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3"/>
  </p:notesMasterIdLst>
  <p:sldIdLst>
    <p:sldId id="256" r:id="rId2"/>
    <p:sldId id="257" r:id="rId3"/>
    <p:sldId id="327" r:id="rId4"/>
    <p:sldId id="316" r:id="rId5"/>
    <p:sldId id="349" r:id="rId6"/>
    <p:sldId id="350" r:id="rId7"/>
    <p:sldId id="318" r:id="rId8"/>
    <p:sldId id="310" r:id="rId9"/>
    <p:sldId id="314" r:id="rId10"/>
    <p:sldId id="320" r:id="rId11"/>
    <p:sldId id="319" r:id="rId12"/>
    <p:sldId id="321" r:id="rId13"/>
    <p:sldId id="317" r:id="rId14"/>
    <p:sldId id="311" r:id="rId15"/>
    <p:sldId id="331" r:id="rId16"/>
    <p:sldId id="329" r:id="rId17"/>
    <p:sldId id="330" r:id="rId18"/>
    <p:sldId id="323" r:id="rId19"/>
    <p:sldId id="322" r:id="rId20"/>
    <p:sldId id="313" r:id="rId21"/>
    <p:sldId id="312" r:id="rId22"/>
    <p:sldId id="272" r:id="rId23"/>
    <p:sldId id="448" r:id="rId24"/>
    <p:sldId id="263" r:id="rId25"/>
    <p:sldId id="277" r:id="rId26"/>
    <p:sldId id="278" r:id="rId27"/>
    <p:sldId id="279" r:id="rId28"/>
    <p:sldId id="264" r:id="rId29"/>
    <p:sldId id="265" r:id="rId30"/>
    <p:sldId id="267" r:id="rId31"/>
    <p:sldId id="266" r:id="rId32"/>
    <p:sldId id="269" r:id="rId33"/>
    <p:sldId id="268" r:id="rId34"/>
    <p:sldId id="270" r:id="rId35"/>
    <p:sldId id="271" r:id="rId36"/>
    <p:sldId id="273" r:id="rId37"/>
    <p:sldId id="274" r:id="rId38"/>
    <p:sldId id="275" r:id="rId39"/>
    <p:sldId id="276" r:id="rId40"/>
    <p:sldId id="281" r:id="rId41"/>
    <p:sldId id="282" r:id="rId42"/>
    <p:sldId id="261" r:id="rId43"/>
    <p:sldId id="280" r:id="rId44"/>
    <p:sldId id="291" r:id="rId45"/>
    <p:sldId id="262" r:id="rId46"/>
    <p:sldId id="292" r:id="rId47"/>
    <p:sldId id="283" r:id="rId48"/>
    <p:sldId id="286" r:id="rId49"/>
    <p:sldId id="284" r:id="rId50"/>
    <p:sldId id="287" r:id="rId51"/>
    <p:sldId id="288" r:id="rId52"/>
    <p:sldId id="289" r:id="rId53"/>
    <p:sldId id="290" r:id="rId54"/>
    <p:sldId id="259" r:id="rId55"/>
    <p:sldId id="307" r:id="rId56"/>
    <p:sldId id="328" r:id="rId57"/>
    <p:sldId id="258" r:id="rId58"/>
    <p:sldId id="308" r:id="rId59"/>
    <p:sldId id="309" r:id="rId60"/>
    <p:sldId id="324" r:id="rId61"/>
    <p:sldId id="332" r:id="rId62"/>
    <p:sldId id="345" r:id="rId63"/>
    <p:sldId id="347" r:id="rId64"/>
    <p:sldId id="346" r:id="rId65"/>
    <p:sldId id="354" r:id="rId66"/>
    <p:sldId id="353" r:id="rId67"/>
    <p:sldId id="337" r:id="rId68"/>
    <p:sldId id="358" r:id="rId69"/>
    <p:sldId id="359" r:id="rId70"/>
    <p:sldId id="340" r:id="rId71"/>
    <p:sldId id="364" r:id="rId72"/>
    <p:sldId id="338" r:id="rId73"/>
    <p:sldId id="360" r:id="rId74"/>
    <p:sldId id="361" r:id="rId75"/>
    <p:sldId id="365" r:id="rId76"/>
    <p:sldId id="356" r:id="rId77"/>
    <p:sldId id="362" r:id="rId78"/>
    <p:sldId id="363" r:id="rId79"/>
    <p:sldId id="341" r:id="rId80"/>
    <p:sldId id="339" r:id="rId81"/>
    <p:sldId id="293" r:id="rId82"/>
    <p:sldId id="342" r:id="rId83"/>
    <p:sldId id="343" r:id="rId84"/>
    <p:sldId id="344" r:id="rId85"/>
    <p:sldId id="333" r:id="rId86"/>
    <p:sldId id="391" r:id="rId87"/>
    <p:sldId id="392" r:id="rId88"/>
    <p:sldId id="382" r:id="rId89"/>
    <p:sldId id="398" r:id="rId90"/>
    <p:sldId id="400" r:id="rId91"/>
    <p:sldId id="443" r:id="rId92"/>
    <p:sldId id="446" r:id="rId93"/>
    <p:sldId id="447" r:id="rId94"/>
    <p:sldId id="390" r:id="rId95"/>
    <p:sldId id="428" r:id="rId96"/>
    <p:sldId id="433" r:id="rId97"/>
    <p:sldId id="434" r:id="rId98"/>
    <p:sldId id="435" r:id="rId99"/>
    <p:sldId id="436" r:id="rId100"/>
    <p:sldId id="437" r:id="rId101"/>
    <p:sldId id="442" r:id="rId102"/>
    <p:sldId id="449" r:id="rId103"/>
    <p:sldId id="432" r:id="rId104"/>
    <p:sldId id="429" r:id="rId105"/>
    <p:sldId id="438" r:id="rId106"/>
    <p:sldId id="445" r:id="rId107"/>
    <p:sldId id="441" r:id="rId108"/>
    <p:sldId id="439" r:id="rId109"/>
    <p:sldId id="440" r:id="rId110"/>
    <p:sldId id="379" r:id="rId111"/>
    <p:sldId id="455" r:id="rId112"/>
    <p:sldId id="387" r:id="rId113"/>
    <p:sldId id="388" r:id="rId114"/>
    <p:sldId id="450" r:id="rId115"/>
    <p:sldId id="380" r:id="rId116"/>
    <p:sldId id="453" r:id="rId117"/>
    <p:sldId id="427" r:id="rId118"/>
    <p:sldId id="454" r:id="rId119"/>
    <p:sldId id="381" r:id="rId120"/>
    <p:sldId id="384" r:id="rId121"/>
    <p:sldId id="456" r:id="rId122"/>
    <p:sldId id="457" r:id="rId123"/>
    <p:sldId id="458" r:id="rId124"/>
    <p:sldId id="459" r:id="rId125"/>
    <p:sldId id="460" r:id="rId126"/>
    <p:sldId id="336" r:id="rId127"/>
    <p:sldId id="335" r:id="rId128"/>
    <p:sldId id="351" r:id="rId129"/>
    <p:sldId id="294" r:id="rId130"/>
    <p:sldId id="295" r:id="rId131"/>
    <p:sldId id="296" r:id="rId132"/>
    <p:sldId id="297" r:id="rId133"/>
    <p:sldId id="298" r:id="rId134"/>
    <p:sldId id="299" r:id="rId135"/>
    <p:sldId id="300" r:id="rId136"/>
    <p:sldId id="301" r:id="rId137"/>
    <p:sldId id="302" r:id="rId138"/>
    <p:sldId id="303" r:id="rId139"/>
    <p:sldId id="304" r:id="rId140"/>
    <p:sldId id="305" r:id="rId141"/>
    <p:sldId id="306" r:id="rId142"/>
    <p:sldId id="355" r:id="rId143"/>
    <p:sldId id="357" r:id="rId144"/>
    <p:sldId id="368" r:id="rId145"/>
    <p:sldId id="366" r:id="rId146"/>
    <p:sldId id="369" r:id="rId147"/>
    <p:sldId id="367" r:id="rId148"/>
    <p:sldId id="370" r:id="rId149"/>
    <p:sldId id="371" r:id="rId150"/>
    <p:sldId id="372" r:id="rId151"/>
    <p:sldId id="373" r:id="rId152"/>
    <p:sldId id="374" r:id="rId153"/>
    <p:sldId id="375" r:id="rId154"/>
    <p:sldId id="376" r:id="rId155"/>
    <p:sldId id="399"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61" r:id="rId182"/>
    <p:sldId id="462" r:id="rId183"/>
    <p:sldId id="463" r:id="rId184"/>
    <p:sldId id="464" r:id="rId185"/>
    <p:sldId id="466" r:id="rId186"/>
    <p:sldId id="467" r:id="rId187"/>
    <p:sldId id="468" r:id="rId188"/>
    <p:sldId id="469" r:id="rId189"/>
    <p:sldId id="470" r:id="rId190"/>
    <p:sldId id="471" r:id="rId191"/>
    <p:sldId id="472" r:id="rId19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B9404EB-BD25-41E6-B190-885C604EEDAE}">
          <p14:sldIdLst>
            <p14:sldId id="256"/>
            <p14:sldId id="257"/>
            <p14:sldId id="327"/>
            <p14:sldId id="316"/>
            <p14:sldId id="349"/>
            <p14:sldId id="350"/>
            <p14:sldId id="318"/>
            <p14:sldId id="310"/>
            <p14:sldId id="314"/>
            <p14:sldId id="320"/>
            <p14:sldId id="319"/>
            <p14:sldId id="321"/>
            <p14:sldId id="317"/>
            <p14:sldId id="311"/>
            <p14:sldId id="331"/>
            <p14:sldId id="329"/>
            <p14:sldId id="330"/>
            <p14:sldId id="323"/>
            <p14:sldId id="322"/>
            <p14:sldId id="313"/>
            <p14:sldId id="312"/>
            <p14:sldId id="272"/>
            <p14:sldId id="448"/>
            <p14:sldId id="263"/>
            <p14:sldId id="277"/>
            <p14:sldId id="278"/>
            <p14:sldId id="279"/>
            <p14:sldId id="264"/>
            <p14:sldId id="265"/>
            <p14:sldId id="267"/>
            <p14:sldId id="266"/>
            <p14:sldId id="269"/>
            <p14:sldId id="268"/>
            <p14:sldId id="270"/>
            <p14:sldId id="271"/>
            <p14:sldId id="273"/>
            <p14:sldId id="274"/>
            <p14:sldId id="275"/>
            <p14:sldId id="276"/>
            <p14:sldId id="281"/>
            <p14:sldId id="282"/>
            <p14:sldId id="261"/>
            <p14:sldId id="280"/>
            <p14:sldId id="291"/>
            <p14:sldId id="262"/>
            <p14:sldId id="292"/>
            <p14:sldId id="283"/>
            <p14:sldId id="286"/>
            <p14:sldId id="284"/>
            <p14:sldId id="287"/>
            <p14:sldId id="288"/>
            <p14:sldId id="289"/>
            <p14:sldId id="290"/>
          </p14:sldIdLst>
        </p14:section>
        <p14:section name="DeadMachineExample" id="{CCFAE67C-8B5A-4D6B-8AC6-618F29B3AF4D}">
          <p14:sldIdLst>
            <p14:sldId id="259"/>
            <p14:sldId id="307"/>
            <p14:sldId id="328"/>
          </p14:sldIdLst>
        </p14:section>
        <p14:section name="Reference" id="{EF83661D-C41E-46CD-BE7F-0DCC3CB6E7CF}">
          <p14:sldIdLst>
            <p14:sldId id="258"/>
          </p14:sldIdLst>
        </p14:section>
        <p14:section name="CollionsAndQuilians" id="{9D34B544-E3A7-4034-961F-26B52524B2C4}">
          <p14:sldIdLst>
            <p14:sldId id="308"/>
            <p14:sldId id="309"/>
          </p14:sldIdLst>
        </p14:section>
        <p14:section name="Action Planning" id="{BB077883-BE59-4CAB-B73A-6CDBC76224F6}">
          <p14:sldIdLst>
            <p14:sldId id="324"/>
          </p14:sldIdLst>
        </p14:section>
        <p14:section name="Semantic mismatch" id="{0B450791-E7F3-4F2F-9385-84EFED42B3C1}">
          <p14:sldIdLst>
            <p14:sldId id="332"/>
          </p14:sldIdLst>
        </p14:section>
        <p14:section name="Semantic interoperation" id="{C5841C0E-B419-4647-B373-4AB6E3FCCCED}">
          <p14:sldIdLst>
            <p14:sldId id="345"/>
            <p14:sldId id="347"/>
            <p14:sldId id="346"/>
            <p14:sldId id="354"/>
            <p14:sldId id="353"/>
            <p14:sldId id="337"/>
            <p14:sldId id="358"/>
            <p14:sldId id="359"/>
            <p14:sldId id="340"/>
            <p14:sldId id="364"/>
            <p14:sldId id="338"/>
            <p14:sldId id="360"/>
            <p14:sldId id="361"/>
            <p14:sldId id="365"/>
            <p14:sldId id="356"/>
            <p14:sldId id="362"/>
            <p14:sldId id="363"/>
            <p14:sldId id="341"/>
            <p14:sldId id="339"/>
            <p14:sldId id="293"/>
            <p14:sldId id="342"/>
            <p14:sldId id="343"/>
            <p14:sldId id="344"/>
            <p14:sldId id="333"/>
          </p14:sldIdLst>
        </p14:section>
        <p14:section name="Foundational study of computation" id="{C077C58D-7709-48D0-A6B4-B3E918D52B73}">
          <p14:sldIdLst>
            <p14:sldId id="391"/>
            <p14:sldId id="392"/>
            <p14:sldId id="382"/>
            <p14:sldId id="398"/>
            <p14:sldId id="400"/>
            <p14:sldId id="443"/>
            <p14:sldId id="446"/>
            <p14:sldId id="447"/>
            <p14:sldId id="390"/>
            <p14:sldId id="428"/>
            <p14:sldId id="433"/>
            <p14:sldId id="434"/>
            <p14:sldId id="435"/>
            <p14:sldId id="436"/>
            <p14:sldId id="437"/>
            <p14:sldId id="442"/>
            <p14:sldId id="449"/>
            <p14:sldId id="432"/>
            <p14:sldId id="429"/>
            <p14:sldId id="438"/>
            <p14:sldId id="445"/>
            <p14:sldId id="441"/>
            <p14:sldId id="439"/>
            <p14:sldId id="440"/>
            <p14:sldId id="379"/>
            <p14:sldId id="455"/>
            <p14:sldId id="387"/>
            <p14:sldId id="388"/>
            <p14:sldId id="450"/>
            <p14:sldId id="380"/>
            <p14:sldId id="453"/>
            <p14:sldId id="427"/>
            <p14:sldId id="454"/>
            <p14:sldId id="381"/>
            <p14:sldId id="384"/>
            <p14:sldId id="456"/>
            <p14:sldId id="457"/>
            <p14:sldId id="458"/>
            <p14:sldId id="459"/>
            <p14:sldId id="460"/>
          </p14:sldIdLst>
        </p14:section>
        <p14:section name="Cloud" id="{BFA36EF7-C1CB-412A-811B-E6E732D8F80E}">
          <p14:sldIdLst>
            <p14:sldId id="336"/>
            <p14:sldId id="335"/>
          </p14:sldIdLst>
        </p14:section>
        <p14:section name="System&amp;System Boundary" id="{A60D0949-82A6-4783-A652-D633921B91CE}">
          <p14:sldIdLst>
            <p14:sldId id="351"/>
          </p14:sldIdLst>
        </p14:section>
        <p14:section name="Attachment" id="{C9191272-B1AD-4A2C-8D3D-C1B9EDEB4AF7}">
          <p14:sldIdLst>
            <p14:sldId id="294"/>
            <p14:sldId id="295"/>
            <p14:sldId id="296"/>
            <p14:sldId id="297"/>
            <p14:sldId id="298"/>
            <p14:sldId id="299"/>
            <p14:sldId id="300"/>
            <p14:sldId id="301"/>
            <p14:sldId id="302"/>
            <p14:sldId id="303"/>
            <p14:sldId id="304"/>
            <p14:sldId id="305"/>
            <p14:sldId id="306"/>
          </p14:sldIdLst>
        </p14:section>
        <p14:section name="Algorithm" id="{B46470FA-D7EE-42A3-AEB2-00835A9C16DD}">
          <p14:sldIdLst>
            <p14:sldId id="355"/>
            <p14:sldId id="357"/>
          </p14:sldIdLst>
        </p14:section>
        <p14:section name="Background&amp;Perspective&amp;Perception" id="{0A83259A-8E71-41CE-962F-FB4B1057C8FC}">
          <p14:sldIdLst>
            <p14:sldId id="368"/>
            <p14:sldId id="366"/>
            <p14:sldId id="369"/>
            <p14:sldId id="367"/>
            <p14:sldId id="370"/>
            <p14:sldId id="371"/>
            <p14:sldId id="372"/>
          </p14:sldIdLst>
        </p14:section>
        <p14:section name="What-to-do" id="{1BAFBBDE-C5AE-4B38-BFCD-2C6100F87BF1}">
          <p14:sldIdLst>
            <p14:sldId id="373"/>
            <p14:sldId id="374"/>
            <p14:sldId id="375"/>
            <p14:sldId id="376"/>
          </p14:sldIdLst>
        </p14:section>
        <p14:section name="Ambiguity" id="{A4621F30-674D-4DDE-BC29-0FF876004518}">
          <p14:sldIdLst>
            <p14:sldId id="399"/>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Lst>
        </p14:section>
        <p14:section name="Ontology" id="{893FD048-0E95-4DB5-BE7E-9700D1E1B5AD}">
          <p14:sldIdLst>
            <p14:sldId id="461"/>
            <p14:sldId id="462"/>
            <p14:sldId id="463"/>
            <p14:sldId id="464"/>
            <p14:sldId id="466"/>
            <p14:sldId id="467"/>
            <p14:sldId id="468"/>
            <p14:sldId id="469"/>
            <p14:sldId id="470"/>
            <p14:sldId id="471"/>
            <p14:sldId id="4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85801" autoAdjust="0"/>
  </p:normalViewPr>
  <p:slideViewPr>
    <p:cSldViewPr snapToGrid="0">
      <p:cViewPr varScale="1">
        <p:scale>
          <a:sx n="76" d="100"/>
          <a:sy n="76" d="100"/>
        </p:scale>
        <p:origin x="474" y="60"/>
      </p:cViewPr>
      <p:guideLst/>
    </p:cSldViewPr>
  </p:slideViewPr>
  <p:notesTextViewPr>
    <p:cViewPr>
      <p:scale>
        <a:sx n="125" d="100"/>
        <a:sy n="125" d="100"/>
      </p:scale>
      <p:origin x="0" y="0"/>
    </p:cViewPr>
  </p:notesTextViewPr>
  <p:notesViewPr>
    <p:cSldViewPr snapToGrid="0">
      <p:cViewPr varScale="1">
        <p:scale>
          <a:sx n="64" d="100"/>
          <a:sy n="64" d="100"/>
        </p:scale>
        <p:origin x="1998" y="11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9B9B9-4B26-4ACF-9E5B-915266F427A7}" type="datetimeFigureOut">
              <a:rPr lang="zh-CN" altLang="en-US" smtClean="0"/>
              <a:t>2018/3/21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648AE-9B0A-4F3A-96D7-E0179A51D2D4}" type="slidenum">
              <a:rPr lang="zh-CN" altLang="en-US" smtClean="0"/>
              <a:t>‹#›</a:t>
            </a:fld>
            <a:endParaRPr lang="zh-CN" altLang="en-US"/>
          </a:p>
        </p:txBody>
      </p:sp>
    </p:spTree>
    <p:extLst>
      <p:ext uri="{BB962C8B-B14F-4D97-AF65-F5344CB8AC3E}">
        <p14:creationId xmlns:p14="http://schemas.microsoft.com/office/powerpoint/2010/main" val="3574431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en.wikipedia.org/wiki/Logical_consequence#cite_note-iep-3" TargetMode="External"/><Relationship Id="rId3" Type="http://schemas.openxmlformats.org/officeDocument/2006/relationships/hyperlink" Target="https://en.wikipedia.org/wiki/Alfred_Tarski" TargetMode="External"/><Relationship Id="rId7" Type="http://schemas.openxmlformats.org/officeDocument/2006/relationships/hyperlink" Target="https://en.wikipedia.org/wiki/Modal_logic"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en.wikipedia.org/wiki/Empirical_evidence" TargetMode="External"/><Relationship Id="rId5" Type="http://schemas.openxmlformats.org/officeDocument/2006/relationships/hyperlink" Target="https://en.wikipedia.org/wiki/A_priori_and_a_posteriori" TargetMode="External"/><Relationship Id="rId4" Type="http://schemas.openxmlformats.org/officeDocument/2006/relationships/hyperlink" Target="https://en.wikipedia.org/wiki/Logical_form"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en.wikipedia.org/wiki/Logical_consequence#cite_note-iep-3" TargetMode="External"/><Relationship Id="rId3" Type="http://schemas.openxmlformats.org/officeDocument/2006/relationships/hyperlink" Target="https://en.wikipedia.org/wiki/Alfred_Tarski" TargetMode="External"/><Relationship Id="rId7" Type="http://schemas.openxmlformats.org/officeDocument/2006/relationships/hyperlink" Target="https://en.wikipedia.org/wiki/Modal_logic"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en.wikipedia.org/wiki/Empirical_evidence" TargetMode="External"/><Relationship Id="rId5" Type="http://schemas.openxmlformats.org/officeDocument/2006/relationships/hyperlink" Target="https://en.wikipedia.org/wiki/A_priori_and_a_posteriori" TargetMode="External"/><Relationship Id="rId4" Type="http://schemas.openxmlformats.org/officeDocument/2006/relationships/hyperlink" Target="https://en.wikipedia.org/wiki/Logical_form"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en.wikipedia.org/wiki/Falsifiability" TargetMode="External"/><Relationship Id="rId3" Type="http://schemas.openxmlformats.org/officeDocument/2006/relationships/hyperlink" Target="https://en.wikipedia.org/wiki/Reproducibility" TargetMode="External"/><Relationship Id="rId7" Type="http://schemas.openxmlformats.org/officeDocument/2006/relationships/hyperlink" Target="https://en.wikipedia.org/wiki/Theory#cite_note-AAAS_Evolution_Resources-13"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en.wikipedia.org/wiki/Theory#cite_note-12" TargetMode="External"/><Relationship Id="rId11" Type="http://schemas.openxmlformats.org/officeDocument/2006/relationships/hyperlink" Target="https://en.wikipedia.org/wiki/Formal_system" TargetMode="External"/><Relationship Id="rId5" Type="http://schemas.openxmlformats.org/officeDocument/2006/relationships/hyperlink" Target="https://en.wikipedia.org/wiki/Experiment" TargetMode="External"/><Relationship Id="rId10" Type="http://schemas.openxmlformats.org/officeDocument/2006/relationships/hyperlink" Target="https://en.wikipedia.org/wiki/Axiom" TargetMode="External"/><Relationship Id="rId4" Type="http://schemas.openxmlformats.org/officeDocument/2006/relationships/hyperlink" Target="https://en.wikipedia.org/wiki/Observation" TargetMode="External"/><Relationship Id="rId9" Type="http://schemas.openxmlformats.org/officeDocument/2006/relationships/hyperlink" Target="https://en.wikipedia.org/wiki/Formal_proo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Prototype capture the way that our</a:t>
            </a:r>
            <a:r>
              <a:rPr lang="en-US" altLang="zh-CN" baseline="0" dirty="0" smtClean="0"/>
              <a:t> minds adapt to the similarity of things in the world.</a:t>
            </a:r>
          </a:p>
          <a:p>
            <a:endParaRPr lang="en-US" altLang="zh-CN" dirty="0" smtClean="0"/>
          </a:p>
          <a:p>
            <a:r>
              <a:rPr lang="en-US" altLang="zh-CN" dirty="0" smtClean="0"/>
              <a:t>Clustering</a:t>
            </a:r>
            <a:r>
              <a:rPr lang="en-US" altLang="zh-CN" baseline="0" dirty="0" smtClean="0"/>
              <a:t> is a typical prototype. It refers to a set of nodes by a typical feature within these nodes.</a:t>
            </a:r>
          </a:p>
          <a:p>
            <a:r>
              <a:rPr lang="en-US" altLang="zh-CN" baseline="0" dirty="0" smtClean="0"/>
              <a:t>We can classify one object based on its similarity to the prototype</a:t>
            </a:r>
          </a:p>
          <a:p>
            <a:r>
              <a:rPr lang="en-US" altLang="zh-CN" baseline="0" dirty="0" smtClean="0"/>
              <a:t>Why prototype? </a:t>
            </a:r>
          </a:p>
          <a:p>
            <a:r>
              <a:rPr lang="en-US" altLang="zh-CN" baseline="0" dirty="0" smtClean="0"/>
              <a:t>Categories normally not definable in terms of necessary and sufficient features.</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14</a:t>
            </a:fld>
            <a:endParaRPr lang="zh-CN" altLang="en-US"/>
          </a:p>
        </p:txBody>
      </p:sp>
    </p:spTree>
    <p:extLst>
      <p:ext uri="{BB962C8B-B14F-4D97-AF65-F5344CB8AC3E}">
        <p14:creationId xmlns:p14="http://schemas.microsoft.com/office/powerpoint/2010/main" val="1445639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Reference:</a:t>
            </a:r>
          </a:p>
          <a:p>
            <a:r>
              <a:rPr lang="en-US" altLang="zh-CN" dirty="0" smtClean="0"/>
              <a:t>https://en.wikipedia.org/wiki/Statement_(logic)</a:t>
            </a:r>
          </a:p>
          <a:p>
            <a:r>
              <a:rPr lang="en-US" altLang="zh-CN" dirty="0" smtClean="0"/>
              <a:t>https://en.wikipedia.org/wiki/Sentence_(mathematical_logic)</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31</a:t>
            </a:fld>
            <a:endParaRPr lang="zh-CN" altLang="en-US"/>
          </a:p>
        </p:txBody>
      </p:sp>
    </p:spTree>
    <p:extLst>
      <p:ext uri="{BB962C8B-B14F-4D97-AF65-F5344CB8AC3E}">
        <p14:creationId xmlns:p14="http://schemas.microsoft.com/office/powerpoint/2010/main" val="1805122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https://en.wikipedia.org/wiki/Well-formed_formula</a:t>
            </a:r>
            <a:endParaRPr lang="zh-CN" altLang="en-US" dirty="0" smtClean="0"/>
          </a:p>
          <a:p>
            <a:r>
              <a:rPr lang="en-US" altLang="zh-CN" dirty="0" smtClean="0"/>
              <a:t>https://en.wikipedia.org/wiki/Symbol</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32</a:t>
            </a:fld>
            <a:endParaRPr lang="zh-CN" altLang="en-US"/>
          </a:p>
        </p:txBody>
      </p:sp>
    </p:spTree>
    <p:extLst>
      <p:ext uri="{BB962C8B-B14F-4D97-AF65-F5344CB8AC3E}">
        <p14:creationId xmlns:p14="http://schemas.microsoft.com/office/powerpoint/2010/main" val="3016549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Reference:</a:t>
            </a:r>
          </a:p>
          <a:p>
            <a:r>
              <a:rPr lang="en-US" altLang="zh-CN" dirty="0" smtClean="0"/>
              <a:t>https://en.wikipedia.org/wiki/Statement_(logic)</a:t>
            </a:r>
          </a:p>
          <a:p>
            <a:r>
              <a:rPr lang="en-US" altLang="zh-CN" dirty="0" smtClean="0"/>
              <a:t>https://en.wikipedia.org/wiki/Sentence_(mathematical_logic)</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33</a:t>
            </a:fld>
            <a:endParaRPr lang="zh-CN" altLang="en-US"/>
          </a:p>
        </p:txBody>
      </p:sp>
    </p:spTree>
    <p:extLst>
      <p:ext uri="{BB962C8B-B14F-4D97-AF65-F5344CB8AC3E}">
        <p14:creationId xmlns:p14="http://schemas.microsoft.com/office/powerpoint/2010/main" val="2233184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Reference:</a:t>
            </a:r>
          </a:p>
          <a:p>
            <a:r>
              <a:rPr lang="en-US" altLang="zh-CN" dirty="0" smtClean="0"/>
              <a:t>https://en.wikipedia.org/wiki/Statement_(logic)</a:t>
            </a:r>
          </a:p>
          <a:p>
            <a:r>
              <a:rPr lang="en-US" altLang="zh-CN" dirty="0" smtClean="0"/>
              <a:t>https://en.wikipedia.org/wiki/Sentence_(mathematical_logic)</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34</a:t>
            </a:fld>
            <a:endParaRPr lang="zh-CN" altLang="en-US"/>
          </a:p>
        </p:txBody>
      </p:sp>
    </p:spTree>
    <p:extLst>
      <p:ext uri="{BB962C8B-B14F-4D97-AF65-F5344CB8AC3E}">
        <p14:creationId xmlns:p14="http://schemas.microsoft.com/office/powerpoint/2010/main" val="4096505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https://en.wikipedia.org/wiki/Inference</a:t>
            </a:r>
          </a:p>
          <a:p>
            <a:r>
              <a:rPr lang="en-US" altLang="zh-CN" dirty="0" smtClean="0"/>
              <a:t>https://en.wikipedia.org/wiki/Logical_consequence</a:t>
            </a:r>
          </a:p>
          <a:p>
            <a:r>
              <a:rPr lang="en-US" altLang="zh-CN" dirty="0" smtClean="0"/>
              <a:t>https://en.wikipedia.org/wiki/Consequent</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35</a:t>
            </a:fld>
            <a:endParaRPr lang="zh-CN" altLang="en-US"/>
          </a:p>
        </p:txBody>
      </p:sp>
    </p:spTree>
    <p:extLst>
      <p:ext uri="{BB962C8B-B14F-4D97-AF65-F5344CB8AC3E}">
        <p14:creationId xmlns:p14="http://schemas.microsoft.com/office/powerpoint/2010/main" val="1322393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https://en.wikipedia.org/wiki/Validity</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36</a:t>
            </a:fld>
            <a:endParaRPr lang="zh-CN" altLang="en-US"/>
          </a:p>
        </p:txBody>
      </p:sp>
    </p:spTree>
    <p:extLst>
      <p:ext uri="{BB962C8B-B14F-4D97-AF65-F5344CB8AC3E}">
        <p14:creationId xmlns:p14="http://schemas.microsoft.com/office/powerpoint/2010/main" val="323366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https://en.wikipedia.org/wiki/Mathematical_proof</a:t>
            </a:r>
          </a:p>
          <a:p>
            <a:r>
              <a:rPr lang="en-US" altLang="zh-CN" dirty="0" smtClean="0"/>
              <a:t>https://en.wikipedia.org/wiki/Proof_theory</a:t>
            </a:r>
          </a:p>
          <a:p>
            <a:r>
              <a:rPr lang="en-US" altLang="zh-CN" dirty="0" smtClean="0"/>
              <a:t>https://en.wikipedia.org/wiki/Formal_proof</a:t>
            </a:r>
          </a:p>
          <a:p>
            <a:r>
              <a:rPr lang="en-US" altLang="zh-CN" dirty="0" smtClean="0"/>
              <a:t>https://en.wikipedia.org/wiki/Proof_(truth)</a:t>
            </a:r>
          </a:p>
          <a:p>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37</a:t>
            </a:fld>
            <a:endParaRPr lang="zh-CN" altLang="en-US"/>
          </a:p>
        </p:txBody>
      </p:sp>
    </p:spTree>
    <p:extLst>
      <p:ext uri="{BB962C8B-B14F-4D97-AF65-F5344CB8AC3E}">
        <p14:creationId xmlns:p14="http://schemas.microsoft.com/office/powerpoint/2010/main" val="377750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https://en.wikipedia.org/wiki/Semantics</a:t>
            </a:r>
          </a:p>
          <a:p>
            <a:r>
              <a:rPr lang="en-US" altLang="zh-CN" dirty="0" smtClean="0"/>
              <a:t>https://en.wikipedia.org/wiki/Meaning_(linguistics)</a:t>
            </a:r>
          </a:p>
          <a:p>
            <a:r>
              <a:rPr lang="en-US" altLang="zh-CN" dirty="0" smtClean="0"/>
              <a:t>https://en.wikipedia.org/wiki/Interpretation_(logic)</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39</a:t>
            </a:fld>
            <a:endParaRPr lang="zh-CN" altLang="en-US"/>
          </a:p>
        </p:txBody>
      </p:sp>
    </p:spTree>
    <p:extLst>
      <p:ext uri="{BB962C8B-B14F-4D97-AF65-F5344CB8AC3E}">
        <p14:creationId xmlns:p14="http://schemas.microsoft.com/office/powerpoint/2010/main" val="154059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en-US" altLang="zh-CN" baseline="0" dirty="0" smtClean="0"/>
              <a:t> mathematical logic, we can define what’s is sentence, and the sentence structure</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42</a:t>
            </a:fld>
            <a:endParaRPr lang="zh-CN" altLang="en-US"/>
          </a:p>
        </p:txBody>
      </p:sp>
    </p:spTree>
    <p:extLst>
      <p:ext uri="{BB962C8B-B14F-4D97-AF65-F5344CB8AC3E}">
        <p14:creationId xmlns:p14="http://schemas.microsoft.com/office/powerpoint/2010/main" val="3836818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en-US" altLang="zh-CN" baseline="0" dirty="0" smtClean="0"/>
              <a:t> mathematical logic, we can define what’s is sentence, and the sentence structure</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43</a:t>
            </a:fld>
            <a:endParaRPr lang="zh-CN" altLang="en-US"/>
          </a:p>
        </p:txBody>
      </p:sp>
    </p:spTree>
    <p:extLst>
      <p:ext uri="{BB962C8B-B14F-4D97-AF65-F5344CB8AC3E}">
        <p14:creationId xmlns:p14="http://schemas.microsoft.com/office/powerpoint/2010/main" val="1885531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Problem:</a:t>
            </a:r>
          </a:p>
          <a:p>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16</a:t>
            </a:fld>
            <a:endParaRPr lang="zh-CN" altLang="en-US"/>
          </a:p>
        </p:txBody>
      </p:sp>
    </p:spTree>
    <p:extLst>
      <p:ext uri="{BB962C8B-B14F-4D97-AF65-F5344CB8AC3E}">
        <p14:creationId xmlns:p14="http://schemas.microsoft.com/office/powerpoint/2010/main" val="343356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en-US" altLang="zh-CN" baseline="0" dirty="0" smtClean="0"/>
              <a:t> mathematical logic, we can define what’s is sentence, and the sentence structure</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46</a:t>
            </a:fld>
            <a:endParaRPr lang="zh-CN" altLang="en-US"/>
          </a:p>
        </p:txBody>
      </p:sp>
    </p:spTree>
    <p:extLst>
      <p:ext uri="{BB962C8B-B14F-4D97-AF65-F5344CB8AC3E}">
        <p14:creationId xmlns:p14="http://schemas.microsoft.com/office/powerpoint/2010/main" val="3116602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Polish logician </a:t>
            </a:r>
            <a:r>
              <a:rPr lang="en-US" altLang="zh-CN" sz="1200" b="0" i="0" u="none" strike="noStrike" kern="1200" dirty="0" smtClean="0">
                <a:solidFill>
                  <a:schemeClr val="tx1"/>
                </a:solidFill>
                <a:effectLst/>
                <a:latin typeface="+mn-lt"/>
                <a:ea typeface="+mn-ea"/>
                <a:cs typeface="+mn-cs"/>
                <a:hlinkClick r:id="rId3" tooltip="Alfred Tarski"/>
              </a:rPr>
              <a:t>Alfred </a:t>
            </a:r>
            <a:r>
              <a:rPr lang="en-US" altLang="zh-CN" sz="1200" b="0" i="0" u="none" strike="noStrike" kern="1200" dirty="0" err="1" smtClean="0">
                <a:solidFill>
                  <a:schemeClr val="tx1"/>
                </a:solidFill>
                <a:effectLst/>
                <a:latin typeface="+mn-lt"/>
                <a:ea typeface="+mn-ea"/>
                <a:cs typeface="+mn-cs"/>
                <a:hlinkClick r:id="rId3" tooltip="Alfred Tarski"/>
              </a:rPr>
              <a:t>Tarski</a:t>
            </a:r>
            <a:r>
              <a:rPr lang="en-US" altLang="zh-CN" sz="1200" b="0" i="0" kern="1200" dirty="0" smtClean="0">
                <a:solidFill>
                  <a:schemeClr val="tx1"/>
                </a:solidFill>
                <a:effectLst/>
                <a:latin typeface="+mn-lt"/>
                <a:ea typeface="+mn-ea"/>
                <a:cs typeface="+mn-cs"/>
              </a:rPr>
              <a:t> identified three features of an adequate characterization of entailment: (1) The logical consequence relation relies on the </a:t>
            </a:r>
            <a:r>
              <a:rPr lang="en-US" altLang="zh-CN" sz="1200" b="0" i="0" u="none" strike="noStrike" kern="1200" dirty="0" smtClean="0">
                <a:solidFill>
                  <a:schemeClr val="tx1"/>
                </a:solidFill>
                <a:effectLst/>
                <a:latin typeface="+mn-lt"/>
                <a:ea typeface="+mn-ea"/>
                <a:cs typeface="+mn-cs"/>
                <a:hlinkClick r:id="rId4" tooltip="Logical form"/>
              </a:rPr>
              <a:t>logical </a:t>
            </a:r>
            <a:r>
              <a:rPr lang="en-US" altLang="zh-CN" sz="1200" b="0" i="0" u="none" strike="noStrike" kern="1200" dirty="0" err="1" smtClean="0">
                <a:solidFill>
                  <a:schemeClr val="tx1"/>
                </a:solidFill>
                <a:effectLst/>
                <a:latin typeface="+mn-lt"/>
                <a:ea typeface="+mn-ea"/>
                <a:cs typeface="+mn-cs"/>
                <a:hlinkClick r:id="rId4" tooltip="Logical form"/>
              </a:rPr>
              <a:t>form</a:t>
            </a:r>
            <a:r>
              <a:rPr lang="en-US" altLang="zh-CN" sz="1200" b="0" i="0" kern="1200" dirty="0" err="1" smtClean="0">
                <a:solidFill>
                  <a:schemeClr val="tx1"/>
                </a:solidFill>
                <a:effectLst/>
                <a:latin typeface="+mn-lt"/>
                <a:ea typeface="+mn-ea"/>
                <a:cs typeface="+mn-cs"/>
              </a:rPr>
              <a:t>of</a:t>
            </a:r>
            <a:r>
              <a:rPr lang="en-US" altLang="zh-CN" sz="1200" b="0" i="0" kern="1200" dirty="0" smtClean="0">
                <a:solidFill>
                  <a:schemeClr val="tx1"/>
                </a:solidFill>
                <a:effectLst/>
                <a:latin typeface="+mn-lt"/>
                <a:ea typeface="+mn-ea"/>
                <a:cs typeface="+mn-cs"/>
              </a:rPr>
              <a:t> the sentences, (2) The relation is </a:t>
            </a:r>
            <a:r>
              <a:rPr lang="en-US" altLang="zh-CN" sz="1200" b="0" i="0" u="none" strike="noStrike" kern="1200" dirty="0" smtClean="0">
                <a:solidFill>
                  <a:schemeClr val="tx1"/>
                </a:solidFill>
                <a:effectLst/>
                <a:latin typeface="+mn-lt"/>
                <a:ea typeface="+mn-ea"/>
                <a:cs typeface="+mn-cs"/>
                <a:hlinkClick r:id="rId5" tooltip="A priori and a posteriori"/>
              </a:rPr>
              <a:t>a priori</a:t>
            </a:r>
            <a:r>
              <a:rPr lang="en-US" altLang="zh-CN" sz="1200" b="0" i="0" kern="1200" dirty="0" smtClean="0">
                <a:solidFill>
                  <a:schemeClr val="tx1"/>
                </a:solidFill>
                <a:effectLst/>
                <a:latin typeface="+mn-lt"/>
                <a:ea typeface="+mn-ea"/>
                <a:cs typeface="+mn-cs"/>
              </a:rPr>
              <a:t>, i.e. it can be determined with or without regard to </a:t>
            </a:r>
            <a:r>
              <a:rPr lang="en-US" altLang="zh-CN" sz="1200" b="0" i="0" u="none" strike="noStrike" kern="1200" dirty="0" smtClean="0">
                <a:solidFill>
                  <a:schemeClr val="tx1"/>
                </a:solidFill>
                <a:effectLst/>
                <a:latin typeface="+mn-lt"/>
                <a:ea typeface="+mn-ea"/>
                <a:cs typeface="+mn-cs"/>
                <a:hlinkClick r:id="rId6" tooltip="Empirical evidence"/>
              </a:rPr>
              <a:t>empirical evidence</a:t>
            </a:r>
            <a:r>
              <a:rPr lang="en-US" altLang="zh-CN" sz="1200" b="0" i="0" kern="1200" dirty="0" smtClean="0">
                <a:solidFill>
                  <a:schemeClr val="tx1"/>
                </a:solidFill>
                <a:effectLst/>
                <a:latin typeface="+mn-lt"/>
                <a:ea typeface="+mn-ea"/>
                <a:cs typeface="+mn-cs"/>
              </a:rPr>
              <a:t> (sense experience), and (3) The logical consequence relation has a </a:t>
            </a:r>
            <a:r>
              <a:rPr lang="en-US" altLang="zh-CN" sz="1200" b="0" i="0" u="none" strike="noStrike" kern="1200" dirty="0" smtClean="0">
                <a:solidFill>
                  <a:schemeClr val="tx1"/>
                </a:solidFill>
                <a:effectLst/>
                <a:latin typeface="+mn-lt"/>
                <a:ea typeface="+mn-ea"/>
                <a:cs typeface="+mn-cs"/>
                <a:hlinkClick r:id="rId7" tooltip="Modal logic"/>
              </a:rPr>
              <a:t>modal</a:t>
            </a:r>
            <a:r>
              <a:rPr lang="en-US" altLang="zh-CN" sz="1200" b="0" i="0" kern="1200" dirty="0" smtClean="0">
                <a:solidFill>
                  <a:schemeClr val="tx1"/>
                </a:solidFill>
                <a:effectLst/>
                <a:latin typeface="+mn-lt"/>
                <a:ea typeface="+mn-ea"/>
                <a:cs typeface="+mn-cs"/>
              </a:rPr>
              <a:t> component.</a:t>
            </a:r>
            <a:r>
              <a:rPr lang="en-US" altLang="zh-CN" sz="1200" b="0" i="0" u="none" strike="noStrike" kern="1200" baseline="30000" dirty="0" smtClean="0">
                <a:solidFill>
                  <a:schemeClr val="tx1"/>
                </a:solidFill>
                <a:effectLst/>
                <a:latin typeface="+mn-lt"/>
                <a:ea typeface="+mn-ea"/>
                <a:cs typeface="+mn-cs"/>
                <a:hlinkClick r:id="rId8"/>
              </a:rPr>
              <a:t>[3]</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47</a:t>
            </a:fld>
            <a:endParaRPr lang="zh-CN" altLang="en-US"/>
          </a:p>
        </p:txBody>
      </p:sp>
    </p:spTree>
    <p:extLst>
      <p:ext uri="{BB962C8B-B14F-4D97-AF65-F5344CB8AC3E}">
        <p14:creationId xmlns:p14="http://schemas.microsoft.com/office/powerpoint/2010/main" val="1639292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Polish logician </a:t>
            </a:r>
            <a:r>
              <a:rPr lang="en-US" altLang="zh-CN" sz="1200" b="0" i="0" u="none" strike="noStrike" kern="1200" dirty="0" smtClean="0">
                <a:solidFill>
                  <a:schemeClr val="tx1"/>
                </a:solidFill>
                <a:effectLst/>
                <a:latin typeface="+mn-lt"/>
                <a:ea typeface="+mn-ea"/>
                <a:cs typeface="+mn-cs"/>
                <a:hlinkClick r:id="rId3" tooltip="Alfred Tarski"/>
              </a:rPr>
              <a:t>Alfred </a:t>
            </a:r>
            <a:r>
              <a:rPr lang="en-US" altLang="zh-CN" sz="1200" b="0" i="0" u="none" strike="noStrike" kern="1200" dirty="0" err="1" smtClean="0">
                <a:solidFill>
                  <a:schemeClr val="tx1"/>
                </a:solidFill>
                <a:effectLst/>
                <a:latin typeface="+mn-lt"/>
                <a:ea typeface="+mn-ea"/>
                <a:cs typeface="+mn-cs"/>
                <a:hlinkClick r:id="rId3" tooltip="Alfred Tarski"/>
              </a:rPr>
              <a:t>Tarski</a:t>
            </a:r>
            <a:r>
              <a:rPr lang="en-US" altLang="zh-CN" sz="1200" b="0" i="0" kern="1200" dirty="0" smtClean="0">
                <a:solidFill>
                  <a:schemeClr val="tx1"/>
                </a:solidFill>
                <a:effectLst/>
                <a:latin typeface="+mn-lt"/>
                <a:ea typeface="+mn-ea"/>
                <a:cs typeface="+mn-cs"/>
              </a:rPr>
              <a:t> identified three features of an adequate characterization of entailment: (1) The logical consequence relation relies on the </a:t>
            </a:r>
            <a:r>
              <a:rPr lang="en-US" altLang="zh-CN" sz="1200" b="0" i="0" u="none" strike="noStrike" kern="1200" dirty="0" smtClean="0">
                <a:solidFill>
                  <a:schemeClr val="tx1"/>
                </a:solidFill>
                <a:effectLst/>
                <a:latin typeface="+mn-lt"/>
                <a:ea typeface="+mn-ea"/>
                <a:cs typeface="+mn-cs"/>
                <a:hlinkClick r:id="rId4" tooltip="Logical form"/>
              </a:rPr>
              <a:t>logical </a:t>
            </a:r>
            <a:r>
              <a:rPr lang="en-US" altLang="zh-CN" sz="1200" b="0" i="0" u="none" strike="noStrike" kern="1200" dirty="0" err="1" smtClean="0">
                <a:solidFill>
                  <a:schemeClr val="tx1"/>
                </a:solidFill>
                <a:effectLst/>
                <a:latin typeface="+mn-lt"/>
                <a:ea typeface="+mn-ea"/>
                <a:cs typeface="+mn-cs"/>
                <a:hlinkClick r:id="rId4" tooltip="Logical form"/>
              </a:rPr>
              <a:t>form</a:t>
            </a:r>
            <a:r>
              <a:rPr lang="en-US" altLang="zh-CN" sz="1200" b="0" i="0" kern="1200" dirty="0" err="1" smtClean="0">
                <a:solidFill>
                  <a:schemeClr val="tx1"/>
                </a:solidFill>
                <a:effectLst/>
                <a:latin typeface="+mn-lt"/>
                <a:ea typeface="+mn-ea"/>
                <a:cs typeface="+mn-cs"/>
              </a:rPr>
              <a:t>of</a:t>
            </a:r>
            <a:r>
              <a:rPr lang="en-US" altLang="zh-CN" sz="1200" b="0" i="0" kern="1200" dirty="0" smtClean="0">
                <a:solidFill>
                  <a:schemeClr val="tx1"/>
                </a:solidFill>
                <a:effectLst/>
                <a:latin typeface="+mn-lt"/>
                <a:ea typeface="+mn-ea"/>
                <a:cs typeface="+mn-cs"/>
              </a:rPr>
              <a:t> the sentences, (2) The relation is </a:t>
            </a:r>
            <a:r>
              <a:rPr lang="en-US" altLang="zh-CN" sz="1200" b="0" i="0" u="none" strike="noStrike" kern="1200" dirty="0" smtClean="0">
                <a:solidFill>
                  <a:schemeClr val="tx1"/>
                </a:solidFill>
                <a:effectLst/>
                <a:latin typeface="+mn-lt"/>
                <a:ea typeface="+mn-ea"/>
                <a:cs typeface="+mn-cs"/>
                <a:hlinkClick r:id="rId5" tooltip="A priori and a posteriori"/>
              </a:rPr>
              <a:t>a priori</a:t>
            </a:r>
            <a:r>
              <a:rPr lang="en-US" altLang="zh-CN" sz="1200" b="0" i="0" kern="1200" dirty="0" smtClean="0">
                <a:solidFill>
                  <a:schemeClr val="tx1"/>
                </a:solidFill>
                <a:effectLst/>
                <a:latin typeface="+mn-lt"/>
                <a:ea typeface="+mn-ea"/>
                <a:cs typeface="+mn-cs"/>
              </a:rPr>
              <a:t>, i.e. it can be determined with or without regard to </a:t>
            </a:r>
            <a:r>
              <a:rPr lang="en-US" altLang="zh-CN" sz="1200" b="0" i="0" u="none" strike="noStrike" kern="1200" dirty="0" smtClean="0">
                <a:solidFill>
                  <a:schemeClr val="tx1"/>
                </a:solidFill>
                <a:effectLst/>
                <a:latin typeface="+mn-lt"/>
                <a:ea typeface="+mn-ea"/>
                <a:cs typeface="+mn-cs"/>
                <a:hlinkClick r:id="rId6" tooltip="Empirical evidence"/>
              </a:rPr>
              <a:t>empirical evidence</a:t>
            </a:r>
            <a:r>
              <a:rPr lang="en-US" altLang="zh-CN" sz="1200" b="0" i="0" kern="1200" dirty="0" smtClean="0">
                <a:solidFill>
                  <a:schemeClr val="tx1"/>
                </a:solidFill>
                <a:effectLst/>
                <a:latin typeface="+mn-lt"/>
                <a:ea typeface="+mn-ea"/>
                <a:cs typeface="+mn-cs"/>
              </a:rPr>
              <a:t> (sense experience), and (3) The logical consequence relation has a </a:t>
            </a:r>
            <a:r>
              <a:rPr lang="en-US" altLang="zh-CN" sz="1200" b="0" i="0" u="none" strike="noStrike" kern="1200" dirty="0" smtClean="0">
                <a:solidFill>
                  <a:schemeClr val="tx1"/>
                </a:solidFill>
                <a:effectLst/>
                <a:latin typeface="+mn-lt"/>
                <a:ea typeface="+mn-ea"/>
                <a:cs typeface="+mn-cs"/>
                <a:hlinkClick r:id="rId7" tooltip="Modal logic"/>
              </a:rPr>
              <a:t>modal</a:t>
            </a:r>
            <a:r>
              <a:rPr lang="en-US" altLang="zh-CN" sz="1200" b="0" i="0" kern="1200" dirty="0" smtClean="0">
                <a:solidFill>
                  <a:schemeClr val="tx1"/>
                </a:solidFill>
                <a:effectLst/>
                <a:latin typeface="+mn-lt"/>
                <a:ea typeface="+mn-ea"/>
                <a:cs typeface="+mn-cs"/>
              </a:rPr>
              <a:t> component.</a:t>
            </a:r>
            <a:r>
              <a:rPr lang="en-US" altLang="zh-CN" sz="1200" b="0" i="0" u="none" strike="noStrike" kern="1200" baseline="30000" dirty="0" smtClean="0">
                <a:solidFill>
                  <a:schemeClr val="tx1"/>
                </a:solidFill>
                <a:effectLst/>
                <a:latin typeface="+mn-lt"/>
                <a:ea typeface="+mn-ea"/>
                <a:cs typeface="+mn-cs"/>
                <a:hlinkClick r:id="rId8"/>
              </a:rPr>
              <a:t>[3]</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48</a:t>
            </a:fld>
            <a:endParaRPr lang="zh-CN" altLang="en-US"/>
          </a:p>
        </p:txBody>
      </p:sp>
    </p:spTree>
    <p:extLst>
      <p:ext uri="{BB962C8B-B14F-4D97-AF65-F5344CB8AC3E}">
        <p14:creationId xmlns:p14="http://schemas.microsoft.com/office/powerpoint/2010/main" val="78800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https://en.wikipedia.org/wiki/Soundness</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50</a:t>
            </a:fld>
            <a:endParaRPr lang="zh-CN" altLang="en-US"/>
          </a:p>
        </p:txBody>
      </p:sp>
    </p:spTree>
    <p:extLst>
      <p:ext uri="{BB962C8B-B14F-4D97-AF65-F5344CB8AC3E}">
        <p14:creationId xmlns:p14="http://schemas.microsoft.com/office/powerpoint/2010/main" val="1877105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https://en.wikipedia.org/wiki/Completeness_(logic)</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52</a:t>
            </a:fld>
            <a:endParaRPr lang="zh-CN" altLang="en-US"/>
          </a:p>
        </p:txBody>
      </p:sp>
    </p:spTree>
    <p:extLst>
      <p:ext uri="{BB962C8B-B14F-4D97-AF65-F5344CB8AC3E}">
        <p14:creationId xmlns:p14="http://schemas.microsoft.com/office/powerpoint/2010/main" val="3924391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Obviously,</a:t>
            </a:r>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54</a:t>
            </a:fld>
            <a:endParaRPr lang="zh-CN" altLang="en-US"/>
          </a:p>
        </p:txBody>
      </p:sp>
    </p:spTree>
    <p:extLst>
      <p:ext uri="{BB962C8B-B14F-4D97-AF65-F5344CB8AC3E}">
        <p14:creationId xmlns:p14="http://schemas.microsoft.com/office/powerpoint/2010/main" val="3396337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Subsumption</a:t>
            </a:r>
            <a:r>
              <a:rPr lang="en-US" altLang="zh-CN" baseline="0" dirty="0" smtClean="0"/>
              <a:t> : superset &amp; subset</a:t>
            </a:r>
          </a:p>
          <a:p>
            <a:r>
              <a:rPr lang="en-US" altLang="zh-CN" baseline="0" dirty="0" smtClean="0"/>
              <a:t>Property: predicate &amp; relationship between nodes</a:t>
            </a:r>
          </a:p>
          <a:p>
            <a:r>
              <a:rPr lang="en-US" altLang="zh-CN" baseline="0" dirty="0" smtClean="0"/>
              <a:t>The node are arranged in a hierarchy &amp; distance(the number of links traveled) matters</a:t>
            </a:r>
          </a:p>
          <a:p>
            <a:r>
              <a:rPr lang="en-US" altLang="zh-CN" baseline="0" dirty="0" smtClean="0"/>
              <a:t>Similarity: the farther apart two things are, the less related they are.</a:t>
            </a:r>
          </a:p>
          <a:p>
            <a:r>
              <a:rPr lang="en-US" altLang="zh-CN" baseline="0" dirty="0" smtClean="0"/>
              <a:t>Cognitive economy: concepts are only stored once at the highest level to which they apply</a:t>
            </a:r>
          </a:p>
          <a:p>
            <a:r>
              <a:rPr lang="en-US" altLang="zh-CN" baseline="0" dirty="0" smtClean="0"/>
              <a:t>Concepts: are cluster of semantic features</a:t>
            </a:r>
          </a:p>
          <a:p>
            <a:r>
              <a:rPr lang="en-US" altLang="zh-CN" baseline="0" dirty="0" smtClean="0"/>
              <a:t>	Distinctive feature: core parts of concept. They must be present to be a member of the concept, they are the defining features.</a:t>
            </a:r>
          </a:p>
          <a:p>
            <a:r>
              <a:rPr lang="en-US" altLang="zh-CN" baseline="0" dirty="0" smtClean="0"/>
              <a:t>	Characteristic feature: typically associated with the concepts, but not necessary.</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55</a:t>
            </a:fld>
            <a:endParaRPr lang="zh-CN" altLang="en-US"/>
          </a:p>
        </p:txBody>
      </p:sp>
    </p:spTree>
    <p:extLst>
      <p:ext uri="{BB962C8B-B14F-4D97-AF65-F5344CB8AC3E}">
        <p14:creationId xmlns:p14="http://schemas.microsoft.com/office/powerpoint/2010/main" val="465734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 science, the term "theory" refers to "a well-substantiated explanation of some aspect of the natural world, based on a body of facts that have been </a:t>
            </a:r>
            <a:r>
              <a:rPr lang="en-US" altLang="zh-CN" sz="1200" b="0" i="0" u="none" strike="noStrike" kern="1200" dirty="0" smtClean="0">
                <a:solidFill>
                  <a:schemeClr val="tx1"/>
                </a:solidFill>
                <a:effectLst/>
                <a:latin typeface="+mn-lt"/>
                <a:ea typeface="+mn-ea"/>
                <a:cs typeface="+mn-cs"/>
                <a:hlinkClick r:id="rId3" tooltip="Reproducibility"/>
              </a:rPr>
              <a:t>repeatedly </a:t>
            </a:r>
            <a:r>
              <a:rPr lang="en-US" altLang="zh-CN" sz="1200" b="0" i="0" u="none" strike="noStrike" kern="1200" dirty="0" err="1" smtClean="0">
                <a:solidFill>
                  <a:schemeClr val="tx1"/>
                </a:solidFill>
                <a:effectLst/>
                <a:latin typeface="+mn-lt"/>
                <a:ea typeface="+mn-ea"/>
                <a:cs typeface="+mn-cs"/>
                <a:hlinkClick r:id="rId3" tooltip="Reproducibility"/>
              </a:rPr>
              <a:t>confirmed</a:t>
            </a:r>
            <a:r>
              <a:rPr lang="en-US" altLang="zh-CN" sz="1200" b="0" i="0" kern="1200" dirty="0" err="1" smtClean="0">
                <a:solidFill>
                  <a:schemeClr val="tx1"/>
                </a:solidFill>
                <a:effectLst/>
                <a:latin typeface="+mn-lt"/>
                <a:ea typeface="+mn-ea"/>
                <a:cs typeface="+mn-cs"/>
              </a:rPr>
              <a:t>through</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4" tooltip="Observation"/>
              </a:rPr>
              <a:t>observation</a:t>
            </a:r>
            <a:r>
              <a:rPr lang="en-US" altLang="zh-CN" sz="1200" b="0" i="0" kern="1200" dirty="0" smtClean="0">
                <a:solidFill>
                  <a:schemeClr val="tx1"/>
                </a:solidFill>
                <a:effectLst/>
                <a:latin typeface="+mn-lt"/>
                <a:ea typeface="+mn-ea"/>
                <a:cs typeface="+mn-cs"/>
              </a:rPr>
              <a:t> and </a:t>
            </a:r>
            <a:r>
              <a:rPr lang="en-US" altLang="zh-CN" sz="1200" b="0" i="0" u="none" strike="noStrike" kern="1200" dirty="0" smtClean="0">
                <a:solidFill>
                  <a:schemeClr val="tx1"/>
                </a:solidFill>
                <a:effectLst/>
                <a:latin typeface="+mn-lt"/>
                <a:ea typeface="+mn-ea"/>
                <a:cs typeface="+mn-cs"/>
                <a:hlinkClick r:id="rId5" tooltip="Experiment"/>
              </a:rPr>
              <a:t>experiment</a:t>
            </a:r>
            <a:r>
              <a:rPr lang="en-US" altLang="zh-CN" sz="1200" b="0" i="0" kern="1200" dirty="0" smtClean="0">
                <a:solidFill>
                  <a:schemeClr val="tx1"/>
                </a:solidFill>
                <a:effectLst/>
                <a:latin typeface="+mn-lt"/>
                <a:ea typeface="+mn-ea"/>
                <a:cs typeface="+mn-cs"/>
              </a:rPr>
              <a:t>."</a:t>
            </a:r>
            <a:r>
              <a:rPr lang="en-US" altLang="zh-CN" sz="1200" b="0" i="0" u="none" strike="noStrike" kern="1200" baseline="30000" dirty="0" smtClean="0">
                <a:solidFill>
                  <a:schemeClr val="tx1"/>
                </a:solidFill>
                <a:effectLst/>
                <a:latin typeface="+mn-lt"/>
                <a:ea typeface="+mn-ea"/>
                <a:cs typeface="+mn-cs"/>
                <a:hlinkClick r:id="rId6"/>
              </a:rPr>
              <a:t>[12]</a:t>
            </a:r>
            <a:r>
              <a:rPr lang="en-US" altLang="zh-CN" sz="1200" b="0" i="0" u="none" strike="noStrike" kern="1200" baseline="30000" dirty="0" smtClean="0">
                <a:solidFill>
                  <a:schemeClr val="tx1"/>
                </a:solidFill>
                <a:effectLst/>
                <a:latin typeface="+mn-lt"/>
                <a:ea typeface="+mn-ea"/>
                <a:cs typeface="+mn-cs"/>
                <a:hlinkClick r:id="rId7"/>
              </a:rPr>
              <a:t>[13]</a:t>
            </a:r>
            <a:r>
              <a:rPr lang="en-US" altLang="zh-CN" sz="1200" b="0" i="0" kern="1200" dirty="0" smtClean="0">
                <a:solidFill>
                  <a:schemeClr val="tx1"/>
                </a:solidFill>
                <a:effectLst/>
                <a:latin typeface="+mn-lt"/>
                <a:ea typeface="+mn-ea"/>
                <a:cs typeface="+mn-cs"/>
              </a:rPr>
              <a:t> Theories must also meet further requirements, such as the ability to make </a:t>
            </a:r>
            <a:r>
              <a:rPr lang="en-US" altLang="zh-CN" sz="1200" b="0" i="0" u="sng" kern="1200" dirty="0" smtClean="0">
                <a:solidFill>
                  <a:schemeClr val="tx1"/>
                </a:solidFill>
                <a:effectLst/>
                <a:latin typeface="+mn-lt"/>
                <a:ea typeface="+mn-ea"/>
                <a:cs typeface="+mn-cs"/>
                <a:hlinkClick r:id="rId8" tooltip="Falsifiability"/>
              </a:rPr>
              <a:t>falsifiable</a:t>
            </a:r>
            <a:r>
              <a:rPr lang="en-US" altLang="zh-CN" sz="1200" b="0" i="0" kern="1200" dirty="0" smtClean="0">
                <a:solidFill>
                  <a:schemeClr val="tx1"/>
                </a:solidFill>
                <a:effectLst/>
                <a:latin typeface="+mn-lt"/>
                <a:ea typeface="+mn-ea"/>
                <a:cs typeface="+mn-cs"/>
              </a:rPr>
              <a:t> predictions with consistent accuracy across a broad area of scientific inquiry, and production of strong evidence in favor of the theory from multiple independent sources.</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 </a:t>
            </a:r>
            <a:r>
              <a:rPr lang="en-US" altLang="zh-CN" sz="1200" b="0" i="1" kern="1200" dirty="0" smtClean="0">
                <a:solidFill>
                  <a:schemeClr val="tx1"/>
                </a:solidFill>
                <a:effectLst/>
                <a:latin typeface="+mn-lt"/>
                <a:ea typeface="+mn-ea"/>
                <a:cs typeface="+mn-cs"/>
              </a:rPr>
              <a:t>theorem</a:t>
            </a:r>
            <a:r>
              <a:rPr lang="en-US" altLang="zh-CN" sz="1200" b="0" i="0" kern="1200" dirty="0" smtClean="0">
                <a:solidFill>
                  <a:schemeClr val="tx1"/>
                </a:solidFill>
                <a:effectLst/>
                <a:latin typeface="+mn-lt"/>
                <a:ea typeface="+mn-ea"/>
                <a:cs typeface="+mn-cs"/>
              </a:rPr>
              <a:t> is </a:t>
            </a:r>
            <a:r>
              <a:rPr lang="en-US" altLang="zh-CN" sz="1200" b="0" i="0" u="none" strike="noStrike" kern="1200" dirty="0" smtClean="0">
                <a:solidFill>
                  <a:schemeClr val="tx1"/>
                </a:solidFill>
                <a:effectLst/>
                <a:latin typeface="+mn-lt"/>
                <a:ea typeface="+mn-ea"/>
                <a:cs typeface="+mn-cs"/>
                <a:hlinkClick r:id="rId9" tooltip="Formal proof"/>
              </a:rPr>
              <a:t>derived</a:t>
            </a:r>
            <a:r>
              <a:rPr lang="en-US" altLang="zh-CN" sz="1200" b="0" i="0" kern="1200" dirty="0" smtClean="0">
                <a:solidFill>
                  <a:schemeClr val="tx1"/>
                </a:solidFill>
                <a:effectLst/>
                <a:latin typeface="+mn-lt"/>
                <a:ea typeface="+mn-ea"/>
                <a:cs typeface="+mn-cs"/>
              </a:rPr>
              <a:t> deductively from </a:t>
            </a:r>
            <a:r>
              <a:rPr lang="en-US" altLang="zh-CN" sz="1200" b="0" i="0" u="none" strike="noStrike" kern="1200" dirty="0" smtClean="0">
                <a:solidFill>
                  <a:schemeClr val="tx1"/>
                </a:solidFill>
                <a:effectLst/>
                <a:latin typeface="+mn-lt"/>
                <a:ea typeface="+mn-ea"/>
                <a:cs typeface="+mn-cs"/>
                <a:hlinkClick r:id="rId10" tooltip="Axiom"/>
              </a:rPr>
              <a:t>axioms</a:t>
            </a:r>
            <a:r>
              <a:rPr lang="en-US" altLang="zh-CN" sz="1200" b="0" i="0" kern="1200" dirty="0" smtClean="0">
                <a:solidFill>
                  <a:schemeClr val="tx1"/>
                </a:solidFill>
                <a:effectLst/>
                <a:latin typeface="+mn-lt"/>
                <a:ea typeface="+mn-ea"/>
                <a:cs typeface="+mn-cs"/>
              </a:rPr>
              <a:t> (basic assumptions) according to a </a:t>
            </a:r>
            <a:r>
              <a:rPr lang="en-US" altLang="zh-CN" sz="1200" b="0" i="0" u="none" strike="noStrike" kern="1200" dirty="0" smtClean="0">
                <a:solidFill>
                  <a:schemeClr val="tx1"/>
                </a:solidFill>
                <a:effectLst/>
                <a:latin typeface="+mn-lt"/>
                <a:ea typeface="+mn-ea"/>
                <a:cs typeface="+mn-cs"/>
                <a:hlinkClick r:id="rId11" tooltip="Formal system"/>
              </a:rPr>
              <a:t>formal system</a:t>
            </a:r>
            <a:r>
              <a:rPr lang="en-US" altLang="zh-CN" sz="1200" b="0" i="0" kern="1200" dirty="0" smtClean="0">
                <a:solidFill>
                  <a:schemeClr val="tx1"/>
                </a:solidFill>
                <a:effectLst/>
                <a:latin typeface="+mn-lt"/>
                <a:ea typeface="+mn-ea"/>
                <a:cs typeface="+mn-cs"/>
              </a:rPr>
              <a:t> of rules, sometimes as an end in itself and sometimes as a first step toward being tested or applied in a concrete situation; theorems are said to be true in the sense that the conclusions of a theorem are logical consequences of the axioms.</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62</a:t>
            </a:fld>
            <a:endParaRPr lang="zh-CN" altLang="en-US"/>
          </a:p>
        </p:txBody>
      </p:sp>
    </p:spTree>
    <p:extLst>
      <p:ext uri="{BB962C8B-B14F-4D97-AF65-F5344CB8AC3E}">
        <p14:creationId xmlns:p14="http://schemas.microsoft.com/office/powerpoint/2010/main" val="3431335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https://en.wikipedia.org/wiki/Semantic_interoperability</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66</a:t>
            </a:fld>
            <a:endParaRPr lang="zh-CN" altLang="en-US"/>
          </a:p>
        </p:txBody>
      </p:sp>
    </p:spTree>
    <p:extLst>
      <p:ext uri="{BB962C8B-B14F-4D97-AF65-F5344CB8AC3E}">
        <p14:creationId xmlns:p14="http://schemas.microsoft.com/office/powerpoint/2010/main" val="42461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Big data era:</a:t>
            </a:r>
            <a:r>
              <a:rPr lang="en-US" altLang="zh-CN" baseline="0" dirty="0" smtClean="0"/>
              <a:t>  How to handle these big data?  Manually or machine-</a:t>
            </a:r>
            <a:r>
              <a:rPr lang="en-US" altLang="zh-CN" baseline="0" dirty="0" err="1" smtClean="0"/>
              <a:t>processable</a:t>
            </a:r>
            <a:r>
              <a:rPr lang="en-US" altLang="zh-CN" baseline="0" dirty="0" smtClean="0"/>
              <a:t>?</a:t>
            </a:r>
            <a:endParaRPr lang="en-US" altLang="zh-CN" dirty="0" smtClean="0"/>
          </a:p>
          <a:p>
            <a:r>
              <a:rPr lang="en-US" altLang="zh-CN" dirty="0" smtClean="0"/>
              <a:t>Unstructured</a:t>
            </a:r>
            <a:r>
              <a:rPr lang="en-US" altLang="zh-CN" baseline="0" dirty="0" smtClean="0"/>
              <a:t> data / semi-structured data -&gt; structured data</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68</a:t>
            </a:fld>
            <a:endParaRPr lang="zh-CN" altLang="en-US"/>
          </a:p>
        </p:txBody>
      </p:sp>
    </p:spTree>
    <p:extLst>
      <p:ext uri="{BB962C8B-B14F-4D97-AF65-F5344CB8AC3E}">
        <p14:creationId xmlns:p14="http://schemas.microsoft.com/office/powerpoint/2010/main" val="1556106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739648AE-9B0A-4F3A-96D7-E0179A51D2D4}" type="slidenum">
              <a:rPr lang="zh-CN" altLang="en-US" smtClean="0"/>
              <a:t>21</a:t>
            </a:fld>
            <a:endParaRPr lang="zh-CN" altLang="en-US"/>
          </a:p>
        </p:txBody>
      </p:sp>
    </p:spTree>
    <p:extLst>
      <p:ext uri="{BB962C8B-B14F-4D97-AF65-F5344CB8AC3E}">
        <p14:creationId xmlns:p14="http://schemas.microsoft.com/office/powerpoint/2010/main" val="776895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dirty="0" smtClean="0"/>
              <a:t>Fusion – Multiple dimensions of things can cover the unknown parts</a:t>
            </a:r>
          </a:p>
          <a:p>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69</a:t>
            </a:fld>
            <a:endParaRPr lang="zh-CN" altLang="en-US"/>
          </a:p>
        </p:txBody>
      </p:sp>
    </p:spTree>
    <p:extLst>
      <p:ext uri="{BB962C8B-B14F-4D97-AF65-F5344CB8AC3E}">
        <p14:creationId xmlns:p14="http://schemas.microsoft.com/office/powerpoint/2010/main" val="1531208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https://en.wikipedia.org/wiki/Consistency</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71</a:t>
            </a:fld>
            <a:endParaRPr lang="zh-CN" altLang="en-US"/>
          </a:p>
        </p:txBody>
      </p:sp>
    </p:spTree>
    <p:extLst>
      <p:ext uri="{BB962C8B-B14F-4D97-AF65-F5344CB8AC3E}">
        <p14:creationId xmlns:p14="http://schemas.microsoft.com/office/powerpoint/2010/main" val="2988358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https://en.wikipedia.org/wiki/Semantic_interoperability</a:t>
            </a:r>
          </a:p>
          <a:p>
            <a:endParaRPr lang="en-US" altLang="zh-CN" dirty="0" smtClean="0"/>
          </a:p>
          <a:p>
            <a:r>
              <a:rPr lang="en-US" altLang="zh-CN" dirty="0" smtClean="0"/>
              <a:t>https://en.wikipedia.org/wiki/Interoperability</a:t>
            </a:r>
          </a:p>
          <a:p>
            <a:endParaRPr lang="en-US" altLang="zh-CN" dirty="0" smtClean="0"/>
          </a:p>
          <a:p>
            <a:r>
              <a:rPr lang="en-US" altLang="zh-CN" dirty="0" smtClean="0"/>
              <a:t>https://zh.wikipedia.org/wiki/%E4%BA%92%E6%93%8D%E4%BD%9C%E6%80%A7</a:t>
            </a:r>
          </a:p>
        </p:txBody>
      </p:sp>
      <p:sp>
        <p:nvSpPr>
          <p:cNvPr id="4" name="灯片编号占位符 3"/>
          <p:cNvSpPr>
            <a:spLocks noGrp="1"/>
          </p:cNvSpPr>
          <p:nvPr>
            <p:ph type="sldNum" sz="quarter" idx="10"/>
          </p:nvPr>
        </p:nvSpPr>
        <p:spPr/>
        <p:txBody>
          <a:bodyPr/>
          <a:lstStyle/>
          <a:p>
            <a:fld id="{739648AE-9B0A-4F3A-96D7-E0179A51D2D4}" type="slidenum">
              <a:rPr lang="zh-CN" altLang="en-US" smtClean="0"/>
              <a:t>73</a:t>
            </a:fld>
            <a:endParaRPr lang="zh-CN" altLang="en-US"/>
          </a:p>
        </p:txBody>
      </p:sp>
    </p:spTree>
    <p:extLst>
      <p:ext uri="{BB962C8B-B14F-4D97-AF65-F5344CB8AC3E}">
        <p14:creationId xmlns:p14="http://schemas.microsoft.com/office/powerpoint/2010/main" val="415902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dirty="0" smtClean="0"/>
              <a:t>https://en.wikipedia.org/wiki/De_facto_standard</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74</a:t>
            </a:fld>
            <a:endParaRPr lang="zh-CN" altLang="en-US"/>
          </a:p>
        </p:txBody>
      </p:sp>
    </p:spTree>
    <p:extLst>
      <p:ext uri="{BB962C8B-B14F-4D97-AF65-F5344CB8AC3E}">
        <p14:creationId xmlns:p14="http://schemas.microsoft.com/office/powerpoint/2010/main" val="1176704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zh-CN" sz="1200" dirty="0" smtClean="0"/>
              <a:t>Interoperability has the meaning of co-existence and co-operation, while integration relates to the notion of collaboration and </a:t>
            </a:r>
            <a:r>
              <a:rPr lang="en-GB" altLang="zh-CN" sz="1200" dirty="0" err="1" smtClean="0"/>
              <a:t>uniformalisation</a:t>
            </a:r>
            <a:r>
              <a:rPr lang="en-GB" altLang="zh-CN" sz="1200" dirty="0" smtClean="0"/>
              <a:t>.</a:t>
            </a:r>
            <a:endParaRPr lang="fr-FR" altLang="zh-CN" sz="1200" dirty="0" smtClean="0">
              <a:ea typeface="+mn-ea"/>
            </a:endParaRPr>
          </a:p>
          <a:p>
            <a:pPr>
              <a:lnSpc>
                <a:spcPct val="95000"/>
              </a:lnSpc>
              <a:spcBef>
                <a:spcPct val="50000"/>
              </a:spcBef>
              <a:buFont typeface="Wingdings" panose="05000000000000000000" pitchFamily="2" charset="2"/>
              <a:buNone/>
            </a:pPr>
            <a:r>
              <a:rPr lang="en-GB" altLang="zh-CN" sz="1200" dirty="0" smtClean="0">
                <a:solidFill>
                  <a:srgbClr val="FF0000"/>
                </a:solidFill>
              </a:rPr>
              <a:t>=&gt; Interoperability = communication + interaction</a:t>
            </a:r>
          </a:p>
          <a:p>
            <a:pPr>
              <a:lnSpc>
                <a:spcPct val="95000"/>
              </a:lnSpc>
              <a:spcBef>
                <a:spcPct val="50000"/>
              </a:spcBef>
            </a:pPr>
            <a:r>
              <a:rPr lang="en-GB" altLang="zh-CN" sz="1200" dirty="0" smtClean="0"/>
              <a:t>However, integration is more large and broad </a:t>
            </a:r>
          </a:p>
          <a:p>
            <a:pPr>
              <a:lnSpc>
                <a:spcPct val="95000"/>
              </a:lnSpc>
              <a:spcBef>
                <a:spcPct val="50000"/>
              </a:spcBef>
              <a:buFont typeface="Wingdings" panose="05000000000000000000" pitchFamily="2" charset="2"/>
              <a:buNone/>
            </a:pPr>
            <a:r>
              <a:rPr lang="en-GB" altLang="zh-CN" sz="1200" dirty="0" smtClean="0">
                <a:solidFill>
                  <a:srgbClr val="FF0000"/>
                </a:solidFill>
              </a:rPr>
              <a:t>=&gt; Integration = communication + co-operation + co-ordination</a:t>
            </a:r>
            <a:endParaRPr lang="fr-FR" altLang="zh-CN" sz="1200" dirty="0" smtClean="0">
              <a:solidFill>
                <a:srgbClr val="FF0000"/>
              </a:solidFill>
              <a:ea typeface="+mn-ea"/>
            </a:endParaRPr>
          </a:p>
          <a:p>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75</a:t>
            </a:fld>
            <a:endParaRPr lang="zh-CN" altLang="en-US"/>
          </a:p>
        </p:txBody>
      </p:sp>
    </p:spTree>
    <p:extLst>
      <p:ext uri="{BB962C8B-B14F-4D97-AF65-F5344CB8AC3E}">
        <p14:creationId xmlns:p14="http://schemas.microsoft.com/office/powerpoint/2010/main" val="854151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CPU -&gt; processor</a:t>
            </a:r>
          </a:p>
          <a:p>
            <a:r>
              <a:rPr lang="en-US" altLang="zh-CN" dirty="0" err="1" smtClean="0"/>
              <a:t>vCPU</a:t>
            </a:r>
            <a:r>
              <a:rPr lang="en-US" altLang="zh-CN" dirty="0" smtClean="0"/>
              <a:t> -&gt;</a:t>
            </a:r>
            <a:r>
              <a:rPr lang="en-US" altLang="zh-CN" baseline="0" dirty="0" smtClean="0"/>
              <a:t> </a:t>
            </a:r>
            <a:r>
              <a:rPr lang="en-US" altLang="zh-CN" sz="1200" b="0" i="0" kern="1200" dirty="0" smtClean="0">
                <a:solidFill>
                  <a:schemeClr val="tx1"/>
                </a:solidFill>
                <a:effectLst/>
                <a:latin typeface="+mn-lt"/>
                <a:ea typeface="+mn-ea"/>
                <a:cs typeface="+mn-cs"/>
              </a:rPr>
              <a:t>abstraction of dynamical aggregated computational resources(process)</a:t>
            </a:r>
          </a:p>
          <a:p>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77</a:t>
            </a:fld>
            <a:endParaRPr lang="zh-CN" altLang="en-US"/>
          </a:p>
        </p:txBody>
      </p:sp>
    </p:spTree>
    <p:extLst>
      <p:ext uri="{BB962C8B-B14F-4D97-AF65-F5344CB8AC3E}">
        <p14:creationId xmlns:p14="http://schemas.microsoft.com/office/powerpoint/2010/main" val="3860500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What’s the difference</a:t>
            </a:r>
            <a:r>
              <a:rPr lang="en-US" altLang="zh-CN" baseline="0" dirty="0" smtClean="0"/>
              <a:t> between 4 layers of interoperation protocol and the </a:t>
            </a:r>
            <a:r>
              <a:rPr lang="en-US" altLang="zh-CN" sz="1200" b="0" i="0" kern="1200" dirty="0" smtClean="0">
                <a:solidFill>
                  <a:schemeClr val="tx1"/>
                </a:solidFill>
                <a:effectLst/>
                <a:latin typeface="+mn-lt"/>
                <a:ea typeface="+mn-ea"/>
                <a:cs typeface="+mn-cs"/>
              </a:rPr>
              <a:t>Levels of conceptual interoperability?</a:t>
            </a:r>
          </a:p>
        </p:txBody>
      </p:sp>
      <p:sp>
        <p:nvSpPr>
          <p:cNvPr id="4" name="灯片编号占位符 3"/>
          <p:cNvSpPr>
            <a:spLocks noGrp="1"/>
          </p:cNvSpPr>
          <p:nvPr>
            <p:ph type="sldNum" sz="quarter" idx="10"/>
          </p:nvPr>
        </p:nvSpPr>
        <p:spPr/>
        <p:txBody>
          <a:bodyPr/>
          <a:lstStyle/>
          <a:p>
            <a:fld id="{739648AE-9B0A-4F3A-96D7-E0179A51D2D4}" type="slidenum">
              <a:rPr lang="zh-CN" altLang="en-US" smtClean="0"/>
              <a:t>78</a:t>
            </a:fld>
            <a:endParaRPr lang="zh-CN" altLang="en-US"/>
          </a:p>
        </p:txBody>
      </p:sp>
    </p:spTree>
    <p:extLst>
      <p:ext uri="{BB962C8B-B14F-4D97-AF65-F5344CB8AC3E}">
        <p14:creationId xmlns:p14="http://schemas.microsoft.com/office/powerpoint/2010/main" val="3880859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https://en.wikipedia.org/wiki/Decision_problem</a:t>
            </a:r>
          </a:p>
          <a:p>
            <a:endParaRPr lang="en-US" altLang="zh-CN" dirty="0" smtClean="0"/>
          </a:p>
          <a:p>
            <a:r>
              <a:rPr lang="en-US" altLang="zh-CN" dirty="0" smtClean="0"/>
              <a:t>I.e.</a:t>
            </a:r>
            <a:r>
              <a:rPr lang="en-US" altLang="zh-CN" baseline="0" dirty="0" smtClean="0"/>
              <a:t> </a:t>
            </a:r>
            <a:r>
              <a:rPr lang="zh-CN" altLang="en-US" baseline="0" dirty="0" smtClean="0"/>
              <a:t>判断一个数是否是</a:t>
            </a:r>
            <a:r>
              <a:rPr lang="en-US" altLang="zh-CN" baseline="0" dirty="0" smtClean="0"/>
              <a:t>prime</a:t>
            </a:r>
            <a:r>
              <a:rPr lang="zh-CN" altLang="en-US" baseline="0" dirty="0" smtClean="0"/>
              <a:t>？  </a:t>
            </a:r>
            <a:r>
              <a:rPr lang="en-US" altLang="zh-CN" baseline="0" dirty="0" smtClean="0"/>
              <a:t>-&gt; Decidable</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87</a:t>
            </a:fld>
            <a:endParaRPr lang="zh-CN" altLang="en-US"/>
          </a:p>
        </p:txBody>
      </p:sp>
    </p:spTree>
    <p:extLst>
      <p:ext uri="{BB962C8B-B14F-4D97-AF65-F5344CB8AC3E}">
        <p14:creationId xmlns:p14="http://schemas.microsoft.com/office/powerpoint/2010/main" val="556658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88</a:t>
            </a:fld>
            <a:endParaRPr lang="zh-CN" altLang="en-US"/>
          </a:p>
        </p:txBody>
      </p:sp>
    </p:spTree>
    <p:extLst>
      <p:ext uri="{BB962C8B-B14F-4D97-AF65-F5344CB8AC3E}">
        <p14:creationId xmlns:p14="http://schemas.microsoft.com/office/powerpoint/2010/main" val="1652617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sz="1300" smtClean="0"/>
              <a:t>Cpt S 317: Spring 2009</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sz="1300" smtClean="0"/>
              <a:t>School of EECS, WSU</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0AE2657-A4B3-4823-8FC3-F9E73CEF15DE}" type="slidenum">
              <a:rPr lang="en-US" altLang="zh-CN" sz="1300"/>
              <a:pPr/>
              <a:t>89</a:t>
            </a:fld>
            <a:endParaRPr lang="en-US" altLang="zh-CN" sz="13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latin typeface="Arial" panose="020B0604020202020204" pitchFamily="34" charset="0"/>
                <a:ea typeface="ＭＳ Ｐゴシック" panose="020B0600070205080204" pitchFamily="34" charset="-128"/>
              </a:rPr>
              <a:t>https://en.wikipedia.org/wiki/Formal_language</a:t>
            </a:r>
            <a:endParaRPr lang="zh-CN" altLang="zh-CN" dirty="0"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1199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https://en.wikipedia.org/wiki/Logic</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https://en.wikipedia.org/wiki/Logical_form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https://en.wikipedia.org/wiki/Inference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https://en.wikipedia.org/wiki/Information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https://en.wikipedia.org/wiki/Institution</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altLang="zh-CN" dirty="0" smtClean="0"/>
          </a:p>
        </p:txBody>
      </p:sp>
      <p:sp>
        <p:nvSpPr>
          <p:cNvPr id="4" name="灯片编号占位符 3"/>
          <p:cNvSpPr>
            <a:spLocks noGrp="1"/>
          </p:cNvSpPr>
          <p:nvPr>
            <p:ph type="sldNum" sz="quarter" idx="10"/>
          </p:nvPr>
        </p:nvSpPr>
        <p:spPr/>
        <p:txBody>
          <a:bodyPr/>
          <a:lstStyle/>
          <a:p>
            <a:fld id="{739648AE-9B0A-4F3A-96D7-E0179A51D2D4}" type="slidenum">
              <a:rPr lang="zh-CN" altLang="en-US" smtClean="0"/>
              <a:t>22</a:t>
            </a:fld>
            <a:endParaRPr lang="zh-CN" altLang="en-US"/>
          </a:p>
        </p:txBody>
      </p:sp>
    </p:spTree>
    <p:extLst>
      <p:ext uri="{BB962C8B-B14F-4D97-AF65-F5344CB8AC3E}">
        <p14:creationId xmlns:p14="http://schemas.microsoft.com/office/powerpoint/2010/main" val="1104746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sz="1300" dirty="0" err="1" smtClean="0"/>
              <a:t>Cpt</a:t>
            </a:r>
            <a:r>
              <a:rPr lang="en-US" altLang="zh-CN" sz="1300" dirty="0" smtClean="0"/>
              <a:t> S 317: Spring 2009</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sz="1300" smtClean="0"/>
              <a:t>School of EECS, WSU</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0AE2657-A4B3-4823-8FC3-F9E73CEF15DE}" type="slidenum">
              <a:rPr lang="en-US" altLang="zh-CN" sz="1300"/>
              <a:pPr/>
              <a:t>90</a:t>
            </a:fld>
            <a:endParaRPr lang="en-US" altLang="zh-CN" sz="13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80587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https://en.wikipedia.org/wiki/Turing_machine</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92</a:t>
            </a:fld>
            <a:endParaRPr lang="zh-CN" altLang="en-US"/>
          </a:p>
        </p:txBody>
      </p:sp>
    </p:spTree>
    <p:extLst>
      <p:ext uri="{BB962C8B-B14F-4D97-AF65-F5344CB8AC3E}">
        <p14:creationId xmlns:p14="http://schemas.microsoft.com/office/powerpoint/2010/main" val="4286865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6D3B23F-C05F-41E3-AD08-3C87BCAC0EC9}" type="slidenum">
              <a:rPr lang="en-US" altLang="zh-CN"/>
              <a:pPr eaLnBrk="1" hangingPunct="1"/>
              <a:t>93</a:t>
            </a:fld>
            <a:endParaRPr lang="en-US" altLang="zh-CN"/>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480771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https://en.wikipedia.org/wiki/Recursive_set</a:t>
            </a:r>
          </a:p>
          <a:p>
            <a:r>
              <a:rPr lang="en-US" altLang="zh-CN" dirty="0" smtClean="0"/>
              <a:t>https://en.wikipedia.org/wiki/Recursively_enumerable_set</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94</a:t>
            </a:fld>
            <a:endParaRPr lang="zh-CN" altLang="en-US"/>
          </a:p>
        </p:txBody>
      </p:sp>
    </p:spTree>
    <p:extLst>
      <p:ext uri="{BB962C8B-B14F-4D97-AF65-F5344CB8AC3E}">
        <p14:creationId xmlns:p14="http://schemas.microsoft.com/office/powerpoint/2010/main" val="3495597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https://en.wikipedia.org/wiki/Formal_language</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96</a:t>
            </a:fld>
            <a:endParaRPr lang="zh-CN" altLang="en-US"/>
          </a:p>
        </p:txBody>
      </p:sp>
    </p:spTree>
    <p:extLst>
      <p:ext uri="{BB962C8B-B14F-4D97-AF65-F5344CB8AC3E}">
        <p14:creationId xmlns:p14="http://schemas.microsoft.com/office/powerpoint/2010/main" val="1556411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Semantics</a:t>
            </a:r>
            <a:r>
              <a:rPr lang="en-US" altLang="zh-CN" baseline="0" dirty="0" smtClean="0"/>
              <a:t> : listener and speaker</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97</a:t>
            </a:fld>
            <a:endParaRPr lang="zh-CN" altLang="en-US"/>
          </a:p>
        </p:txBody>
      </p:sp>
    </p:spTree>
    <p:extLst>
      <p:ext uri="{BB962C8B-B14F-4D97-AF65-F5344CB8AC3E}">
        <p14:creationId xmlns:p14="http://schemas.microsoft.com/office/powerpoint/2010/main" val="529223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sz="1300" smtClean="0"/>
              <a:t>Cpt S 317: Spring 2009</a:t>
            </a:r>
          </a:p>
        </p:txBody>
      </p:sp>
      <p:sp>
        <p:nvSpPr>
          <p:cNvPr id="481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sz="1300" smtClean="0"/>
              <a:t>School of EECS, WSU</a:t>
            </a:r>
          </a:p>
        </p:txBody>
      </p:sp>
      <p:sp>
        <p:nvSpPr>
          <p:cNvPr id="481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9CBB556-46A9-452A-AECA-5500B61F9E88}" type="slidenum">
              <a:rPr lang="en-US" altLang="zh-CN" sz="1300"/>
              <a:pPr/>
              <a:t>98</a:t>
            </a:fld>
            <a:endParaRPr lang="en-US" altLang="zh-CN" sz="1300"/>
          </a:p>
        </p:txBody>
      </p:sp>
      <p:sp>
        <p:nvSpPr>
          <p:cNvPr id="48133" name="Rectangle 2"/>
          <p:cNvSpPr>
            <a:spLocks noGrp="1" noRot="1" noChangeAspect="1" noChangeArrowheads="1" noTextEdit="1"/>
          </p:cNvSpPr>
          <p:nvPr>
            <p:ph type="sldImg"/>
          </p:nvPr>
        </p:nvSpPr>
        <p:spPr>
          <a:solidFill>
            <a:srgbClr val="FFFFFF"/>
          </a:solidFill>
          <a:ln/>
        </p:spPr>
      </p:sp>
      <p:sp>
        <p:nvSpPr>
          <p:cNvPr id="4813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6679753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sz="1300" smtClean="0"/>
              <a:t>Cpt S 317: Spring 2009</a:t>
            </a:r>
          </a:p>
        </p:txBody>
      </p:sp>
      <p:sp>
        <p:nvSpPr>
          <p:cNvPr id="4915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sz="1300" smtClean="0"/>
              <a:t>School of EECS, WSU</a:t>
            </a:r>
          </a:p>
        </p:txBody>
      </p:sp>
      <p:sp>
        <p:nvSpPr>
          <p:cNvPr id="491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B2E8EC3-CA1F-499F-B31A-41BA2DA1FDD0}" type="slidenum">
              <a:rPr lang="en-US" altLang="zh-CN" sz="1300"/>
              <a:pPr/>
              <a:t>99</a:t>
            </a:fld>
            <a:endParaRPr lang="en-US" altLang="zh-CN" sz="1300"/>
          </a:p>
        </p:txBody>
      </p:sp>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25718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https://en.wikipedia.org/wiki/Regular_language</a:t>
            </a:r>
          </a:p>
          <a:p>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0033CC"/>
                </a:solidFill>
                <a:ea typeface="+mn-ea"/>
                <a:sym typeface="Symbol" panose="05050102010706020507" pitchFamily="18" charset="2"/>
              </a:rPr>
              <a:t>Why regular language is not suitable for programming language?</a:t>
            </a:r>
            <a:endParaRPr lang="el-GR" altLang="zh-CN" sz="2400" dirty="0" smtClean="0">
              <a:solidFill>
                <a:srgbClr val="0033CC"/>
              </a:solidFill>
              <a:sym typeface="Symbol" panose="05050102010706020507" pitchFamily="18" charset="2"/>
            </a:endParaRPr>
          </a:p>
        </p:txBody>
      </p:sp>
      <p:sp>
        <p:nvSpPr>
          <p:cNvPr id="4" name="灯片编号占位符 3"/>
          <p:cNvSpPr>
            <a:spLocks noGrp="1"/>
          </p:cNvSpPr>
          <p:nvPr>
            <p:ph type="sldNum" sz="quarter" idx="10"/>
          </p:nvPr>
        </p:nvSpPr>
        <p:spPr/>
        <p:txBody>
          <a:bodyPr/>
          <a:lstStyle/>
          <a:p>
            <a:fld id="{739648AE-9B0A-4F3A-96D7-E0179A51D2D4}" type="slidenum">
              <a:rPr lang="zh-CN" altLang="en-US" smtClean="0"/>
              <a:t>100</a:t>
            </a:fld>
            <a:endParaRPr lang="zh-CN" altLang="en-US"/>
          </a:p>
        </p:txBody>
      </p:sp>
    </p:spTree>
    <p:extLst>
      <p:ext uri="{BB962C8B-B14F-4D97-AF65-F5344CB8AC3E}">
        <p14:creationId xmlns:p14="http://schemas.microsoft.com/office/powerpoint/2010/main" val="42941407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https://en.wikipedia.org/wiki/Recursion#The_recursion_theorem</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104</a:t>
            </a:fld>
            <a:endParaRPr lang="zh-CN" altLang="en-US"/>
          </a:p>
        </p:txBody>
      </p:sp>
    </p:spTree>
    <p:extLst>
      <p:ext uri="{BB962C8B-B14F-4D97-AF65-F5344CB8AC3E}">
        <p14:creationId xmlns:p14="http://schemas.microsoft.com/office/powerpoint/2010/main" val="2004478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https://en.wikipedia.org/wiki/Mathematical_logic#Formal_logical_systems</a:t>
            </a:r>
          </a:p>
          <a:p>
            <a:r>
              <a:rPr lang="en-US" altLang="zh-CN" dirty="0" smtClean="0"/>
              <a:t>https://en.wikipedia.org/wiki/Logic</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24</a:t>
            </a:fld>
            <a:endParaRPr lang="zh-CN" altLang="en-US"/>
          </a:p>
        </p:txBody>
      </p:sp>
    </p:spTree>
    <p:extLst>
      <p:ext uri="{BB962C8B-B14F-4D97-AF65-F5344CB8AC3E}">
        <p14:creationId xmlns:p14="http://schemas.microsoft.com/office/powerpoint/2010/main" val="703853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https://en.wikipedia.org/wiki/Grammar</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105</a:t>
            </a:fld>
            <a:endParaRPr lang="zh-CN" altLang="en-US"/>
          </a:p>
        </p:txBody>
      </p:sp>
    </p:spTree>
    <p:extLst>
      <p:ext uri="{BB962C8B-B14F-4D97-AF65-F5344CB8AC3E}">
        <p14:creationId xmlns:p14="http://schemas.microsoft.com/office/powerpoint/2010/main" val="2860264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5EF10A-1D78-4861-8B4E-B93A64C340EF}" type="slidenum">
              <a:rPr lang="en-US" altLang="zh-CN"/>
              <a:pPr eaLnBrk="1" hangingPunct="1"/>
              <a:t>106</a:t>
            </a:fld>
            <a:endParaRPr lang="en-US" altLang="zh-CN"/>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1421847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https://en.wikipedia.org/wiki/Parsing</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108</a:t>
            </a:fld>
            <a:endParaRPr lang="zh-CN" altLang="en-US"/>
          </a:p>
        </p:txBody>
      </p:sp>
    </p:spTree>
    <p:extLst>
      <p:ext uri="{BB962C8B-B14F-4D97-AF65-F5344CB8AC3E}">
        <p14:creationId xmlns:p14="http://schemas.microsoft.com/office/powerpoint/2010/main" val="3226982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https://en.wikipedia.org/wiki/Semantic_parsing</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109</a:t>
            </a:fld>
            <a:endParaRPr lang="zh-CN" altLang="en-US"/>
          </a:p>
        </p:txBody>
      </p:sp>
    </p:spTree>
    <p:extLst>
      <p:ext uri="{BB962C8B-B14F-4D97-AF65-F5344CB8AC3E}">
        <p14:creationId xmlns:p14="http://schemas.microsoft.com/office/powerpoint/2010/main" val="31835113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https://en.wikipedia.org/wiki/Logical_form</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110</a:t>
            </a:fld>
            <a:endParaRPr lang="zh-CN" altLang="en-US"/>
          </a:p>
        </p:txBody>
      </p:sp>
    </p:spTree>
    <p:extLst>
      <p:ext uri="{BB962C8B-B14F-4D97-AF65-F5344CB8AC3E}">
        <p14:creationId xmlns:p14="http://schemas.microsoft.com/office/powerpoint/2010/main" val="2844384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https://en.wikipedia.org/wiki/Axiom</a:t>
            </a:r>
          </a:p>
          <a:p>
            <a:r>
              <a:rPr lang="en-US" altLang="zh-CN" dirty="0" smtClean="0"/>
              <a:t>https://en.wikipedia.org/wiki/Theorem</a:t>
            </a:r>
          </a:p>
          <a:p>
            <a:r>
              <a:rPr lang="en-US" altLang="zh-CN" dirty="0" smtClean="0"/>
              <a:t>https://en.wikipedia.org/wiki/Proof_(truth)</a:t>
            </a:r>
          </a:p>
          <a:p>
            <a:r>
              <a:rPr lang="en-US" altLang="zh-CN" dirty="0" smtClean="0"/>
              <a:t>https://en.wikipedia.org/wiki/Lemma_(mathematics)</a:t>
            </a:r>
          </a:p>
          <a:p>
            <a:r>
              <a:rPr lang="en-US" altLang="zh-CN" dirty="0" smtClean="0"/>
              <a:t>https://en.wikipedia.org/wiki/Corollary</a:t>
            </a:r>
          </a:p>
          <a:p>
            <a:r>
              <a:rPr lang="en-US" altLang="zh-CN" dirty="0" smtClean="0"/>
              <a:t>https://en.wikipedia.org/wiki/Conjecture</a:t>
            </a:r>
          </a:p>
          <a:p>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112</a:t>
            </a:fld>
            <a:endParaRPr lang="zh-CN" altLang="en-US"/>
          </a:p>
        </p:txBody>
      </p:sp>
    </p:spTree>
    <p:extLst>
      <p:ext uri="{BB962C8B-B14F-4D97-AF65-F5344CB8AC3E}">
        <p14:creationId xmlns:p14="http://schemas.microsoft.com/office/powerpoint/2010/main" val="741110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122</a:t>
            </a:fld>
            <a:endParaRPr lang="zh-CN" altLang="en-US"/>
          </a:p>
        </p:txBody>
      </p:sp>
    </p:spTree>
    <p:extLst>
      <p:ext uri="{BB962C8B-B14F-4D97-AF65-F5344CB8AC3E}">
        <p14:creationId xmlns:p14="http://schemas.microsoft.com/office/powerpoint/2010/main" val="35232034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134</a:t>
            </a:fld>
            <a:endParaRPr lang="zh-CN" altLang="en-US"/>
          </a:p>
        </p:txBody>
      </p:sp>
    </p:spTree>
    <p:extLst>
      <p:ext uri="{BB962C8B-B14F-4D97-AF65-F5344CB8AC3E}">
        <p14:creationId xmlns:p14="http://schemas.microsoft.com/office/powerpoint/2010/main" val="1889674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https://en.wikipedia.org/wiki/Argument</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25</a:t>
            </a:fld>
            <a:endParaRPr lang="zh-CN" altLang="en-US"/>
          </a:p>
        </p:txBody>
      </p:sp>
    </p:spTree>
    <p:extLst>
      <p:ext uri="{BB962C8B-B14F-4D97-AF65-F5344CB8AC3E}">
        <p14:creationId xmlns:p14="http://schemas.microsoft.com/office/powerpoint/2010/main" val="357455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https://en.wikipedia.org/wiki/Logical_consequence</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26</a:t>
            </a:fld>
            <a:endParaRPr lang="zh-CN" altLang="en-US"/>
          </a:p>
        </p:txBody>
      </p:sp>
    </p:spTree>
    <p:extLst>
      <p:ext uri="{BB962C8B-B14F-4D97-AF65-F5344CB8AC3E}">
        <p14:creationId xmlns:p14="http://schemas.microsoft.com/office/powerpoint/2010/main" val="3522400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Reference</a:t>
            </a:r>
          </a:p>
          <a:p>
            <a:r>
              <a:rPr lang="en-US" altLang="zh-CN" dirty="0" smtClean="0"/>
              <a:t>https://en.wikipedia.org/wiki/Syntax</a:t>
            </a:r>
          </a:p>
          <a:p>
            <a:r>
              <a:rPr lang="en-US" altLang="zh-CN" dirty="0" smtClean="0"/>
              <a:t>https://en.wikipedia.org/wiki/Universal_grammar</a:t>
            </a:r>
          </a:p>
        </p:txBody>
      </p:sp>
      <p:sp>
        <p:nvSpPr>
          <p:cNvPr id="4" name="灯片编号占位符 3"/>
          <p:cNvSpPr>
            <a:spLocks noGrp="1"/>
          </p:cNvSpPr>
          <p:nvPr>
            <p:ph type="sldNum" sz="quarter" idx="10"/>
          </p:nvPr>
        </p:nvSpPr>
        <p:spPr/>
        <p:txBody>
          <a:bodyPr/>
          <a:lstStyle/>
          <a:p>
            <a:fld id="{739648AE-9B0A-4F3A-96D7-E0179A51D2D4}" type="slidenum">
              <a:rPr lang="zh-CN" altLang="en-US" smtClean="0"/>
              <a:t>28</a:t>
            </a:fld>
            <a:endParaRPr lang="zh-CN" altLang="en-US"/>
          </a:p>
        </p:txBody>
      </p:sp>
    </p:spTree>
    <p:extLst>
      <p:ext uri="{BB962C8B-B14F-4D97-AF65-F5344CB8AC3E}">
        <p14:creationId xmlns:p14="http://schemas.microsoft.com/office/powerpoint/2010/main" val="452652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Reference:</a:t>
            </a:r>
          </a:p>
          <a:p>
            <a:r>
              <a:rPr lang="en-US" altLang="zh-CN" dirty="0" smtClean="0"/>
              <a:t>https://en.wikipedia.org/wiki/Statement_(logic)</a:t>
            </a:r>
          </a:p>
          <a:p>
            <a:r>
              <a:rPr lang="en-US" altLang="zh-CN" dirty="0" smtClean="0"/>
              <a:t>https://en.wikipedia.org/wiki/Sentence_(mathematical_logic)</a:t>
            </a:r>
            <a:endParaRPr lang="zh-CN" altLang="en-US" dirty="0"/>
          </a:p>
        </p:txBody>
      </p:sp>
      <p:sp>
        <p:nvSpPr>
          <p:cNvPr id="4" name="灯片编号占位符 3"/>
          <p:cNvSpPr>
            <a:spLocks noGrp="1"/>
          </p:cNvSpPr>
          <p:nvPr>
            <p:ph type="sldNum" sz="quarter" idx="10"/>
          </p:nvPr>
        </p:nvSpPr>
        <p:spPr/>
        <p:txBody>
          <a:bodyPr/>
          <a:lstStyle/>
          <a:p>
            <a:fld id="{739648AE-9B0A-4F3A-96D7-E0179A51D2D4}" type="slidenum">
              <a:rPr lang="zh-CN" altLang="en-US" smtClean="0"/>
              <a:t>30</a:t>
            </a:fld>
            <a:endParaRPr lang="zh-CN" altLang="en-US"/>
          </a:p>
        </p:txBody>
      </p:sp>
    </p:spTree>
    <p:extLst>
      <p:ext uri="{BB962C8B-B14F-4D97-AF65-F5344CB8AC3E}">
        <p14:creationId xmlns:p14="http://schemas.microsoft.com/office/powerpoint/2010/main" val="1884163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B9EBD10-0A2F-4038-A64B-4912FA8D73E4}" type="datetimeFigureOut">
              <a:rPr lang="zh-CN" altLang="en-US" smtClean="0"/>
              <a:t>2018/3/21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1641053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B9EBD10-0A2F-4038-A64B-4912FA8D73E4}" type="datetimeFigureOut">
              <a:rPr lang="zh-CN" altLang="en-US" smtClean="0"/>
              <a:t>2018/3/21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1444924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B9EBD10-0A2F-4038-A64B-4912FA8D73E4}" type="datetimeFigureOut">
              <a:rPr lang="zh-CN" altLang="en-US" smtClean="0"/>
              <a:t>2018/3/21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384353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B9EBD10-0A2F-4038-A64B-4912FA8D73E4}" type="datetimeFigureOut">
              <a:rPr lang="zh-CN" altLang="en-US" smtClean="0"/>
              <a:t>2018/3/21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155836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B9EBD10-0A2F-4038-A64B-4912FA8D73E4}" type="datetimeFigureOut">
              <a:rPr lang="zh-CN" altLang="en-US" smtClean="0"/>
              <a:t>2018/3/21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651112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B9EBD10-0A2F-4038-A64B-4912FA8D73E4}" type="datetimeFigureOut">
              <a:rPr lang="zh-CN" altLang="en-US" smtClean="0"/>
              <a:t>2018/3/21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2081857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B9EBD10-0A2F-4038-A64B-4912FA8D73E4}" type="datetimeFigureOut">
              <a:rPr lang="zh-CN" altLang="en-US" smtClean="0"/>
              <a:t>2018/3/21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4162816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B9EBD10-0A2F-4038-A64B-4912FA8D73E4}" type="datetimeFigureOut">
              <a:rPr lang="zh-CN" altLang="en-US" smtClean="0"/>
              <a:t>2018/3/21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3866117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9EBD10-0A2F-4038-A64B-4912FA8D73E4}" type="datetimeFigureOut">
              <a:rPr lang="zh-CN" altLang="en-US" smtClean="0"/>
              <a:t>2018/3/21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1992012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B9EBD10-0A2F-4038-A64B-4912FA8D73E4}" type="datetimeFigureOut">
              <a:rPr lang="zh-CN" altLang="en-US" smtClean="0"/>
              <a:t>2018/3/21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2374900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B9EBD10-0A2F-4038-A64B-4912FA8D73E4}" type="datetimeFigureOut">
              <a:rPr lang="zh-CN" altLang="en-US" smtClean="0"/>
              <a:t>2018/3/21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403660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EBD10-0A2F-4038-A64B-4912FA8D73E4}" type="datetimeFigureOut">
              <a:rPr lang="zh-CN" altLang="en-US" smtClean="0"/>
              <a:t>2018/3/21 Wednesday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0196C-2BD7-4149-93FF-F779C08707FD}" type="slidenum">
              <a:rPr lang="zh-CN" altLang="en-US" smtClean="0"/>
              <a:t>‹#›</a:t>
            </a:fld>
            <a:endParaRPr lang="zh-CN" altLang="en-US"/>
          </a:p>
        </p:txBody>
      </p:sp>
    </p:spTree>
    <p:extLst>
      <p:ext uri="{BB962C8B-B14F-4D97-AF65-F5344CB8AC3E}">
        <p14:creationId xmlns:p14="http://schemas.microsoft.com/office/powerpoint/2010/main" val="29350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Truthbearer" TargetMode="External"/><Relationship Id="rId13" Type="http://schemas.openxmlformats.org/officeDocument/2006/relationships/hyperlink" Target="https://en.wikipedia.org/wiki/Logical_consequence" TargetMode="External"/><Relationship Id="rId18" Type="http://schemas.openxmlformats.org/officeDocument/2006/relationships/hyperlink" Target="https://en.wikipedia.org/wiki/Information" TargetMode="External"/><Relationship Id="rId3" Type="http://schemas.openxmlformats.org/officeDocument/2006/relationships/hyperlink" Target="https://en.wikipedia.org/wiki/Logical_form" TargetMode="External"/><Relationship Id="rId7" Type="http://schemas.openxmlformats.org/officeDocument/2006/relationships/hyperlink" Target="https://en.wiktionary.org/wiki/statement" TargetMode="External"/><Relationship Id="rId12" Type="http://schemas.openxmlformats.org/officeDocument/2006/relationships/hyperlink" Target="https://en.wikipedia.org/wiki/Premise" TargetMode="External"/><Relationship Id="rId17" Type="http://schemas.openxmlformats.org/officeDocument/2006/relationships/hyperlink" Target="https://en.wikipedia.org/wiki/Belief" TargetMode="External"/><Relationship Id="rId2" Type="http://schemas.openxmlformats.org/officeDocument/2006/relationships/notesSlide" Target="../notesSlides/notesSlide4.xml"/><Relationship Id="rId16" Type="http://schemas.openxmlformats.org/officeDocument/2006/relationships/hyperlink" Target="https://en.wikipedia.org/wiki/Institution" TargetMode="External"/><Relationship Id="rId1" Type="http://schemas.openxmlformats.org/officeDocument/2006/relationships/slideLayout" Target="../slideLayouts/slideLayout2.xml"/><Relationship Id="rId6" Type="http://schemas.openxmlformats.org/officeDocument/2006/relationships/hyperlink" Target="https://en.wikipedia.org/wiki/Proposition" TargetMode="External"/><Relationship Id="rId11" Type="http://schemas.openxmlformats.org/officeDocument/2006/relationships/hyperlink" Target="https://en.wikipedia.org/wiki/Reasoning" TargetMode="External"/><Relationship Id="rId5" Type="http://schemas.openxmlformats.org/officeDocument/2006/relationships/hyperlink" Target="https://en.wikipedia.org/wiki/Inference" TargetMode="External"/><Relationship Id="rId15" Type="http://schemas.openxmlformats.org/officeDocument/2006/relationships/hyperlink" Target="https://en.wikipedia.org/wiki/Logic" TargetMode="External"/><Relationship Id="rId10" Type="http://schemas.openxmlformats.org/officeDocument/2006/relationships/hyperlink" Target="https://en.wikipedia.org/wiki/Consequent" TargetMode="External"/><Relationship Id="rId4" Type="http://schemas.openxmlformats.org/officeDocument/2006/relationships/hyperlink" Target="https://en.wikipedia.org/wiki/Validity_(logic)" TargetMode="External"/><Relationship Id="rId9" Type="http://schemas.openxmlformats.org/officeDocument/2006/relationships/hyperlink" Target="https://en.wikipedia.org/wiki/Syntax" TargetMode="External"/><Relationship Id="rId14" Type="http://schemas.openxmlformats.org/officeDocument/2006/relationships/hyperlink" Target="https://en.wikipedia.org/wiki/Fac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Logical_system" TargetMode="External"/><Relationship Id="rId3" Type="http://schemas.openxmlformats.org/officeDocument/2006/relationships/hyperlink" Target="https://en.wikipedia.org/wiki/Mathematical_formalism" TargetMode="External"/><Relationship Id="rId7" Type="http://schemas.openxmlformats.org/officeDocument/2006/relationships/hyperlink" Target="https://en.wikipedia.org/wiki/Logical_connective" TargetMode="External"/><Relationship Id="rId12" Type="http://schemas.openxmlformats.org/officeDocument/2006/relationships/hyperlink" Target="https://en.wikipedia.org/wiki/Domain_of_discours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Propositions" TargetMode="External"/><Relationship Id="rId11" Type="http://schemas.openxmlformats.org/officeDocument/2006/relationships/hyperlink" Target="https://en.wikipedia.org/wiki/Quantifiers_(logic)" TargetMode="External"/><Relationship Id="rId5" Type="http://schemas.openxmlformats.org/officeDocument/2006/relationships/hyperlink" Target="https://en.wikipedia.org/wiki/Logic" TargetMode="External"/><Relationship Id="rId10" Type="http://schemas.openxmlformats.org/officeDocument/2006/relationships/hyperlink" Target="https://en.wikipedia.org/wiki/Semantics" TargetMode="External"/><Relationship Id="rId4" Type="http://schemas.openxmlformats.org/officeDocument/2006/relationships/hyperlink" Target="https://en.wikipedia.org/wiki/Inference" TargetMode="External"/><Relationship Id="rId9" Type="http://schemas.openxmlformats.org/officeDocument/2006/relationships/hyperlink" Target="https://en.wikipedia.org/wiki/Syntax"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Sentence_(linguistics)"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Statement_(logic)" TargetMode="External"/><Relationship Id="rId12" Type="http://schemas.openxmlformats.org/officeDocument/2006/relationships/hyperlink" Target="https://en.wikipedia.org/wiki/Inductive_argumen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Proposition" TargetMode="External"/><Relationship Id="rId11" Type="http://schemas.openxmlformats.org/officeDocument/2006/relationships/hyperlink" Target="https://en.wikipedia.org/wiki/Logical_consequence" TargetMode="External"/><Relationship Id="rId5" Type="http://schemas.openxmlformats.org/officeDocument/2006/relationships/hyperlink" Target="https://en.wikipedia.org/wiki/Natural_language" TargetMode="External"/><Relationship Id="rId10" Type="http://schemas.openxmlformats.org/officeDocument/2006/relationships/hyperlink" Target="https://en.wikipedia.org/wiki/Truth" TargetMode="External"/><Relationship Id="rId4" Type="http://schemas.openxmlformats.org/officeDocument/2006/relationships/hyperlink" Target="https://en.wikipedia.org/wiki/Philosophy" TargetMode="External"/><Relationship Id="rId9" Type="http://schemas.openxmlformats.org/officeDocument/2006/relationships/hyperlink" Target="https://en.wikipedia.org/wiki/Deductive_reasoning"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Consequent" TargetMode="External"/><Relationship Id="rId3" Type="http://schemas.openxmlformats.org/officeDocument/2006/relationships/hyperlink" Target="https://en.wikipedia.org/wiki/Concept" TargetMode="External"/><Relationship Id="rId7" Type="http://schemas.openxmlformats.org/officeDocument/2006/relationships/hyperlink" Target="https://en.wikipedia.org/wiki/Argumen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n.wikipedia.org/wiki/Validity" TargetMode="External"/><Relationship Id="rId11" Type="http://schemas.openxmlformats.org/officeDocument/2006/relationships/hyperlink" Target="https://en.wikipedia.org/wiki/If_and_only_if" TargetMode="External"/><Relationship Id="rId5" Type="http://schemas.openxmlformats.org/officeDocument/2006/relationships/hyperlink" Target="https://en.wikipedia.org/wiki/Statement_(logic)" TargetMode="External"/><Relationship Id="rId10" Type="http://schemas.openxmlformats.org/officeDocument/2006/relationships/hyperlink" Target="https://en.wikipedia.org/wiki/Formal_language" TargetMode="External"/><Relationship Id="rId4" Type="http://schemas.openxmlformats.org/officeDocument/2006/relationships/hyperlink" Target="https://en.wikipedia.org/wiki/Logic" TargetMode="External"/><Relationship Id="rId9" Type="http://schemas.openxmlformats.org/officeDocument/2006/relationships/hyperlink" Target="https://en.wikipedia.org/wiki/Premis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Sentence_(linguistic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en.wikipedia.org/wiki/Word_order" TargetMode="External"/><Relationship Id="rId4" Type="http://schemas.openxmlformats.org/officeDocument/2006/relationships/hyperlink" Target="https://en.wikipedia.org/wiki/Natural_languag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en.wikipedia.org/wiki/Free_variables_and_bound_variables" TargetMode="External"/><Relationship Id="rId3" Type="http://schemas.openxmlformats.org/officeDocument/2006/relationships/hyperlink" Target="https://en.wikipedia.org/wiki/Sentence_(linguistics)" TargetMode="External"/><Relationship Id="rId7" Type="http://schemas.openxmlformats.org/officeDocument/2006/relationships/hyperlink" Target="https://en.wikipedia.org/wiki/Well-formed_formul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en.wikipedia.org/wiki/Predicate_logic" TargetMode="External"/><Relationship Id="rId5" Type="http://schemas.openxmlformats.org/officeDocument/2006/relationships/hyperlink" Target="https://en.wikipedia.org/wiki/Mathematical_logic" TargetMode="External"/><Relationship Id="rId4" Type="http://schemas.openxmlformats.org/officeDocument/2006/relationships/hyperlink" Target="https://en.wikipedia.org/wiki/Formulation_(logic)"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Alphabet_(computer_science)" TargetMode="External"/><Relationship Id="rId13" Type="http://schemas.openxmlformats.org/officeDocument/2006/relationships/hyperlink" Target="https://en.wikipedia.org/wiki/Logic" TargetMode="External"/><Relationship Id="rId18" Type="http://schemas.openxmlformats.org/officeDocument/2006/relationships/hyperlink" Target="https://en.wikipedia.org/wiki/Formation_rule" TargetMode="External"/><Relationship Id="rId3" Type="http://schemas.openxmlformats.org/officeDocument/2006/relationships/hyperlink" Target="https://en.wikipedia.org/wiki/Mathematical_logic" TargetMode="External"/><Relationship Id="rId21" Type="http://schemas.openxmlformats.org/officeDocument/2006/relationships/hyperlink" Target="https://en.wikipedia.org/wiki/Predicate_(mathematical_logic)" TargetMode="External"/><Relationship Id="rId7" Type="http://schemas.openxmlformats.org/officeDocument/2006/relationships/hyperlink" Target="https://en.wikipedia.org/wiki/Symbol_(formal)" TargetMode="External"/><Relationship Id="rId12" Type="http://schemas.openxmlformats.org/officeDocument/2006/relationships/hyperlink" Target="https://en.wikipedia.org/wiki/Concept" TargetMode="External"/><Relationship Id="rId17" Type="http://schemas.openxmlformats.org/officeDocument/2006/relationships/hyperlink" Target="https://en.wikipedia.org/wiki/Well-formed_formula" TargetMode="External"/><Relationship Id="rId2" Type="http://schemas.openxmlformats.org/officeDocument/2006/relationships/notesSlide" Target="../notesSlides/notesSlide11.xml"/><Relationship Id="rId16" Type="http://schemas.openxmlformats.org/officeDocument/2006/relationships/hyperlink" Target="https://en.wikipedia.org/wiki/String_(computer_science)" TargetMode="External"/><Relationship Id="rId20" Type="http://schemas.openxmlformats.org/officeDocument/2006/relationships/hyperlink" Target="https://en.wikipedia.org/wiki/Universe_of_discourse" TargetMode="External"/><Relationship Id="rId1" Type="http://schemas.openxmlformats.org/officeDocument/2006/relationships/slideLayout" Target="../slideLayouts/slideLayout2.xml"/><Relationship Id="rId6" Type="http://schemas.openxmlformats.org/officeDocument/2006/relationships/hyperlink" Target="https://en.wikipedia.org/wiki/Sequence" TargetMode="External"/><Relationship Id="rId11" Type="http://schemas.openxmlformats.org/officeDocument/2006/relationships/hyperlink" Target="https://en.wikipedia.org/wiki/Formal_semantics_(logic)" TargetMode="External"/><Relationship Id="rId5" Type="http://schemas.openxmlformats.org/officeDocument/2006/relationships/hyperlink" Target="https://en.wikipedia.org/wiki/Predicate_logic" TargetMode="External"/><Relationship Id="rId15" Type="http://schemas.openxmlformats.org/officeDocument/2006/relationships/hyperlink" Target="https://en.wikipedia.org/wiki/Interpretation_(logic)" TargetMode="External"/><Relationship Id="rId10" Type="http://schemas.openxmlformats.org/officeDocument/2006/relationships/hyperlink" Target="https://en.wikipedia.org/wiki/Syntax_(logic)" TargetMode="External"/><Relationship Id="rId19" Type="http://schemas.openxmlformats.org/officeDocument/2006/relationships/hyperlink" Target="https://en.wikipedia.org/wiki/First-order_logic" TargetMode="External"/><Relationship Id="rId4" Type="http://schemas.openxmlformats.org/officeDocument/2006/relationships/hyperlink" Target="https://en.wikipedia.org/wiki/Propositional_logic" TargetMode="External"/><Relationship Id="rId9" Type="http://schemas.openxmlformats.org/officeDocument/2006/relationships/hyperlink" Target="https://en.wikipedia.org/wiki/Formal_language" TargetMode="External"/><Relationship Id="rId14" Type="http://schemas.openxmlformats.org/officeDocument/2006/relationships/hyperlink" Target="https://en.wikipedia.org/wiki/Type%E2%80%93token_distinctio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en.wikipedia.org/wiki/Intellect" TargetMode="External"/><Relationship Id="rId13" Type="http://schemas.openxmlformats.org/officeDocument/2006/relationships/hyperlink" Target="https://en.wikipedia.org/wiki/Proposition" TargetMode="External"/><Relationship Id="rId3" Type="http://schemas.openxmlformats.org/officeDocument/2006/relationships/hyperlink" Target="https://en.wikipedia.org/wiki/Reasoning" TargetMode="External"/><Relationship Id="rId7" Type="http://schemas.openxmlformats.org/officeDocument/2006/relationships/hyperlink" Target="https://en.wikipedia.org/wiki/Cognition" TargetMode="External"/><Relationship Id="rId12" Type="http://schemas.openxmlformats.org/officeDocument/2006/relationships/hyperlink" Target="https://en.wikipedia.org/wiki/Premise#cite_note-4"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en.wikipedia.org/wiki/Thought" TargetMode="External"/><Relationship Id="rId11" Type="http://schemas.openxmlformats.org/officeDocument/2006/relationships/hyperlink" Target="https://en.wikipedia.org/wiki/Argument" TargetMode="External"/><Relationship Id="rId5" Type="http://schemas.openxmlformats.org/officeDocument/2006/relationships/hyperlink" Target="https://en.wikipedia.org/wiki/Logical_consequence" TargetMode="External"/><Relationship Id="rId10" Type="http://schemas.openxmlformats.org/officeDocument/2006/relationships/hyperlink" Target="https://en.wikipedia.org/wiki/Logical_form" TargetMode="External"/><Relationship Id="rId4" Type="http://schemas.openxmlformats.org/officeDocument/2006/relationships/hyperlink" Target="https://en.wikipedia.org/wiki/Premise" TargetMode="External"/><Relationship Id="rId9" Type="http://schemas.openxmlformats.org/officeDocument/2006/relationships/hyperlink" Target="https://en.wikipedia.org/wiki/Logic"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Interpretation_(logic)"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If_and_only_i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en.wikipedia.org/wiki/Well-formed_formula" TargetMode="External"/><Relationship Id="rId11" Type="http://schemas.openxmlformats.org/officeDocument/2006/relationships/hyperlink" Target="https://en.wikipedia.org/wiki/Entailment" TargetMode="External"/><Relationship Id="rId5" Type="http://schemas.openxmlformats.org/officeDocument/2006/relationships/hyperlink" Target="https://en.wikipedia.org/wiki/Premise" TargetMode="External"/><Relationship Id="rId10" Type="http://schemas.openxmlformats.org/officeDocument/2006/relationships/hyperlink" Target="https://en.wikipedia.org/wiki/Argument_(logic)" TargetMode="External"/><Relationship Id="rId4" Type="http://schemas.openxmlformats.org/officeDocument/2006/relationships/hyperlink" Target="https://en.wikipedia.org/wiki/Argument" TargetMode="External"/><Relationship Id="rId9" Type="http://schemas.openxmlformats.org/officeDocument/2006/relationships/hyperlink" Target="https://en.wikipedia.org/wiki/Logical_for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Proposition_(philosoph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en.wikipedia.org/wiki/Rule_of_inference" TargetMode="External"/><Relationship Id="rId4" Type="http://schemas.openxmlformats.org/officeDocument/2006/relationships/hyperlink" Target="https://en.wikipedia.org/wiki/Axi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3" Type="http://schemas.openxmlformats.org/officeDocument/2006/relationships/hyperlink" Target="https://en.wikipedia.org/wiki/Meaning_(linguistics)" TargetMode="External"/><Relationship Id="rId7" Type="http://schemas.openxmlformats.org/officeDocument/2006/relationships/hyperlink" Target="https://en.wikipedia.org/wiki/Symbol_(forma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en.wikipedia.org/wiki/Communication_source" TargetMode="External"/><Relationship Id="rId5" Type="http://schemas.openxmlformats.org/officeDocument/2006/relationships/hyperlink" Target="https://en.wikipedia.org/wiki/Language" TargetMode="External"/><Relationship Id="rId10" Type="http://schemas.openxmlformats.org/officeDocument/2006/relationships/hyperlink" Target="https://en.wikipedia.org/wiki/String_(computer_science)" TargetMode="External"/><Relationship Id="rId4" Type="http://schemas.openxmlformats.org/officeDocument/2006/relationships/hyperlink" Target="https://en.wikipedia.org/wiki/Sign_(semiotics)" TargetMode="External"/><Relationship Id="rId9" Type="http://schemas.openxmlformats.org/officeDocument/2006/relationships/hyperlink" Target="https://en.wikipedia.org/wiki/Set_(mathematic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Set_(mathematics)" TargetMode="External"/><Relationship Id="rId7" Type="http://schemas.openxmlformats.org/officeDocument/2006/relationships/hyperlink" Target="https://en.wikipedia.org/wiki/Formal_languag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en.wikipedia.org/wiki/Symbol_(formal)" TargetMode="External"/><Relationship Id="rId5" Type="http://schemas.openxmlformats.org/officeDocument/2006/relationships/hyperlink" Target="https://en.wikipedia.org/wiki/Variable_(mathematics)" TargetMode="External"/><Relationship Id="rId4" Type="http://schemas.openxmlformats.org/officeDocument/2006/relationships/hyperlink" Target="https://en.wikipedia.org/wiki/Entitie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Concept" TargetMode="External"/><Relationship Id="rId7" Type="http://schemas.openxmlformats.org/officeDocument/2006/relationships/hyperlink" Target="https://en.wikipedia.org/wiki/If_and_only_i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Formal_language" TargetMode="External"/><Relationship Id="rId5" Type="http://schemas.openxmlformats.org/officeDocument/2006/relationships/hyperlink" Target="https://en.wikipedia.org/wiki/Statement_(logic)" TargetMode="External"/><Relationship Id="rId4" Type="http://schemas.openxmlformats.org/officeDocument/2006/relationships/hyperlink" Target="https://en.wikipedia.org/wiki/Logic"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Alfred_Tarski" TargetMode="External"/><Relationship Id="rId7" Type="http://schemas.openxmlformats.org/officeDocument/2006/relationships/hyperlink" Target="https://en.wikipedia.org/wiki/Modal_logic"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en.wikipedia.org/wiki/Empirical_evidence" TargetMode="External"/><Relationship Id="rId5" Type="http://schemas.openxmlformats.org/officeDocument/2006/relationships/hyperlink" Target="https://en.wikipedia.org/wiki/A_priori_and_a_posteriori" TargetMode="External"/><Relationship Id="rId4" Type="http://schemas.openxmlformats.org/officeDocument/2006/relationships/hyperlink" Target="https://en.wikipedia.org/wiki/Logical_for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en.wikipedia.org/wiki/Tautological_consequence" TargetMode="External"/><Relationship Id="rId3" Type="http://schemas.openxmlformats.org/officeDocument/2006/relationships/hyperlink" Target="https://en.wikipedia.org/wiki/Mathematical_logic" TargetMode="External"/><Relationship Id="rId7" Type="http://schemas.openxmlformats.org/officeDocument/2006/relationships/hyperlink" Target="https://en.wikipedia.org/wiki/Formal_semantics_(logi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Formula_(mathematical_logic)" TargetMode="External"/><Relationship Id="rId5" Type="http://schemas.openxmlformats.org/officeDocument/2006/relationships/hyperlink" Target="https://en.wikipedia.org/wiki/If_and_only_if" TargetMode="External"/><Relationship Id="rId4" Type="http://schemas.openxmlformats.org/officeDocument/2006/relationships/hyperlink" Target="https://en.wikipedia.org/wiki/Logical_syste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en.wikipedia.org/wiki/Formal_proof" TargetMode="External"/><Relationship Id="rId3" Type="http://schemas.openxmlformats.org/officeDocument/2006/relationships/hyperlink" Target="https://en.wikipedia.org/wiki/Mathematical_logic" TargetMode="External"/><Relationship Id="rId7" Type="http://schemas.openxmlformats.org/officeDocument/2006/relationships/hyperlink" Target="https://en.wikipedia.org/wiki/Well-formed_formula"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en.wikipedia.org/wiki/Property_(philosophy)" TargetMode="External"/><Relationship Id="rId5" Type="http://schemas.openxmlformats.org/officeDocument/2006/relationships/hyperlink" Target="https://en.wikipedia.org/wiki/Formal_system" TargetMode="External"/><Relationship Id="rId10" Type="http://schemas.openxmlformats.org/officeDocument/2006/relationships/hyperlink" Target="https://en.wikipedia.org/wiki/Tautological_consequence" TargetMode="External"/><Relationship Id="rId4" Type="http://schemas.openxmlformats.org/officeDocument/2006/relationships/hyperlink" Target="https://en.wikipedia.org/wiki/Metalogic" TargetMode="External"/><Relationship Id="rId9" Type="http://schemas.openxmlformats.org/officeDocument/2006/relationships/hyperlink" Target="https://en.wikipedia.org/wiki/Theore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en.wikipedia.org/wiki/Interpretation_(logic)" TargetMode="External"/><Relationship Id="rId13" Type="http://schemas.openxmlformats.org/officeDocument/2006/relationships/hyperlink" Target="https://en.wikipedia.org/wiki/Hypothetical_syllogism" TargetMode="External"/><Relationship Id="rId3" Type="http://schemas.openxmlformats.org/officeDocument/2006/relationships/hyperlink" Target="https://en.wikipedia.org/wiki/Truth#Truth_in_logic" TargetMode="External"/><Relationship Id="rId7" Type="http://schemas.openxmlformats.org/officeDocument/2006/relationships/hyperlink" Target="https://en.wikipedia.org/wiki/Sentence_(mathematical_logic)" TargetMode="External"/><Relationship Id="rId12" Type="http://schemas.openxmlformats.org/officeDocument/2006/relationships/hyperlink" Target="https://en.wikipedia.org/wiki/Domain_of_discourse" TargetMode="External"/><Relationship Id="rId2" Type="http://schemas.openxmlformats.org/officeDocument/2006/relationships/hyperlink" Target="https://en.wikipedia.org/wiki/Argument" TargetMode="External"/><Relationship Id="rId1" Type="http://schemas.openxmlformats.org/officeDocument/2006/relationships/slideLayout" Target="../slideLayouts/slideLayout2.xml"/><Relationship Id="rId6" Type="http://schemas.openxmlformats.org/officeDocument/2006/relationships/hyperlink" Target="https://en.wikipedia.org/wiki/Symbol_(formal)" TargetMode="External"/><Relationship Id="rId11" Type="http://schemas.openxmlformats.org/officeDocument/2006/relationships/hyperlink" Target="https://en.wikipedia.org/wiki/Intension" TargetMode="External"/><Relationship Id="rId5" Type="http://schemas.openxmlformats.org/officeDocument/2006/relationships/hyperlink" Target="https://en.wikipedia.org/wiki/Statement_(logic)" TargetMode="External"/><Relationship Id="rId15" Type="http://schemas.openxmlformats.org/officeDocument/2006/relationships/hyperlink" Target="https://en.wikipedia.org/wiki/Completeness_(logic)" TargetMode="External"/><Relationship Id="rId10" Type="http://schemas.openxmlformats.org/officeDocument/2006/relationships/hyperlink" Target="https://en.wikipedia.org/wiki/Predicate_(mathematical_logic)" TargetMode="External"/><Relationship Id="rId4" Type="http://schemas.openxmlformats.org/officeDocument/2006/relationships/hyperlink" Target="https://en.wikipedia.org/wiki/Semantic_theory_of_truth" TargetMode="External"/><Relationship Id="rId9" Type="http://schemas.openxmlformats.org/officeDocument/2006/relationships/hyperlink" Target="https://en.wikipedia.org/wiki/Extension_(predicate_logic)" TargetMode="External"/><Relationship Id="rId14" Type="http://schemas.openxmlformats.org/officeDocument/2006/relationships/hyperlink" Target="https://en.wikipedia.org/wiki/Disjunctive_syllogis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Model_theory"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2.wmf"/><Relationship Id="rId4" Type="http://schemas.openxmlformats.org/officeDocument/2006/relationships/oleObject" Target="../embeddings/oleObject1.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en.wikipedia.org/wiki/Recursive_set"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en.wikipedia.org/wiki/Recursively_enumerable_set"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Logic foundation Study</a:t>
            </a:r>
            <a:endParaRPr lang="zh-CN" altLang="en-US" dirty="0"/>
          </a:p>
        </p:txBody>
      </p:sp>
      <p:sp>
        <p:nvSpPr>
          <p:cNvPr id="3" name="副标题 2"/>
          <p:cNvSpPr>
            <a:spLocks noGrp="1"/>
          </p:cNvSpPr>
          <p:nvPr>
            <p:ph type="subTitle" idx="1"/>
          </p:nvPr>
        </p:nvSpPr>
        <p:spPr/>
        <p:txBody>
          <a:bodyPr/>
          <a:lstStyle/>
          <a:p>
            <a:r>
              <a:rPr lang="en-US" altLang="zh-CN" dirty="0" smtClean="0"/>
              <a:t>2018-01-17</a:t>
            </a:r>
          </a:p>
          <a:p>
            <a:r>
              <a:rPr lang="en-US" altLang="zh-CN" dirty="0" smtClean="0"/>
              <a:t>Jason</a:t>
            </a:r>
          </a:p>
        </p:txBody>
      </p:sp>
    </p:spTree>
    <p:extLst>
      <p:ext uri="{BB962C8B-B14F-4D97-AF65-F5344CB8AC3E}">
        <p14:creationId xmlns:p14="http://schemas.microsoft.com/office/powerpoint/2010/main" val="4074600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Denotation and Reference</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rPr>
              <a:t>Reference</a:t>
            </a:r>
            <a:r>
              <a:rPr lang="en-US" altLang="zh-CN" dirty="0"/>
              <a:t> occurs in </a:t>
            </a:r>
            <a:r>
              <a:rPr lang="en-US" altLang="zh-CN" dirty="0">
                <a:solidFill>
                  <a:srgbClr val="FF0000"/>
                </a:solidFill>
              </a:rPr>
              <a:t>context</a:t>
            </a:r>
            <a:r>
              <a:rPr lang="en-US" altLang="zh-CN" dirty="0"/>
              <a:t>, as a result of using </a:t>
            </a:r>
            <a:r>
              <a:rPr lang="en-US" altLang="zh-CN" dirty="0">
                <a:solidFill>
                  <a:srgbClr val="FF0000"/>
                </a:solidFill>
              </a:rPr>
              <a:t>referring </a:t>
            </a:r>
            <a:r>
              <a:rPr lang="en-US" altLang="zh-CN" dirty="0" smtClean="0">
                <a:solidFill>
                  <a:srgbClr val="FF0000"/>
                </a:solidFill>
              </a:rPr>
              <a:t>expressions</a:t>
            </a:r>
          </a:p>
          <a:p>
            <a:pPr lvl="1"/>
            <a:r>
              <a:rPr lang="en-US" altLang="zh-CN" dirty="0"/>
              <a:t>my dog : used to refer to a particular </a:t>
            </a:r>
            <a:r>
              <a:rPr lang="en-US" altLang="zh-CN" dirty="0" smtClean="0"/>
              <a:t>dog</a:t>
            </a:r>
          </a:p>
          <a:p>
            <a:r>
              <a:rPr lang="en-US" altLang="zh-CN" dirty="0" smtClean="0">
                <a:solidFill>
                  <a:srgbClr val="FF0000"/>
                </a:solidFill>
              </a:rPr>
              <a:t>Denotation</a:t>
            </a:r>
            <a:r>
              <a:rPr lang="en-US" altLang="zh-CN" dirty="0" smtClean="0"/>
              <a:t> </a:t>
            </a:r>
            <a:r>
              <a:rPr lang="en-US" altLang="zh-CN" dirty="0"/>
              <a:t>can be used (also) for what other expressions pick out, independently of context </a:t>
            </a:r>
          </a:p>
          <a:p>
            <a:pPr lvl="1"/>
            <a:r>
              <a:rPr lang="en-US" altLang="zh-CN" dirty="0" smtClean="0"/>
              <a:t>dog </a:t>
            </a:r>
            <a:r>
              <a:rPr lang="en-US" altLang="zh-CN" dirty="0"/>
              <a:t>: denotes the class of dogs </a:t>
            </a:r>
            <a:endParaRPr lang="en-US" altLang="zh-CN" dirty="0" smtClean="0"/>
          </a:p>
        </p:txBody>
      </p:sp>
      <p:grpSp>
        <p:nvGrpSpPr>
          <p:cNvPr id="4" name="组合 3"/>
          <p:cNvGrpSpPr/>
          <p:nvPr/>
        </p:nvGrpSpPr>
        <p:grpSpPr>
          <a:xfrm>
            <a:off x="7417468" y="79707"/>
            <a:ext cx="3469104" cy="1610981"/>
            <a:chOff x="7970932" y="32475"/>
            <a:chExt cx="3469104" cy="1610981"/>
          </a:xfrm>
        </p:grpSpPr>
        <p:pic>
          <p:nvPicPr>
            <p:cNvPr id="5" name="内容占位符 3"/>
            <p:cNvPicPr>
              <a:picLocks noChangeAspect="1"/>
            </p:cNvPicPr>
            <p:nvPr/>
          </p:nvPicPr>
          <p:blipFill>
            <a:blip r:embed="rId2"/>
            <a:stretch>
              <a:fillRect/>
            </a:stretch>
          </p:blipFill>
          <p:spPr>
            <a:xfrm>
              <a:off x="7970932" y="32475"/>
              <a:ext cx="3469104" cy="1610981"/>
            </a:xfrm>
            <a:prstGeom prst="rect">
              <a:avLst/>
            </a:prstGeom>
          </p:spPr>
        </p:pic>
        <p:sp>
          <p:nvSpPr>
            <p:cNvPr id="6" name="椭圆 5"/>
            <p:cNvSpPr/>
            <p:nvPr/>
          </p:nvSpPr>
          <p:spPr>
            <a:xfrm>
              <a:off x="10587789" y="505326"/>
              <a:ext cx="766011" cy="3326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 name="椭圆 6"/>
          <p:cNvSpPr/>
          <p:nvPr/>
        </p:nvSpPr>
        <p:spPr>
          <a:xfrm>
            <a:off x="8769014" y="691796"/>
            <a:ext cx="766011" cy="3326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9874928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Regular language</a:t>
            </a:r>
            <a:endParaRPr lang="zh-CN" altLang="en-US" dirty="0"/>
          </a:p>
        </p:txBody>
      </p:sp>
      <p:sp>
        <p:nvSpPr>
          <p:cNvPr id="3" name="内容占位符 2"/>
          <p:cNvSpPr>
            <a:spLocks noGrp="1"/>
          </p:cNvSpPr>
          <p:nvPr>
            <p:ph idx="1"/>
          </p:nvPr>
        </p:nvSpPr>
        <p:spPr/>
        <p:txBody>
          <a:bodyPr/>
          <a:lstStyle/>
          <a:p>
            <a:r>
              <a:rPr lang="en-US" altLang="zh-CN" dirty="0" smtClean="0"/>
              <a:t>Regular language</a:t>
            </a:r>
          </a:p>
          <a:p>
            <a:pPr lvl="1"/>
            <a:r>
              <a:rPr lang="en-US" altLang="zh-CN" dirty="0"/>
              <a:t> </a:t>
            </a:r>
            <a:r>
              <a:rPr lang="en-US" altLang="zh-CN" dirty="0" smtClean="0"/>
              <a:t>A</a:t>
            </a:r>
            <a:r>
              <a:rPr lang="en-US" altLang="zh-CN" dirty="0"/>
              <a:t> </a:t>
            </a:r>
            <a:r>
              <a:rPr lang="en-US" altLang="zh-CN" b="1" dirty="0"/>
              <a:t>regular language</a:t>
            </a:r>
            <a:r>
              <a:rPr lang="en-US" altLang="zh-CN" dirty="0"/>
              <a:t> </a:t>
            </a:r>
            <a:r>
              <a:rPr lang="en-US" altLang="zh-CN" dirty="0" smtClean="0"/>
              <a:t>is a formal language</a:t>
            </a:r>
            <a:r>
              <a:rPr lang="en-US" altLang="zh-CN" dirty="0"/>
              <a:t> that can be expressed using </a:t>
            </a:r>
            <a:r>
              <a:rPr lang="en-US" altLang="zh-CN" dirty="0" smtClean="0"/>
              <a:t>a regular expression</a:t>
            </a:r>
          </a:p>
          <a:p>
            <a:pPr lvl="1"/>
            <a:r>
              <a:rPr lang="en-US" altLang="zh-CN" dirty="0" smtClean="0"/>
              <a:t>Or, a language L is regular if it’s the language accepted by some DFA</a:t>
            </a:r>
          </a:p>
          <a:p>
            <a:r>
              <a:rPr lang="en-US" altLang="zh-CN" dirty="0" smtClean="0"/>
              <a:t>Pumping lemma</a:t>
            </a:r>
          </a:p>
          <a:p>
            <a:pPr lvl="1"/>
            <a:endParaRPr lang="zh-CN" altLang="en-US" dirty="0"/>
          </a:p>
        </p:txBody>
      </p:sp>
      <p:pic>
        <p:nvPicPr>
          <p:cNvPr id="4" name="图片 3"/>
          <p:cNvPicPr>
            <a:picLocks noChangeAspect="1"/>
          </p:cNvPicPr>
          <p:nvPr/>
        </p:nvPicPr>
        <p:blipFill>
          <a:blip r:embed="rId3"/>
          <a:stretch>
            <a:fillRect/>
          </a:stretch>
        </p:blipFill>
        <p:spPr>
          <a:xfrm>
            <a:off x="3869248" y="3579511"/>
            <a:ext cx="6521661" cy="3176134"/>
          </a:xfrm>
          <a:prstGeom prst="rect">
            <a:avLst/>
          </a:prstGeom>
        </p:spPr>
      </p:pic>
      <p:sp>
        <p:nvSpPr>
          <p:cNvPr id="5" name="文本框 4"/>
          <p:cNvSpPr txBox="1"/>
          <p:nvPr/>
        </p:nvSpPr>
        <p:spPr>
          <a:xfrm>
            <a:off x="1563296" y="4732350"/>
            <a:ext cx="2305952" cy="369332"/>
          </a:xfrm>
          <a:prstGeom prst="rect">
            <a:avLst/>
          </a:prstGeom>
          <a:noFill/>
        </p:spPr>
        <p:txBody>
          <a:bodyPr wrap="none" rtlCol="0">
            <a:spAutoFit/>
          </a:bodyPr>
          <a:lstStyle/>
          <a:p>
            <a:r>
              <a:rPr lang="en-US" altLang="zh-CN" dirty="0" smtClean="0">
                <a:solidFill>
                  <a:srgbClr val="FF0000"/>
                </a:solidFill>
              </a:rPr>
              <a:t>Why pumping lemma?</a:t>
            </a:r>
            <a:endParaRPr lang="zh-CN" altLang="en-US" dirty="0">
              <a:solidFill>
                <a:srgbClr val="FF0000"/>
              </a:solidFill>
            </a:endParaRPr>
          </a:p>
        </p:txBody>
      </p:sp>
      <p:cxnSp>
        <p:nvCxnSpPr>
          <p:cNvPr id="7" name="直接箭头连接符 6"/>
          <p:cNvCxnSpPr>
            <a:stCxn id="5" idx="2"/>
            <a:endCxn id="8" idx="0"/>
          </p:cNvCxnSpPr>
          <p:nvPr/>
        </p:nvCxnSpPr>
        <p:spPr>
          <a:xfrm flipH="1">
            <a:off x="2563872" y="5101682"/>
            <a:ext cx="152400" cy="352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12161" y="5454656"/>
            <a:ext cx="4303422" cy="369332"/>
          </a:xfrm>
          <a:prstGeom prst="rect">
            <a:avLst/>
          </a:prstGeom>
          <a:noFill/>
        </p:spPr>
        <p:txBody>
          <a:bodyPr wrap="none" rtlCol="0">
            <a:spAutoFit/>
          </a:bodyPr>
          <a:lstStyle/>
          <a:p>
            <a:r>
              <a:rPr lang="en-US" altLang="zh-CN" dirty="0" smtClean="0">
                <a:solidFill>
                  <a:srgbClr val="FF0000"/>
                </a:solidFill>
              </a:rPr>
              <a:t>Determine if a language is regular language.</a:t>
            </a:r>
            <a:endParaRPr lang="zh-CN" altLang="en-US" dirty="0">
              <a:solidFill>
                <a:srgbClr val="FF0000"/>
              </a:solidFill>
            </a:endParaRPr>
          </a:p>
        </p:txBody>
      </p:sp>
    </p:spTree>
    <p:extLst>
      <p:ext uri="{BB962C8B-B14F-4D97-AF65-F5344CB8AC3E}">
        <p14:creationId xmlns:p14="http://schemas.microsoft.com/office/powerpoint/2010/main" val="3156020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 of formal language</a:t>
            </a:r>
            <a:endParaRPr lang="zh-CN" altLang="en-US" dirty="0"/>
          </a:p>
        </p:txBody>
      </p:sp>
      <p:sp>
        <p:nvSpPr>
          <p:cNvPr id="3" name="内容占位符 2"/>
          <p:cNvSpPr>
            <a:spLocks noGrp="1"/>
          </p:cNvSpPr>
          <p:nvPr>
            <p:ph idx="1"/>
          </p:nvPr>
        </p:nvSpPr>
        <p:spPr/>
        <p:txBody>
          <a:bodyPr/>
          <a:lstStyle/>
          <a:p>
            <a:r>
              <a:rPr lang="en-US" altLang="zh-CN" dirty="0" smtClean="0"/>
              <a:t>Regular language – o</a:t>
            </a:r>
            <a:r>
              <a:rPr lang="en-US" altLang="zh-CN" dirty="0" smtClean="0">
                <a:sym typeface="Symbol" panose="05050102010706020507" pitchFamily="18" charset="2"/>
              </a:rPr>
              <a:t>nly </a:t>
            </a:r>
            <a:r>
              <a:rPr lang="en-US" altLang="zh-CN" dirty="0">
                <a:sym typeface="Symbol" panose="05050102010706020507" pitchFamily="18" charset="2"/>
              </a:rPr>
              <a:t>the </a:t>
            </a:r>
            <a:r>
              <a:rPr lang="en-US" altLang="zh-CN" dirty="0">
                <a:solidFill>
                  <a:srgbClr val="FF0000"/>
                </a:solidFill>
                <a:sym typeface="Symbol" panose="05050102010706020507" pitchFamily="18" charset="2"/>
              </a:rPr>
              <a:t>last</a:t>
            </a:r>
            <a:r>
              <a:rPr lang="en-US" altLang="zh-CN" dirty="0">
                <a:sym typeface="Symbol" panose="05050102010706020507" pitchFamily="18" charset="2"/>
              </a:rPr>
              <a:t> symbol at the </a:t>
            </a:r>
            <a:r>
              <a:rPr lang="en-US" altLang="zh-CN" dirty="0">
                <a:solidFill>
                  <a:srgbClr val="FF0000"/>
                </a:solidFill>
                <a:sym typeface="Symbol" panose="05050102010706020507" pitchFamily="18" charset="2"/>
              </a:rPr>
              <a:t>right</a:t>
            </a:r>
            <a:r>
              <a:rPr lang="en-US" altLang="zh-CN" dirty="0">
                <a:sym typeface="Symbol" panose="05050102010706020507" pitchFamily="18" charset="2"/>
              </a:rPr>
              <a:t> hand side can be </a:t>
            </a:r>
            <a:r>
              <a:rPr lang="en-US" altLang="zh-CN" dirty="0" smtClean="0">
                <a:solidFill>
                  <a:srgbClr val="FF0000"/>
                </a:solidFill>
                <a:sym typeface="Symbol" panose="05050102010706020507" pitchFamily="18" charset="2"/>
              </a:rPr>
              <a:t>non-terminal</a:t>
            </a:r>
          </a:p>
          <a:p>
            <a:pPr lvl="1"/>
            <a:r>
              <a:rPr lang="en-US" altLang="zh-CN" dirty="0" smtClean="0">
                <a:solidFill>
                  <a:srgbClr val="0033CC"/>
                </a:solidFill>
                <a:sym typeface="Symbol" panose="05050102010706020507" pitchFamily="18" charset="2"/>
              </a:rPr>
              <a:t>E.g</a:t>
            </a:r>
            <a:r>
              <a:rPr lang="en-US" altLang="zh-CN" dirty="0">
                <a:solidFill>
                  <a:srgbClr val="0033CC"/>
                </a:solidFill>
                <a:sym typeface="Symbol" panose="05050102010706020507" pitchFamily="18" charset="2"/>
              </a:rPr>
              <a:t>. </a:t>
            </a:r>
            <a:r>
              <a:rPr lang="el-GR" altLang="zh-CN" dirty="0">
                <a:solidFill>
                  <a:srgbClr val="0033CC"/>
                </a:solidFill>
                <a:sym typeface="Symbol" panose="05050102010706020507" pitchFamily="18" charset="2"/>
              </a:rPr>
              <a:t>P = {S → a</a:t>
            </a:r>
            <a:r>
              <a:rPr lang="en-US" altLang="zh-CN" dirty="0">
                <a:solidFill>
                  <a:srgbClr val="0033CC"/>
                </a:solidFill>
                <a:sym typeface="Symbol" panose="05050102010706020507" pitchFamily="18" charset="2"/>
              </a:rPr>
              <a:t>B</a:t>
            </a:r>
            <a:r>
              <a:rPr lang="el-GR" altLang="zh-CN" dirty="0">
                <a:solidFill>
                  <a:srgbClr val="0033CC"/>
                </a:solidFill>
                <a:sym typeface="Symbol" panose="05050102010706020507" pitchFamily="18" charset="2"/>
              </a:rPr>
              <a:t>, </a:t>
            </a:r>
            <a:r>
              <a:rPr lang="en-US" altLang="zh-CN" dirty="0">
                <a:solidFill>
                  <a:srgbClr val="0033CC"/>
                </a:solidFill>
                <a:sym typeface="Symbol" panose="05050102010706020507" pitchFamily="18" charset="2"/>
              </a:rPr>
              <a:t>B</a:t>
            </a:r>
            <a:r>
              <a:rPr lang="el-GR" altLang="zh-CN" dirty="0">
                <a:solidFill>
                  <a:srgbClr val="0033CC"/>
                </a:solidFill>
                <a:sym typeface="Symbol" panose="05050102010706020507" pitchFamily="18" charset="2"/>
              </a:rPr>
              <a:t> → </a:t>
            </a:r>
            <a:r>
              <a:rPr lang="en-US" altLang="zh-CN" dirty="0" err="1">
                <a:solidFill>
                  <a:srgbClr val="0033CC"/>
                </a:solidFill>
                <a:sym typeface="Symbol" panose="05050102010706020507" pitchFamily="18" charset="2"/>
              </a:rPr>
              <a:t>bB</a:t>
            </a:r>
            <a:r>
              <a:rPr lang="el-GR" altLang="zh-CN" dirty="0">
                <a:solidFill>
                  <a:srgbClr val="0033CC"/>
                </a:solidFill>
                <a:sym typeface="Symbol" panose="05050102010706020507" pitchFamily="18" charset="2"/>
              </a:rPr>
              <a:t>,</a:t>
            </a:r>
            <a:r>
              <a:rPr lang="en-US" altLang="zh-CN" dirty="0">
                <a:solidFill>
                  <a:srgbClr val="0033CC"/>
                </a:solidFill>
                <a:sym typeface="Symbol" panose="05050102010706020507" pitchFamily="18" charset="2"/>
              </a:rPr>
              <a:t> B</a:t>
            </a:r>
            <a:r>
              <a:rPr lang="el-GR" altLang="zh-CN" dirty="0">
                <a:solidFill>
                  <a:srgbClr val="0033CC"/>
                </a:solidFill>
                <a:sym typeface="Symbol" panose="05050102010706020507" pitchFamily="18" charset="2"/>
              </a:rPr>
              <a:t> → </a:t>
            </a:r>
            <a:r>
              <a:rPr lang="en-US" altLang="zh-CN" dirty="0">
                <a:solidFill>
                  <a:srgbClr val="0033CC"/>
                </a:solidFill>
                <a:sym typeface="Symbol" panose="05050102010706020507" pitchFamily="18" charset="2"/>
              </a:rPr>
              <a:t>a</a:t>
            </a:r>
            <a:r>
              <a:rPr lang="el-GR" altLang="zh-CN" dirty="0" smtClean="0">
                <a:solidFill>
                  <a:srgbClr val="0033CC"/>
                </a:solidFill>
                <a:sym typeface="Symbol" panose="05050102010706020507" pitchFamily="18" charset="2"/>
              </a:rPr>
              <a:t>}</a:t>
            </a:r>
            <a:r>
              <a:rPr lang="en-US" altLang="zh-CN" dirty="0" smtClean="0">
                <a:solidFill>
                  <a:srgbClr val="0033CC"/>
                </a:solidFill>
                <a:sym typeface="Symbol" panose="05050102010706020507" pitchFamily="18" charset="2"/>
              </a:rPr>
              <a:t> </a:t>
            </a:r>
            <a:r>
              <a:rPr lang="en-US" altLang="zh-CN" dirty="0" smtClean="0">
                <a:solidFill>
                  <a:srgbClr val="FF0000"/>
                </a:solidFill>
                <a:sym typeface="Symbol" panose="05050102010706020507" pitchFamily="18" charset="2"/>
              </a:rPr>
              <a:t>generates</a:t>
            </a:r>
            <a:r>
              <a:rPr lang="en-US" altLang="zh-CN" dirty="0" smtClean="0">
                <a:solidFill>
                  <a:srgbClr val="0033CC"/>
                </a:solidFill>
                <a:sym typeface="Symbol" panose="05050102010706020507" pitchFamily="18" charset="2"/>
              </a:rPr>
              <a:t> </a:t>
            </a:r>
            <a:r>
              <a:rPr lang="en-US" altLang="zh-CN" dirty="0">
                <a:solidFill>
                  <a:srgbClr val="0033CC"/>
                </a:solidFill>
                <a:sym typeface="Symbol" panose="05050102010706020507" pitchFamily="18" charset="2"/>
              </a:rPr>
              <a:t>the language </a:t>
            </a:r>
            <a:r>
              <a:rPr lang="en-US" altLang="zh-CN" dirty="0">
                <a:solidFill>
                  <a:srgbClr val="FF0000"/>
                </a:solidFill>
                <a:sym typeface="Symbol" panose="05050102010706020507" pitchFamily="18" charset="2"/>
              </a:rPr>
              <a:t>ab</a:t>
            </a:r>
            <a:r>
              <a:rPr lang="en-US" altLang="zh-CN" baseline="30000" dirty="0">
                <a:solidFill>
                  <a:srgbClr val="FF0000"/>
                </a:solidFill>
                <a:sym typeface="Symbol" panose="05050102010706020507" pitchFamily="18" charset="2"/>
              </a:rPr>
              <a:t>*</a:t>
            </a:r>
            <a:r>
              <a:rPr lang="en-US" altLang="zh-CN" dirty="0">
                <a:solidFill>
                  <a:srgbClr val="FF0000"/>
                </a:solidFill>
                <a:sym typeface="Symbol" panose="05050102010706020507" pitchFamily="18" charset="2"/>
              </a:rPr>
              <a:t>a</a:t>
            </a:r>
          </a:p>
          <a:p>
            <a:r>
              <a:rPr lang="en-US" altLang="zh-CN" dirty="0" smtClean="0">
                <a:sym typeface="Symbol" panose="05050102010706020507" pitchFamily="18" charset="2"/>
              </a:rPr>
              <a:t>Context-free language – only </a:t>
            </a:r>
            <a:r>
              <a:rPr lang="en-US" altLang="zh-CN" dirty="0">
                <a:solidFill>
                  <a:srgbClr val="FF0000"/>
                </a:solidFill>
                <a:sym typeface="Symbol" panose="05050102010706020507" pitchFamily="18" charset="2"/>
              </a:rPr>
              <a:t>one</a:t>
            </a:r>
            <a:r>
              <a:rPr lang="en-US" altLang="zh-CN" dirty="0">
                <a:sym typeface="Symbol" panose="05050102010706020507" pitchFamily="18" charset="2"/>
              </a:rPr>
              <a:t> </a:t>
            </a:r>
            <a:r>
              <a:rPr lang="en-US" altLang="zh-CN" dirty="0">
                <a:solidFill>
                  <a:srgbClr val="FF0000"/>
                </a:solidFill>
                <a:sym typeface="Symbol" panose="05050102010706020507" pitchFamily="18" charset="2"/>
              </a:rPr>
              <a:t>non-terminal</a:t>
            </a:r>
            <a:r>
              <a:rPr lang="en-US" altLang="zh-CN" dirty="0">
                <a:sym typeface="Symbol" panose="05050102010706020507" pitchFamily="18" charset="2"/>
              </a:rPr>
              <a:t> on the </a:t>
            </a:r>
            <a:r>
              <a:rPr lang="en-US" altLang="zh-CN" dirty="0" smtClean="0">
                <a:solidFill>
                  <a:srgbClr val="FF0000"/>
                </a:solidFill>
                <a:sym typeface="Symbol" panose="05050102010706020507" pitchFamily="18" charset="2"/>
              </a:rPr>
              <a:t>left</a:t>
            </a:r>
          </a:p>
          <a:p>
            <a:pPr lvl="1"/>
            <a:r>
              <a:rPr lang="en-US" altLang="zh-CN" dirty="0" smtClean="0">
                <a:solidFill>
                  <a:srgbClr val="0033CC"/>
                </a:solidFill>
                <a:sym typeface="Symbol" panose="05050102010706020507" pitchFamily="18" charset="2"/>
              </a:rPr>
              <a:t>E.g</a:t>
            </a:r>
            <a:r>
              <a:rPr lang="en-US" altLang="zh-CN" dirty="0">
                <a:solidFill>
                  <a:srgbClr val="0033CC"/>
                </a:solidFill>
                <a:sym typeface="Symbol" panose="05050102010706020507" pitchFamily="18" charset="2"/>
              </a:rPr>
              <a:t>. </a:t>
            </a:r>
            <a:r>
              <a:rPr lang="el-GR" altLang="zh-CN" dirty="0">
                <a:solidFill>
                  <a:srgbClr val="0033CC"/>
                </a:solidFill>
                <a:sym typeface="Symbol" panose="05050102010706020507" pitchFamily="18" charset="2"/>
              </a:rPr>
              <a:t>P = {S → a</a:t>
            </a:r>
            <a:r>
              <a:rPr lang="en-US" altLang="zh-CN" dirty="0">
                <a:solidFill>
                  <a:srgbClr val="0033CC"/>
                </a:solidFill>
                <a:sym typeface="Symbol" panose="05050102010706020507" pitchFamily="18" charset="2"/>
              </a:rPr>
              <a:t>Sa, S </a:t>
            </a:r>
            <a:r>
              <a:rPr lang="el-GR" altLang="zh-CN" dirty="0">
                <a:solidFill>
                  <a:srgbClr val="0033CC"/>
                </a:solidFill>
                <a:sym typeface="Symbol" panose="05050102010706020507" pitchFamily="18" charset="2"/>
              </a:rPr>
              <a:t>→ </a:t>
            </a:r>
            <a:r>
              <a:rPr lang="en-US" altLang="zh-CN" dirty="0">
                <a:solidFill>
                  <a:srgbClr val="0033CC"/>
                </a:solidFill>
                <a:sym typeface="Symbol" panose="05050102010706020507" pitchFamily="18" charset="2"/>
              </a:rPr>
              <a:t>b</a:t>
            </a:r>
            <a:r>
              <a:rPr lang="el-GR" altLang="zh-CN" dirty="0" smtClean="0">
                <a:solidFill>
                  <a:srgbClr val="0033CC"/>
                </a:solidFill>
                <a:sym typeface="Symbol" panose="05050102010706020507" pitchFamily="18" charset="2"/>
              </a:rPr>
              <a:t>}</a:t>
            </a:r>
            <a:r>
              <a:rPr lang="en-US" altLang="zh-CN" dirty="0" smtClean="0">
                <a:solidFill>
                  <a:srgbClr val="0033CC"/>
                </a:solidFill>
                <a:sym typeface="Symbol" panose="05050102010706020507" pitchFamily="18" charset="2"/>
              </a:rPr>
              <a:t> </a:t>
            </a:r>
            <a:r>
              <a:rPr lang="en-US" altLang="zh-CN" dirty="0" smtClean="0">
                <a:solidFill>
                  <a:srgbClr val="FF0000"/>
                </a:solidFill>
                <a:sym typeface="Symbol" panose="05050102010706020507" pitchFamily="18" charset="2"/>
              </a:rPr>
              <a:t>generates</a:t>
            </a:r>
            <a:r>
              <a:rPr lang="en-US" altLang="zh-CN" dirty="0" smtClean="0">
                <a:solidFill>
                  <a:srgbClr val="0033CC"/>
                </a:solidFill>
                <a:sym typeface="Symbol" panose="05050102010706020507" pitchFamily="18" charset="2"/>
              </a:rPr>
              <a:t> </a:t>
            </a:r>
            <a:r>
              <a:rPr lang="en-US" altLang="zh-CN" dirty="0">
                <a:solidFill>
                  <a:srgbClr val="0033CC"/>
                </a:solidFill>
                <a:sym typeface="Symbol" panose="05050102010706020507" pitchFamily="18" charset="2"/>
              </a:rPr>
              <a:t>the language </a:t>
            </a:r>
            <a:r>
              <a:rPr lang="en-US" altLang="zh-CN" dirty="0" err="1" smtClean="0">
                <a:solidFill>
                  <a:srgbClr val="FF0000"/>
                </a:solidFill>
                <a:sym typeface="Symbol" panose="05050102010706020507" pitchFamily="18" charset="2"/>
              </a:rPr>
              <a:t>a</a:t>
            </a:r>
            <a:r>
              <a:rPr lang="en-US" altLang="zh-CN" baseline="30000" dirty="0" err="1" smtClean="0">
                <a:solidFill>
                  <a:srgbClr val="FF0000"/>
                </a:solidFill>
                <a:sym typeface="Symbol" panose="05050102010706020507" pitchFamily="18" charset="2"/>
              </a:rPr>
              <a:t>n</a:t>
            </a:r>
            <a:r>
              <a:rPr lang="en-US" altLang="zh-CN" dirty="0" err="1" smtClean="0">
                <a:solidFill>
                  <a:srgbClr val="FF0000"/>
                </a:solidFill>
                <a:sym typeface="Symbol" panose="05050102010706020507" pitchFamily="18" charset="2"/>
              </a:rPr>
              <a:t>ba</a:t>
            </a:r>
            <a:r>
              <a:rPr lang="en-US" altLang="zh-CN" baseline="30000" dirty="0" err="1" smtClean="0">
                <a:solidFill>
                  <a:srgbClr val="FF0000"/>
                </a:solidFill>
                <a:sym typeface="Symbol" panose="05050102010706020507" pitchFamily="18" charset="2"/>
              </a:rPr>
              <a:t>n</a:t>
            </a:r>
            <a:r>
              <a:rPr lang="en-US" altLang="zh-CN" dirty="0">
                <a:solidFill>
                  <a:srgbClr val="FF0000"/>
                </a:solidFill>
                <a:sym typeface="Symbol" panose="05050102010706020507" pitchFamily="18" charset="2"/>
              </a:rPr>
              <a:t>, n&gt;=</a:t>
            </a:r>
            <a:r>
              <a:rPr lang="en-US" altLang="zh-CN" dirty="0" smtClean="0">
                <a:solidFill>
                  <a:srgbClr val="FF0000"/>
                </a:solidFill>
                <a:sym typeface="Symbol" panose="05050102010706020507" pitchFamily="18" charset="2"/>
              </a:rPr>
              <a:t>1</a:t>
            </a:r>
            <a:endParaRPr lang="en-US" altLang="zh-CN" dirty="0">
              <a:sym typeface="Symbol" panose="05050102010706020507" pitchFamily="18" charset="2"/>
            </a:endParaRPr>
          </a:p>
          <a:p>
            <a:r>
              <a:rPr lang="en-US" altLang="zh-CN" dirty="0" smtClean="0"/>
              <a:t>Context-sensitive language – </a:t>
            </a:r>
            <a:r>
              <a:rPr lang="en-US" altLang="zh-CN" dirty="0" smtClean="0">
                <a:solidFill>
                  <a:srgbClr val="FF0000"/>
                </a:solidFill>
                <a:sym typeface="Symbol" panose="05050102010706020507" pitchFamily="18" charset="2"/>
              </a:rPr>
              <a:t>multiple </a:t>
            </a:r>
            <a:r>
              <a:rPr lang="en-US" altLang="zh-CN" dirty="0">
                <a:solidFill>
                  <a:srgbClr val="FF0000"/>
                </a:solidFill>
                <a:sym typeface="Symbol" panose="05050102010706020507" pitchFamily="18" charset="2"/>
              </a:rPr>
              <a:t>non-terminal </a:t>
            </a:r>
            <a:r>
              <a:rPr lang="en-US" altLang="zh-CN" dirty="0">
                <a:sym typeface="Symbol" panose="05050102010706020507" pitchFamily="18" charset="2"/>
              </a:rPr>
              <a:t>on the </a:t>
            </a:r>
            <a:r>
              <a:rPr lang="en-US" altLang="zh-CN" dirty="0" smtClean="0">
                <a:solidFill>
                  <a:srgbClr val="FF0000"/>
                </a:solidFill>
                <a:sym typeface="Symbol" panose="05050102010706020507" pitchFamily="18" charset="2"/>
              </a:rPr>
              <a:t>left</a:t>
            </a:r>
          </a:p>
          <a:p>
            <a:pPr lvl="1"/>
            <a:r>
              <a:rPr lang="en-US" altLang="zh-CN" dirty="0" smtClean="0">
                <a:solidFill>
                  <a:srgbClr val="0033CC"/>
                </a:solidFill>
                <a:sym typeface="Symbol" panose="05050102010706020507" pitchFamily="18" charset="2"/>
              </a:rPr>
              <a:t>E.g. </a:t>
            </a:r>
            <a:r>
              <a:rPr lang="el-GR" altLang="zh-CN" dirty="0" smtClean="0">
                <a:solidFill>
                  <a:srgbClr val="0033CC"/>
                </a:solidFill>
                <a:sym typeface="Symbol" panose="05050102010706020507" pitchFamily="18" charset="2"/>
              </a:rPr>
              <a:t>P </a:t>
            </a:r>
            <a:r>
              <a:rPr lang="el-GR" altLang="zh-CN" dirty="0">
                <a:solidFill>
                  <a:srgbClr val="0033CC"/>
                </a:solidFill>
                <a:sym typeface="Symbol" panose="05050102010706020507" pitchFamily="18" charset="2"/>
              </a:rPr>
              <a:t>= {S → </a:t>
            </a:r>
            <a:r>
              <a:rPr lang="en-US" altLang="zh-CN" dirty="0" err="1">
                <a:solidFill>
                  <a:srgbClr val="0033CC"/>
                </a:solidFill>
                <a:sym typeface="Symbol" panose="05050102010706020507" pitchFamily="18" charset="2"/>
              </a:rPr>
              <a:t>aSBc</a:t>
            </a:r>
            <a:r>
              <a:rPr lang="en-US" altLang="zh-CN" dirty="0">
                <a:solidFill>
                  <a:srgbClr val="0033CC"/>
                </a:solidFill>
                <a:sym typeface="Symbol" panose="05050102010706020507" pitchFamily="18" charset="2"/>
              </a:rPr>
              <a:t> | </a:t>
            </a:r>
            <a:r>
              <a:rPr lang="en-US" altLang="zh-CN" dirty="0" err="1">
                <a:solidFill>
                  <a:srgbClr val="0033CC"/>
                </a:solidFill>
                <a:sym typeface="Symbol" panose="05050102010706020507" pitchFamily="18" charset="2"/>
              </a:rPr>
              <a:t>abc</a:t>
            </a:r>
            <a:r>
              <a:rPr lang="en-US" altLang="zh-CN" dirty="0">
                <a:solidFill>
                  <a:srgbClr val="0033CC"/>
                </a:solidFill>
                <a:sym typeface="Symbol" panose="05050102010706020507" pitchFamily="18" charset="2"/>
              </a:rPr>
              <a:t>, </a:t>
            </a:r>
            <a:r>
              <a:rPr lang="en-US" altLang="zh-CN" dirty="0" err="1">
                <a:solidFill>
                  <a:srgbClr val="0033CC"/>
                </a:solidFill>
                <a:sym typeface="Symbol" panose="05050102010706020507" pitchFamily="18" charset="2"/>
              </a:rPr>
              <a:t>cB</a:t>
            </a:r>
            <a:r>
              <a:rPr lang="en-US" altLang="zh-CN" dirty="0">
                <a:solidFill>
                  <a:srgbClr val="0033CC"/>
                </a:solidFill>
                <a:sym typeface="Symbol" panose="05050102010706020507" pitchFamily="18" charset="2"/>
              </a:rPr>
              <a:t> </a:t>
            </a:r>
            <a:r>
              <a:rPr lang="el-GR" altLang="zh-CN" dirty="0">
                <a:solidFill>
                  <a:srgbClr val="0033CC"/>
                </a:solidFill>
                <a:sym typeface="Symbol" panose="05050102010706020507" pitchFamily="18" charset="2"/>
              </a:rPr>
              <a:t>→</a:t>
            </a:r>
            <a:r>
              <a:rPr lang="en-US" altLang="zh-CN" dirty="0">
                <a:solidFill>
                  <a:srgbClr val="0033CC"/>
                </a:solidFill>
                <a:sym typeface="Symbol" panose="05050102010706020507" pitchFamily="18" charset="2"/>
              </a:rPr>
              <a:t> </a:t>
            </a:r>
            <a:r>
              <a:rPr lang="en-US" altLang="zh-CN" dirty="0" err="1">
                <a:solidFill>
                  <a:srgbClr val="0033CC"/>
                </a:solidFill>
                <a:sym typeface="Symbol" panose="05050102010706020507" pitchFamily="18" charset="2"/>
              </a:rPr>
              <a:t>Bc</a:t>
            </a:r>
            <a:r>
              <a:rPr lang="en-US" altLang="zh-CN" dirty="0">
                <a:solidFill>
                  <a:srgbClr val="0033CC"/>
                </a:solidFill>
                <a:sym typeface="Symbol" panose="05050102010706020507" pitchFamily="18" charset="2"/>
              </a:rPr>
              <a:t>, </a:t>
            </a:r>
            <a:r>
              <a:rPr lang="en-US" altLang="zh-CN" dirty="0" err="1">
                <a:solidFill>
                  <a:srgbClr val="0033CC"/>
                </a:solidFill>
                <a:sym typeface="Symbol" panose="05050102010706020507" pitchFamily="18" charset="2"/>
              </a:rPr>
              <a:t>bB</a:t>
            </a:r>
            <a:r>
              <a:rPr lang="en-US" altLang="zh-CN" dirty="0">
                <a:solidFill>
                  <a:srgbClr val="0033CC"/>
                </a:solidFill>
                <a:sym typeface="Symbol" panose="05050102010706020507" pitchFamily="18" charset="2"/>
              </a:rPr>
              <a:t> </a:t>
            </a:r>
            <a:r>
              <a:rPr lang="el-GR" altLang="zh-CN" dirty="0">
                <a:solidFill>
                  <a:srgbClr val="0033CC"/>
                </a:solidFill>
                <a:sym typeface="Symbol" panose="05050102010706020507" pitchFamily="18" charset="2"/>
              </a:rPr>
              <a:t>→</a:t>
            </a:r>
            <a:r>
              <a:rPr lang="en-US" altLang="zh-CN" dirty="0">
                <a:solidFill>
                  <a:srgbClr val="0033CC"/>
                </a:solidFill>
                <a:sym typeface="Symbol" panose="05050102010706020507" pitchFamily="18" charset="2"/>
              </a:rPr>
              <a:t> </a:t>
            </a:r>
            <a:r>
              <a:rPr lang="en-US" altLang="zh-CN" dirty="0" smtClean="0">
                <a:solidFill>
                  <a:srgbClr val="0033CC"/>
                </a:solidFill>
                <a:sym typeface="Symbol" panose="05050102010706020507" pitchFamily="18" charset="2"/>
              </a:rPr>
              <a:t>bb} </a:t>
            </a:r>
            <a:r>
              <a:rPr lang="en-US" altLang="zh-CN" dirty="0" smtClean="0">
                <a:solidFill>
                  <a:srgbClr val="FF0000"/>
                </a:solidFill>
                <a:sym typeface="Symbol" panose="05050102010706020507" pitchFamily="18" charset="2"/>
              </a:rPr>
              <a:t>generates</a:t>
            </a:r>
            <a:r>
              <a:rPr lang="en-US" altLang="zh-CN" dirty="0" smtClean="0">
                <a:solidFill>
                  <a:srgbClr val="0033CC"/>
                </a:solidFill>
                <a:sym typeface="Symbol" panose="05050102010706020507" pitchFamily="18" charset="2"/>
              </a:rPr>
              <a:t> </a:t>
            </a:r>
            <a:r>
              <a:rPr lang="en-US" altLang="zh-CN" dirty="0">
                <a:solidFill>
                  <a:srgbClr val="0033CC"/>
                </a:solidFill>
                <a:sym typeface="Symbol" panose="05050102010706020507" pitchFamily="18" charset="2"/>
              </a:rPr>
              <a:t>the </a:t>
            </a:r>
            <a:r>
              <a:rPr lang="en-US" altLang="zh-CN" dirty="0">
                <a:solidFill>
                  <a:srgbClr val="FF0000"/>
                </a:solidFill>
                <a:sym typeface="Symbol" panose="05050102010706020507" pitchFamily="18" charset="2"/>
              </a:rPr>
              <a:t>language </a:t>
            </a:r>
            <a:r>
              <a:rPr lang="en-US" altLang="zh-CN" dirty="0" err="1">
                <a:solidFill>
                  <a:srgbClr val="FF0000"/>
                </a:solidFill>
                <a:sym typeface="Symbol" panose="05050102010706020507" pitchFamily="18" charset="2"/>
              </a:rPr>
              <a:t>a</a:t>
            </a:r>
            <a:r>
              <a:rPr lang="en-US" altLang="zh-CN" baseline="30000" dirty="0" err="1">
                <a:solidFill>
                  <a:srgbClr val="FF0000"/>
                </a:solidFill>
                <a:sym typeface="Symbol" panose="05050102010706020507" pitchFamily="18" charset="2"/>
              </a:rPr>
              <a:t>n</a:t>
            </a:r>
            <a:r>
              <a:rPr lang="en-US" altLang="zh-CN" dirty="0" err="1">
                <a:solidFill>
                  <a:srgbClr val="FF0000"/>
                </a:solidFill>
                <a:sym typeface="Symbol" panose="05050102010706020507" pitchFamily="18" charset="2"/>
              </a:rPr>
              <a:t>b</a:t>
            </a:r>
            <a:r>
              <a:rPr lang="en-US" altLang="zh-CN" baseline="30000" dirty="0" err="1">
                <a:solidFill>
                  <a:srgbClr val="FF0000"/>
                </a:solidFill>
                <a:sym typeface="Symbol" panose="05050102010706020507" pitchFamily="18" charset="2"/>
              </a:rPr>
              <a:t>n</a:t>
            </a:r>
            <a:r>
              <a:rPr lang="en-US" altLang="zh-CN" dirty="0" err="1">
                <a:solidFill>
                  <a:srgbClr val="FF0000"/>
                </a:solidFill>
                <a:sym typeface="Symbol" panose="05050102010706020507" pitchFamily="18" charset="2"/>
              </a:rPr>
              <a:t>c</a:t>
            </a:r>
            <a:r>
              <a:rPr lang="en-US" altLang="zh-CN" baseline="30000" dirty="0" err="1">
                <a:solidFill>
                  <a:srgbClr val="FF0000"/>
                </a:solidFill>
                <a:sym typeface="Symbol" panose="05050102010706020507" pitchFamily="18" charset="2"/>
              </a:rPr>
              <a:t>n</a:t>
            </a:r>
            <a:r>
              <a:rPr lang="en-US" altLang="zh-CN" dirty="0">
                <a:solidFill>
                  <a:srgbClr val="FF0000"/>
                </a:solidFill>
                <a:sym typeface="Symbol" panose="05050102010706020507" pitchFamily="18" charset="2"/>
              </a:rPr>
              <a:t>, n&gt;=1</a:t>
            </a:r>
          </a:p>
          <a:p>
            <a:pPr lvl="1"/>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3156419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relationship between Grammar, Language, Problem and Machine </a:t>
            </a:r>
            <a:endParaRPr lang="zh-CN" altLang="en-US" dirty="0"/>
          </a:p>
        </p:txBody>
      </p:sp>
      <p:sp>
        <p:nvSpPr>
          <p:cNvPr id="4" name="椭圆 3"/>
          <p:cNvSpPr/>
          <p:nvPr/>
        </p:nvSpPr>
        <p:spPr>
          <a:xfrm>
            <a:off x="1013989" y="3543733"/>
            <a:ext cx="2092036" cy="112221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Grammar</a:t>
            </a:r>
            <a:endParaRPr lang="zh-CN" altLang="en-US" sz="2400" dirty="0">
              <a:solidFill>
                <a:schemeClr val="tx1"/>
              </a:solidFill>
            </a:endParaRPr>
          </a:p>
        </p:txBody>
      </p:sp>
      <p:sp>
        <p:nvSpPr>
          <p:cNvPr id="5" name="椭圆 4"/>
          <p:cNvSpPr/>
          <p:nvPr/>
        </p:nvSpPr>
        <p:spPr>
          <a:xfrm>
            <a:off x="5049982" y="3543734"/>
            <a:ext cx="2092036" cy="112221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Formal Language</a:t>
            </a:r>
            <a:endParaRPr lang="zh-CN" altLang="en-US" sz="2400" dirty="0">
              <a:solidFill>
                <a:schemeClr val="tx1"/>
              </a:solidFill>
            </a:endParaRPr>
          </a:p>
        </p:txBody>
      </p:sp>
      <p:sp>
        <p:nvSpPr>
          <p:cNvPr id="6" name="椭圆 5"/>
          <p:cNvSpPr/>
          <p:nvPr/>
        </p:nvSpPr>
        <p:spPr>
          <a:xfrm>
            <a:off x="5040992" y="5615462"/>
            <a:ext cx="2092036" cy="112221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Machine</a:t>
            </a:r>
            <a:endParaRPr lang="zh-CN" altLang="en-US" sz="2400" dirty="0">
              <a:solidFill>
                <a:schemeClr val="tx1"/>
              </a:solidFill>
            </a:endParaRPr>
          </a:p>
        </p:txBody>
      </p:sp>
      <p:sp>
        <p:nvSpPr>
          <p:cNvPr id="7" name="椭圆 6"/>
          <p:cNvSpPr/>
          <p:nvPr/>
        </p:nvSpPr>
        <p:spPr>
          <a:xfrm>
            <a:off x="8847843" y="3550084"/>
            <a:ext cx="2092036" cy="112221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Problem</a:t>
            </a:r>
            <a:endParaRPr lang="zh-CN" altLang="en-US" sz="2400" dirty="0">
              <a:solidFill>
                <a:schemeClr val="tx1"/>
              </a:solidFill>
            </a:endParaRPr>
          </a:p>
        </p:txBody>
      </p:sp>
      <p:cxnSp>
        <p:nvCxnSpPr>
          <p:cNvPr id="12" name="曲线连接符 11"/>
          <p:cNvCxnSpPr>
            <a:stCxn id="4" idx="6"/>
            <a:endCxn id="5" idx="2"/>
          </p:cNvCxnSpPr>
          <p:nvPr/>
        </p:nvCxnSpPr>
        <p:spPr>
          <a:xfrm>
            <a:off x="3106025" y="4104842"/>
            <a:ext cx="1943957" cy="1"/>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165763" y="4064557"/>
            <a:ext cx="1228734" cy="400110"/>
          </a:xfrm>
          <a:prstGeom prst="rect">
            <a:avLst/>
          </a:prstGeom>
          <a:noFill/>
        </p:spPr>
        <p:txBody>
          <a:bodyPr wrap="none" rtlCol="0">
            <a:spAutoFit/>
          </a:bodyPr>
          <a:lstStyle/>
          <a:p>
            <a:r>
              <a:rPr lang="en-US" altLang="zh-CN" sz="2000" b="1" dirty="0" smtClean="0"/>
              <a:t>generates</a:t>
            </a:r>
            <a:endParaRPr lang="zh-CN" altLang="en-US" sz="2000" b="1" dirty="0"/>
          </a:p>
        </p:txBody>
      </p:sp>
      <p:cxnSp>
        <p:nvCxnSpPr>
          <p:cNvPr id="14" name="曲线连接符 13"/>
          <p:cNvCxnSpPr>
            <a:stCxn id="6" idx="0"/>
            <a:endCxn id="5" idx="4"/>
          </p:cNvCxnSpPr>
          <p:nvPr/>
        </p:nvCxnSpPr>
        <p:spPr>
          <a:xfrm rot="5400000" flipH="1" flipV="1">
            <a:off x="5616750" y="5136212"/>
            <a:ext cx="949510" cy="899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409613" y="4754727"/>
            <a:ext cx="1409168" cy="707886"/>
          </a:xfrm>
          <a:prstGeom prst="rect">
            <a:avLst/>
          </a:prstGeom>
          <a:noFill/>
        </p:spPr>
        <p:txBody>
          <a:bodyPr wrap="none" rtlCol="0">
            <a:spAutoFit/>
          </a:bodyPr>
          <a:lstStyle/>
          <a:p>
            <a:pPr algn="ctr"/>
            <a:r>
              <a:rPr lang="en-US" altLang="zh-CN" sz="2000" b="1" dirty="0" smtClean="0"/>
              <a:t>Recognizes </a:t>
            </a:r>
          </a:p>
          <a:p>
            <a:pPr algn="ctr"/>
            <a:r>
              <a:rPr lang="en-US" altLang="zh-CN" sz="2000" b="1" dirty="0" smtClean="0"/>
              <a:t>or accepts</a:t>
            </a:r>
            <a:endParaRPr lang="zh-CN" altLang="en-US" sz="2000" b="1" dirty="0"/>
          </a:p>
        </p:txBody>
      </p:sp>
      <p:sp>
        <p:nvSpPr>
          <p:cNvPr id="18" name="文本框 17"/>
          <p:cNvSpPr txBox="1"/>
          <p:nvPr/>
        </p:nvSpPr>
        <p:spPr>
          <a:xfrm>
            <a:off x="7160215" y="3664447"/>
            <a:ext cx="1669431" cy="400110"/>
          </a:xfrm>
          <a:prstGeom prst="rect">
            <a:avLst/>
          </a:prstGeom>
          <a:noFill/>
        </p:spPr>
        <p:txBody>
          <a:bodyPr wrap="none" rtlCol="0">
            <a:spAutoFit/>
          </a:bodyPr>
          <a:lstStyle/>
          <a:p>
            <a:pPr algn="ctr"/>
            <a:r>
              <a:rPr lang="en-US" altLang="zh-CN" sz="2000" b="1" dirty="0" smtClean="0"/>
              <a:t>Formalized by</a:t>
            </a:r>
          </a:p>
        </p:txBody>
      </p:sp>
      <p:cxnSp>
        <p:nvCxnSpPr>
          <p:cNvPr id="19" name="曲线连接符 18"/>
          <p:cNvCxnSpPr>
            <a:stCxn id="7" idx="2"/>
            <a:endCxn id="5" idx="6"/>
          </p:cNvCxnSpPr>
          <p:nvPr/>
        </p:nvCxnSpPr>
        <p:spPr>
          <a:xfrm rot="10800000">
            <a:off x="7142019" y="4104843"/>
            <a:ext cx="1705825" cy="635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049982" y="1753667"/>
            <a:ext cx="2092036" cy="112221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Semantic</a:t>
            </a:r>
            <a:endParaRPr lang="zh-CN" altLang="en-US" sz="2400" dirty="0">
              <a:solidFill>
                <a:schemeClr val="tx1"/>
              </a:solidFill>
            </a:endParaRPr>
          </a:p>
        </p:txBody>
      </p:sp>
      <p:cxnSp>
        <p:nvCxnSpPr>
          <p:cNvPr id="8" name="直接箭头连接符 7"/>
          <p:cNvCxnSpPr>
            <a:stCxn id="5" idx="0"/>
            <a:endCxn id="15" idx="4"/>
          </p:cNvCxnSpPr>
          <p:nvPr/>
        </p:nvCxnSpPr>
        <p:spPr>
          <a:xfrm flipV="1">
            <a:off x="6096000" y="2875885"/>
            <a:ext cx="0" cy="667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402079" y="2987957"/>
            <a:ext cx="1369862" cy="400110"/>
          </a:xfrm>
          <a:prstGeom prst="rect">
            <a:avLst/>
          </a:prstGeom>
          <a:noFill/>
        </p:spPr>
        <p:txBody>
          <a:bodyPr wrap="none" rtlCol="0">
            <a:spAutoFit/>
          </a:bodyPr>
          <a:lstStyle/>
          <a:p>
            <a:pPr algn="ctr"/>
            <a:r>
              <a:rPr lang="en-US" altLang="zh-CN" sz="2000" b="1" dirty="0" smtClean="0"/>
              <a:t>Represents</a:t>
            </a:r>
            <a:endParaRPr lang="zh-CN" altLang="en-US" sz="2000" b="1" dirty="0"/>
          </a:p>
        </p:txBody>
      </p:sp>
      <p:cxnSp>
        <p:nvCxnSpPr>
          <p:cNvPr id="24" name="直接箭头连接符 23"/>
          <p:cNvCxnSpPr>
            <a:stCxn id="15" idx="6"/>
            <a:endCxn id="28" idx="2"/>
          </p:cNvCxnSpPr>
          <p:nvPr/>
        </p:nvCxnSpPr>
        <p:spPr>
          <a:xfrm flipV="1">
            <a:off x="7142018" y="2310063"/>
            <a:ext cx="750698" cy="4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7892716" y="1748954"/>
            <a:ext cx="2092036" cy="112221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Ontology</a:t>
            </a:r>
            <a:endParaRPr lang="zh-CN" altLang="en-US" sz="2400" dirty="0">
              <a:solidFill>
                <a:schemeClr val="tx1"/>
              </a:solidFill>
            </a:endParaRPr>
          </a:p>
        </p:txBody>
      </p:sp>
      <p:sp>
        <p:nvSpPr>
          <p:cNvPr id="30" name="文本框 29"/>
          <p:cNvSpPr txBox="1"/>
          <p:nvPr/>
        </p:nvSpPr>
        <p:spPr>
          <a:xfrm>
            <a:off x="6775306" y="2369304"/>
            <a:ext cx="1484125" cy="400110"/>
          </a:xfrm>
          <a:prstGeom prst="rect">
            <a:avLst/>
          </a:prstGeom>
          <a:noFill/>
        </p:spPr>
        <p:txBody>
          <a:bodyPr wrap="none" rtlCol="0">
            <a:spAutoFit/>
          </a:bodyPr>
          <a:lstStyle/>
          <a:p>
            <a:pPr algn="ctr"/>
            <a:r>
              <a:rPr lang="en-US" altLang="zh-CN" sz="2000" b="1" dirty="0" smtClean="0">
                <a:solidFill>
                  <a:schemeClr val="bg2">
                    <a:lumMod val="75000"/>
                  </a:schemeClr>
                </a:solidFill>
              </a:rPr>
              <a:t>Logical form</a:t>
            </a:r>
            <a:endParaRPr lang="zh-CN" altLang="en-US" sz="2000" b="1" dirty="0">
              <a:solidFill>
                <a:schemeClr val="bg2">
                  <a:lumMod val="75000"/>
                </a:schemeClr>
              </a:solidFill>
            </a:endParaRPr>
          </a:p>
        </p:txBody>
      </p:sp>
      <p:cxnSp>
        <p:nvCxnSpPr>
          <p:cNvPr id="31" name="曲线连接符 30"/>
          <p:cNvCxnSpPr>
            <a:stCxn id="28" idx="4"/>
            <a:endCxn id="5" idx="7"/>
          </p:cNvCxnSpPr>
          <p:nvPr/>
        </p:nvCxnSpPr>
        <p:spPr>
          <a:xfrm rot="5400000">
            <a:off x="7468737" y="2238081"/>
            <a:ext cx="836907" cy="210308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6940961" y="2953391"/>
            <a:ext cx="2636940" cy="400110"/>
          </a:xfrm>
          <a:prstGeom prst="rect">
            <a:avLst/>
          </a:prstGeom>
          <a:noFill/>
        </p:spPr>
        <p:txBody>
          <a:bodyPr wrap="none" rtlCol="0">
            <a:spAutoFit/>
          </a:bodyPr>
          <a:lstStyle/>
          <a:p>
            <a:pPr algn="ctr"/>
            <a:r>
              <a:rPr lang="en-US" altLang="zh-CN" sz="2000" b="1" dirty="0" smtClean="0">
                <a:solidFill>
                  <a:schemeClr val="bg2">
                    <a:lumMod val="75000"/>
                  </a:schemeClr>
                </a:solidFill>
              </a:rPr>
              <a:t>Language-independent</a:t>
            </a:r>
            <a:endParaRPr lang="zh-CN" altLang="en-US" sz="2000" b="1" dirty="0">
              <a:solidFill>
                <a:schemeClr val="bg2">
                  <a:lumMod val="75000"/>
                </a:schemeClr>
              </a:solidFill>
            </a:endParaRPr>
          </a:p>
        </p:txBody>
      </p:sp>
    </p:spTree>
    <p:extLst>
      <p:ext uri="{BB962C8B-B14F-4D97-AF65-F5344CB8AC3E}">
        <p14:creationId xmlns:p14="http://schemas.microsoft.com/office/powerpoint/2010/main" val="3651071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Recursion?</a:t>
            </a:r>
            <a:endParaRPr lang="zh-CN" altLang="en-US" dirty="0"/>
          </a:p>
        </p:txBody>
      </p:sp>
      <p:sp>
        <p:nvSpPr>
          <p:cNvPr id="3" name="内容占位符 2"/>
          <p:cNvSpPr>
            <a:spLocks noGrp="1"/>
          </p:cNvSpPr>
          <p:nvPr>
            <p:ph idx="1"/>
          </p:nvPr>
        </p:nvSpPr>
        <p:spPr/>
        <p:txBody>
          <a:bodyPr/>
          <a:lstStyle/>
          <a:p>
            <a:r>
              <a:rPr lang="en-US" altLang="zh-CN" dirty="0" smtClean="0"/>
              <a:t>How to express the infinite sentences with finite set of rules?</a:t>
            </a:r>
            <a:endParaRPr lang="zh-CN" altLang="en-US" dirty="0"/>
          </a:p>
        </p:txBody>
      </p:sp>
      <p:pic>
        <p:nvPicPr>
          <p:cNvPr id="5" name="图片 4"/>
          <p:cNvPicPr>
            <a:picLocks noChangeAspect="1"/>
          </p:cNvPicPr>
          <p:nvPr/>
        </p:nvPicPr>
        <p:blipFill>
          <a:blip r:embed="rId2"/>
          <a:stretch>
            <a:fillRect/>
          </a:stretch>
        </p:blipFill>
        <p:spPr>
          <a:xfrm>
            <a:off x="3660447" y="3132483"/>
            <a:ext cx="4222790" cy="2541794"/>
          </a:xfrm>
          <a:prstGeom prst="rect">
            <a:avLst/>
          </a:prstGeom>
        </p:spPr>
      </p:pic>
      <p:sp>
        <p:nvSpPr>
          <p:cNvPr id="4" name="下箭头 3"/>
          <p:cNvSpPr/>
          <p:nvPr/>
        </p:nvSpPr>
        <p:spPr>
          <a:xfrm>
            <a:off x="5403267" y="2299566"/>
            <a:ext cx="526474" cy="842458"/>
          </a:xfrm>
          <a:prstGeom prst="down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874325" y="2511903"/>
            <a:ext cx="2412263" cy="369332"/>
          </a:xfrm>
          <a:prstGeom prst="rect">
            <a:avLst/>
          </a:prstGeom>
          <a:noFill/>
        </p:spPr>
        <p:txBody>
          <a:bodyPr wrap="none" rtlCol="0">
            <a:spAutoFit/>
          </a:bodyPr>
          <a:lstStyle/>
          <a:p>
            <a:r>
              <a:rPr lang="en-US" altLang="zh-CN" dirty="0" smtClean="0">
                <a:solidFill>
                  <a:srgbClr val="FF0000"/>
                </a:solidFill>
              </a:rPr>
              <a:t>The Answer is recursion</a:t>
            </a:r>
            <a:endParaRPr lang="zh-CN" altLang="en-US" dirty="0">
              <a:solidFill>
                <a:srgbClr val="FF0000"/>
              </a:solidFill>
            </a:endParaRPr>
          </a:p>
        </p:txBody>
      </p:sp>
      <p:sp>
        <p:nvSpPr>
          <p:cNvPr id="7" name="文本框 6"/>
          <p:cNvSpPr txBox="1"/>
          <p:nvPr/>
        </p:nvSpPr>
        <p:spPr>
          <a:xfrm>
            <a:off x="2486881" y="5790595"/>
            <a:ext cx="7987155" cy="954107"/>
          </a:xfrm>
          <a:prstGeom prst="rect">
            <a:avLst/>
          </a:prstGeom>
          <a:noFill/>
        </p:spPr>
        <p:txBody>
          <a:bodyPr wrap="square" rtlCol="0">
            <a:spAutoFit/>
          </a:bodyPr>
          <a:lstStyle/>
          <a:p>
            <a:pPr algn="dist"/>
            <a:r>
              <a:rPr lang="en-US" altLang="zh-CN" sz="2800" dirty="0" smtClean="0"/>
              <a:t>Recursion reduces the big and complex problem </a:t>
            </a:r>
          </a:p>
          <a:p>
            <a:pPr algn="dist"/>
            <a:r>
              <a:rPr lang="en-US" altLang="zh-CN" sz="2800" dirty="0" smtClean="0"/>
              <a:t>into a simpler and smaller problem that easy to solve. </a:t>
            </a:r>
            <a:endParaRPr lang="zh-CN" altLang="en-US" sz="2800" dirty="0"/>
          </a:p>
        </p:txBody>
      </p:sp>
    </p:spTree>
    <p:extLst>
      <p:ext uri="{BB962C8B-B14F-4D97-AF65-F5344CB8AC3E}">
        <p14:creationId xmlns:p14="http://schemas.microsoft.com/office/powerpoint/2010/main" val="4212414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Recursion?</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The recursion theorem</a:t>
            </a:r>
          </a:p>
          <a:p>
            <a:pPr marL="0" indent="0">
              <a:buNone/>
            </a:pPr>
            <a:r>
              <a:rPr lang="en-US" altLang="zh-CN" dirty="0">
                <a:cs typeface="Arial" panose="020B0604020202020204" pitchFamily="34" charset="0"/>
              </a:rPr>
              <a:t>	</a:t>
            </a:r>
            <a:endParaRPr lang="en-US" altLang="zh-CN" dirty="0" smtClean="0">
              <a:cs typeface="Arial" panose="020B0604020202020204" pitchFamily="34" charset="0"/>
            </a:endParaRPr>
          </a:p>
          <a:p>
            <a:pPr>
              <a:buFontTx/>
              <a:buNone/>
            </a:pPr>
            <a:r>
              <a:rPr lang="en-US" altLang="zh-CN" dirty="0">
                <a:cs typeface="Arial" panose="020B0604020202020204" pitchFamily="34" charset="0"/>
              </a:rPr>
              <a:t>	</a:t>
            </a:r>
            <a:endParaRPr lang="en-US" altLang="zh-CN" dirty="0" smtClean="0"/>
          </a:p>
          <a:p>
            <a:r>
              <a:rPr lang="en-US" altLang="zh-CN" dirty="0" smtClean="0"/>
              <a:t>The rules of grammar will also need the crucial property of recursion. In this, we can put sentences inside other sentences and these sentences can be generated inside another sentences.</a:t>
            </a:r>
          </a:p>
          <a:p>
            <a:endParaRPr lang="en-US" altLang="zh-CN" dirty="0"/>
          </a:p>
          <a:p>
            <a:r>
              <a:rPr lang="en-US" altLang="zh-CN" dirty="0" smtClean="0"/>
              <a:t>Notice these:</a:t>
            </a:r>
          </a:p>
          <a:p>
            <a:pPr lvl="1"/>
            <a:r>
              <a:rPr lang="en-US" altLang="zh-CN" dirty="0" smtClean="0"/>
              <a:t>Mary helped George.</a:t>
            </a:r>
          </a:p>
          <a:p>
            <a:pPr lvl="1"/>
            <a:r>
              <a:rPr lang="en-US" altLang="zh-CN" dirty="0" smtClean="0"/>
              <a:t>Cathy knew that Mary helped George.</a:t>
            </a:r>
          </a:p>
          <a:p>
            <a:pPr lvl="1"/>
            <a:r>
              <a:rPr lang="en-US" altLang="zh-CN" dirty="0" smtClean="0"/>
              <a:t>John believed that Cathy knew that Mary helped George</a:t>
            </a:r>
          </a:p>
          <a:p>
            <a:pPr lvl="1"/>
            <a:r>
              <a:rPr lang="en-US" altLang="zh-CN" dirty="0" smtClean="0"/>
              <a:t>The man [who the girl [who Peter [who knows] met] saw] is my friend.</a:t>
            </a:r>
            <a:endParaRPr lang="zh-CN" altLang="en-US" dirty="0"/>
          </a:p>
        </p:txBody>
      </p:sp>
      <p:sp>
        <p:nvSpPr>
          <p:cNvPr id="7" name="矩形 6"/>
          <p:cNvSpPr/>
          <p:nvPr/>
        </p:nvSpPr>
        <p:spPr>
          <a:xfrm>
            <a:off x="6007806" y="2139809"/>
            <a:ext cx="1580176" cy="369332"/>
          </a:xfrm>
          <a:prstGeom prst="rect">
            <a:avLst/>
          </a:prstGeom>
        </p:spPr>
        <p:txBody>
          <a:bodyPr wrap="none">
            <a:spAutoFit/>
          </a:bodyPr>
          <a:lstStyle/>
          <a:p>
            <a:r>
              <a:rPr lang="en-US" altLang="zh-CN" dirty="0" smtClean="0">
                <a:solidFill>
                  <a:schemeClr val="accent2"/>
                </a:solidFill>
              </a:rPr>
              <a:t>T: </a:t>
            </a:r>
            <a:r>
              <a:rPr lang="el-GR" altLang="zh-CN" dirty="0">
                <a:solidFill>
                  <a:schemeClr val="accent2"/>
                </a:solidFill>
                <a:cs typeface="Arial" panose="020B0604020202020204" pitchFamily="34" charset="0"/>
              </a:rPr>
              <a:t>Σ</a:t>
            </a:r>
            <a:r>
              <a:rPr lang="en-US" altLang="zh-CN" dirty="0">
                <a:solidFill>
                  <a:schemeClr val="accent2"/>
                </a:solidFill>
                <a:cs typeface="Arial" panose="020B0604020202020204" pitchFamily="34" charset="0"/>
              </a:rPr>
              <a:t>* x </a:t>
            </a:r>
            <a:r>
              <a:rPr lang="el-GR" altLang="zh-CN" dirty="0">
                <a:solidFill>
                  <a:schemeClr val="accent2"/>
                </a:solidFill>
                <a:cs typeface="Arial" panose="020B0604020202020204" pitchFamily="34" charset="0"/>
              </a:rPr>
              <a:t>Σ</a:t>
            </a:r>
            <a:r>
              <a:rPr lang="en-US" altLang="zh-CN" dirty="0">
                <a:solidFill>
                  <a:schemeClr val="accent2"/>
                </a:solidFill>
                <a:cs typeface="Arial" panose="020B0604020202020204" pitchFamily="34" charset="0"/>
              </a:rPr>
              <a:t>* → </a:t>
            </a:r>
            <a:r>
              <a:rPr lang="el-GR" altLang="zh-CN" dirty="0">
                <a:solidFill>
                  <a:schemeClr val="accent2"/>
                </a:solidFill>
                <a:cs typeface="Arial" panose="020B0604020202020204" pitchFamily="34" charset="0"/>
              </a:rPr>
              <a:t>Σ</a:t>
            </a:r>
            <a:r>
              <a:rPr lang="en-US" altLang="zh-CN" dirty="0">
                <a:solidFill>
                  <a:schemeClr val="accent2"/>
                </a:solidFill>
                <a:cs typeface="Arial" panose="020B0604020202020204" pitchFamily="34" charset="0"/>
              </a:rPr>
              <a:t>*</a:t>
            </a:r>
          </a:p>
        </p:txBody>
      </p:sp>
      <p:sp>
        <p:nvSpPr>
          <p:cNvPr id="8" name="矩形 7"/>
          <p:cNvSpPr/>
          <p:nvPr/>
        </p:nvSpPr>
        <p:spPr>
          <a:xfrm>
            <a:off x="2615617" y="2504986"/>
            <a:ext cx="3769045" cy="369332"/>
          </a:xfrm>
          <a:prstGeom prst="rect">
            <a:avLst/>
          </a:prstGeom>
        </p:spPr>
        <p:txBody>
          <a:bodyPr wrap="none">
            <a:spAutoFit/>
          </a:bodyPr>
          <a:lstStyle/>
          <a:p>
            <a:pPr>
              <a:buFontTx/>
              <a:buNone/>
            </a:pPr>
            <a:r>
              <a:rPr lang="en-US" altLang="zh-CN" dirty="0">
                <a:cs typeface="Arial" panose="020B0604020202020204" pitchFamily="34" charset="0"/>
              </a:rPr>
              <a:t> There is a TM R that computes the </a:t>
            </a:r>
            <a:r>
              <a:rPr lang="en-US" altLang="zh-CN" dirty="0" err="1">
                <a:cs typeface="Arial" panose="020B0604020202020204" pitchFamily="34" charset="0"/>
              </a:rPr>
              <a:t>fn</a:t>
            </a:r>
            <a:r>
              <a:rPr lang="en-US" altLang="zh-CN" dirty="0">
                <a:cs typeface="Arial" panose="020B0604020202020204" pitchFamily="34" charset="0"/>
              </a:rPr>
              <a:t>:</a:t>
            </a:r>
          </a:p>
        </p:txBody>
      </p:sp>
      <p:sp>
        <p:nvSpPr>
          <p:cNvPr id="9" name="矩形 8"/>
          <p:cNvSpPr/>
          <p:nvPr/>
        </p:nvSpPr>
        <p:spPr>
          <a:xfrm>
            <a:off x="5844540" y="2504986"/>
            <a:ext cx="1643399" cy="369332"/>
          </a:xfrm>
          <a:prstGeom prst="rect">
            <a:avLst/>
          </a:prstGeom>
        </p:spPr>
        <p:txBody>
          <a:bodyPr wrap="none">
            <a:spAutoFit/>
          </a:bodyPr>
          <a:lstStyle/>
          <a:p>
            <a:pPr lvl="1" algn="ctr">
              <a:buFontTx/>
              <a:buNone/>
            </a:pPr>
            <a:r>
              <a:rPr lang="en-US" altLang="zh-CN" dirty="0" smtClean="0">
                <a:solidFill>
                  <a:schemeClr val="accent2"/>
                </a:solidFill>
              </a:rPr>
              <a:t>R: </a:t>
            </a:r>
            <a:r>
              <a:rPr lang="el-GR" altLang="zh-CN" dirty="0">
                <a:solidFill>
                  <a:schemeClr val="accent2"/>
                </a:solidFill>
                <a:cs typeface="Arial" panose="020B0604020202020204" pitchFamily="34" charset="0"/>
              </a:rPr>
              <a:t>Σ</a:t>
            </a:r>
            <a:r>
              <a:rPr lang="en-US" altLang="zh-CN" dirty="0">
                <a:solidFill>
                  <a:schemeClr val="accent2"/>
                </a:solidFill>
                <a:cs typeface="Arial" panose="020B0604020202020204" pitchFamily="34" charset="0"/>
              </a:rPr>
              <a:t>* → </a:t>
            </a:r>
            <a:r>
              <a:rPr lang="el-GR" altLang="zh-CN" dirty="0">
                <a:solidFill>
                  <a:schemeClr val="accent2"/>
                </a:solidFill>
                <a:cs typeface="Arial" panose="020B0604020202020204" pitchFamily="34" charset="0"/>
              </a:rPr>
              <a:t>Σ</a:t>
            </a:r>
            <a:r>
              <a:rPr lang="en-US" altLang="zh-CN" dirty="0">
                <a:solidFill>
                  <a:schemeClr val="accent2"/>
                </a:solidFill>
                <a:cs typeface="Arial" panose="020B0604020202020204" pitchFamily="34" charset="0"/>
              </a:rPr>
              <a:t>*</a:t>
            </a:r>
          </a:p>
        </p:txBody>
      </p:sp>
      <p:sp>
        <p:nvSpPr>
          <p:cNvPr id="10" name="矩形 9"/>
          <p:cNvSpPr/>
          <p:nvPr/>
        </p:nvSpPr>
        <p:spPr>
          <a:xfrm>
            <a:off x="7587982" y="2504986"/>
            <a:ext cx="2783711" cy="369332"/>
          </a:xfrm>
          <a:prstGeom prst="rect">
            <a:avLst/>
          </a:prstGeom>
        </p:spPr>
        <p:txBody>
          <a:bodyPr wrap="none">
            <a:spAutoFit/>
          </a:bodyPr>
          <a:lstStyle/>
          <a:p>
            <a:pPr>
              <a:buFontTx/>
              <a:buNone/>
            </a:pPr>
            <a:r>
              <a:rPr lang="en-US" altLang="zh-CN" dirty="0">
                <a:cs typeface="Arial" panose="020B0604020202020204" pitchFamily="34" charset="0"/>
              </a:rPr>
              <a:t>defined as </a:t>
            </a:r>
            <a:r>
              <a:rPr lang="en-US" altLang="zh-CN" dirty="0" smtClean="0">
                <a:solidFill>
                  <a:srgbClr val="FF0000"/>
                </a:solidFill>
                <a:cs typeface="Arial" panose="020B0604020202020204" pitchFamily="34" charset="0"/>
              </a:rPr>
              <a:t>R(w</a:t>
            </a:r>
            <a:r>
              <a:rPr lang="en-US" altLang="zh-CN" dirty="0">
                <a:solidFill>
                  <a:srgbClr val="FF0000"/>
                </a:solidFill>
                <a:cs typeface="Arial" panose="020B0604020202020204" pitchFamily="34" charset="0"/>
              </a:rPr>
              <a:t>) = </a:t>
            </a:r>
            <a:r>
              <a:rPr lang="en-US" altLang="zh-CN" dirty="0" smtClean="0">
                <a:solidFill>
                  <a:srgbClr val="FF0000"/>
                </a:solidFill>
                <a:cs typeface="Arial" panose="020B0604020202020204" pitchFamily="34" charset="0"/>
              </a:rPr>
              <a:t>T(w</a:t>
            </a:r>
            <a:r>
              <a:rPr lang="en-US" altLang="zh-CN" dirty="0">
                <a:solidFill>
                  <a:srgbClr val="FF0000"/>
                </a:solidFill>
                <a:cs typeface="Arial" panose="020B0604020202020204" pitchFamily="34" charset="0"/>
              </a:rPr>
              <a:t>, &lt;R&gt;).</a:t>
            </a:r>
          </a:p>
        </p:txBody>
      </p:sp>
      <p:sp>
        <p:nvSpPr>
          <p:cNvPr id="11" name="矩形 10"/>
          <p:cNvSpPr/>
          <p:nvPr/>
        </p:nvSpPr>
        <p:spPr>
          <a:xfrm>
            <a:off x="2721745" y="2139809"/>
            <a:ext cx="3293146" cy="369332"/>
          </a:xfrm>
          <a:prstGeom prst="rect">
            <a:avLst/>
          </a:prstGeom>
        </p:spPr>
        <p:txBody>
          <a:bodyPr wrap="none">
            <a:spAutoFit/>
          </a:bodyPr>
          <a:lstStyle/>
          <a:p>
            <a:r>
              <a:rPr lang="en-US" altLang="zh-CN" dirty="0" smtClean="0"/>
              <a:t>Let </a:t>
            </a:r>
            <a:r>
              <a:rPr lang="en-US" altLang="zh-CN" dirty="0"/>
              <a:t>T be a TM that computes </a:t>
            </a:r>
            <a:r>
              <a:rPr lang="en-US" altLang="zh-CN" dirty="0" err="1"/>
              <a:t>fn</a:t>
            </a:r>
            <a:r>
              <a:rPr lang="en-US" altLang="zh-CN" dirty="0"/>
              <a:t>:</a:t>
            </a:r>
          </a:p>
        </p:txBody>
      </p:sp>
    </p:spTree>
    <p:extLst>
      <p:ext uri="{BB962C8B-B14F-4D97-AF65-F5344CB8AC3E}">
        <p14:creationId xmlns:p14="http://schemas.microsoft.com/office/powerpoint/2010/main" val="39487349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Grammar?</a:t>
            </a:r>
            <a:endParaRPr lang="zh-CN" altLang="en-US" dirty="0"/>
          </a:p>
        </p:txBody>
      </p:sp>
      <p:sp>
        <p:nvSpPr>
          <p:cNvPr id="3" name="内容占位符 2"/>
          <p:cNvSpPr>
            <a:spLocks noGrp="1"/>
          </p:cNvSpPr>
          <p:nvPr>
            <p:ph idx="1"/>
          </p:nvPr>
        </p:nvSpPr>
        <p:spPr>
          <a:xfrm>
            <a:off x="838200" y="1825625"/>
            <a:ext cx="10515600" cy="4351338"/>
          </a:xfrm>
        </p:spPr>
        <p:txBody>
          <a:bodyPr>
            <a:normAutofit fontScale="92500" lnSpcReduction="20000"/>
          </a:bodyPr>
          <a:lstStyle/>
          <a:p>
            <a:r>
              <a:rPr lang="en-US" altLang="zh-CN" dirty="0" smtClean="0"/>
              <a:t>A formal grammar G is compact, precise mathematical definition of a language L.</a:t>
            </a:r>
          </a:p>
          <a:p>
            <a:pPr lvl="1"/>
            <a:r>
              <a:rPr lang="en-US" altLang="zh-CN" dirty="0" smtClean="0"/>
              <a:t>Not a list of examples</a:t>
            </a:r>
          </a:p>
          <a:p>
            <a:pPr lvl="1"/>
            <a:r>
              <a:rPr lang="en-US" altLang="zh-CN" dirty="0" smtClean="0"/>
              <a:t>Finite</a:t>
            </a:r>
          </a:p>
          <a:p>
            <a:pPr lvl="1"/>
            <a:r>
              <a:rPr lang="en-US" altLang="zh-CN" dirty="0" smtClean="0"/>
              <a:t>Fixed</a:t>
            </a:r>
          </a:p>
          <a:p>
            <a:pPr lvl="1"/>
            <a:r>
              <a:rPr lang="en-US" altLang="zh-CN" dirty="0" smtClean="0"/>
              <a:t>Typically use recursion to resolve infinity.</a:t>
            </a:r>
          </a:p>
          <a:p>
            <a:pPr>
              <a:buFont typeface="Wingdings" panose="05000000000000000000" pitchFamily="2" charset="2"/>
              <a:buChar char="Ø"/>
            </a:pPr>
            <a:r>
              <a:rPr lang="en-US" altLang="zh-CN" dirty="0">
                <a:latin typeface="Comic Sans MS" panose="030F0702030302020204" pitchFamily="66" charset="0"/>
              </a:rPr>
              <a:t>A grammar implies an algorithm that would generate all legal sentences of the language</a:t>
            </a:r>
            <a:r>
              <a:rPr lang="en-US" altLang="zh-CN" dirty="0"/>
              <a:t>.</a:t>
            </a:r>
          </a:p>
          <a:p>
            <a:pPr lvl="1"/>
            <a:r>
              <a:rPr lang="en-US" altLang="zh-CN" dirty="0">
                <a:solidFill>
                  <a:srgbClr val="0033CC"/>
                </a:solidFill>
                <a:latin typeface="Comic Sans MS" panose="030F0702030302020204" pitchFamily="66" charset="0"/>
              </a:rPr>
              <a:t>Often, it takes the form of a set of </a:t>
            </a:r>
            <a:r>
              <a:rPr lang="en-US" altLang="zh-CN" dirty="0">
                <a:solidFill>
                  <a:srgbClr val="FF0000"/>
                </a:solidFill>
                <a:latin typeface="Comic Sans MS" panose="030F0702030302020204" pitchFamily="66" charset="0"/>
              </a:rPr>
              <a:t>recursive</a:t>
            </a:r>
            <a:r>
              <a:rPr lang="en-US" altLang="zh-CN" dirty="0">
                <a:solidFill>
                  <a:srgbClr val="0033CC"/>
                </a:solidFill>
                <a:latin typeface="Comic Sans MS" panose="030F0702030302020204" pitchFamily="66" charset="0"/>
              </a:rPr>
              <a:t> definitions.</a:t>
            </a:r>
          </a:p>
          <a:p>
            <a:pPr lvl="1"/>
            <a:r>
              <a:rPr lang="en-US" altLang="zh-CN" dirty="0">
                <a:solidFill>
                  <a:srgbClr val="0033CC"/>
                </a:solidFill>
                <a:latin typeface="Comic Sans MS" panose="030F0702030302020204" pitchFamily="66" charset="0"/>
              </a:rPr>
              <a:t>An example of recursive definition:</a:t>
            </a:r>
          </a:p>
          <a:p>
            <a:pPr lvl="2">
              <a:buFont typeface="Wingdings" panose="05000000000000000000" pitchFamily="2" charset="2"/>
              <a:buChar char="ü"/>
            </a:pPr>
            <a:r>
              <a:rPr lang="en-US" altLang="zh-CN" dirty="0">
                <a:solidFill>
                  <a:srgbClr val="FF0000"/>
                </a:solidFill>
              </a:rPr>
              <a:t>&lt;expression&gt; -&gt; &lt;expression&gt; + 1</a:t>
            </a:r>
          </a:p>
          <a:p>
            <a:pPr lvl="2">
              <a:buFont typeface="Wingdings" panose="05000000000000000000" pitchFamily="2" charset="2"/>
              <a:buChar char="ü"/>
            </a:pPr>
            <a:r>
              <a:rPr lang="en-US" altLang="zh-CN" dirty="0">
                <a:solidFill>
                  <a:srgbClr val="FF0000"/>
                </a:solidFill>
              </a:rPr>
              <a:t>&lt;expression&gt; -&gt; 1</a:t>
            </a:r>
          </a:p>
          <a:p>
            <a:pPr lvl="2">
              <a:buFont typeface="Wingdings" panose="05000000000000000000" pitchFamily="2" charset="2"/>
              <a:buChar char="ü"/>
            </a:pPr>
            <a:r>
              <a:rPr lang="en-US" altLang="zh-CN" dirty="0">
                <a:solidFill>
                  <a:srgbClr val="FF0000"/>
                </a:solidFill>
              </a:rPr>
              <a:t>{1, 1+1, 1+1+1, 1+1+1+1, …}</a:t>
            </a:r>
          </a:p>
          <a:p>
            <a:pPr lvl="1"/>
            <a:endParaRPr lang="en-US" altLang="zh-CN" dirty="0" smtClean="0"/>
          </a:p>
        </p:txBody>
      </p:sp>
    </p:spTree>
    <p:extLst>
      <p:ext uri="{BB962C8B-B14F-4D97-AF65-F5344CB8AC3E}">
        <p14:creationId xmlns:p14="http://schemas.microsoft.com/office/powerpoint/2010/main" val="408125018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p:txBody>
          <a:bodyPr/>
          <a:lstStyle/>
          <a:p>
            <a:r>
              <a:rPr lang="en-US" altLang="zh-CN" dirty="0" smtClean="0">
                <a:ea typeface="宋体" panose="02010600030101010101" pitchFamily="2" charset="-122"/>
              </a:rPr>
              <a:t>Basic concepts in Grammars</a:t>
            </a:r>
          </a:p>
        </p:txBody>
      </p:sp>
      <p:sp>
        <p:nvSpPr>
          <p:cNvPr id="32774" name="Rectangle 3"/>
          <p:cNvSpPr>
            <a:spLocks noGrp="1" noChangeArrowheads="1"/>
          </p:cNvSpPr>
          <p:nvPr>
            <p:ph type="body" idx="1"/>
          </p:nvPr>
        </p:nvSpPr>
        <p:spPr/>
        <p:txBody>
          <a:bodyPr/>
          <a:lstStyle/>
          <a:p>
            <a:pPr algn="ctr"/>
            <a:endParaRPr lang="en-US" altLang="zh-CN" dirty="0" smtClean="0">
              <a:ea typeface="宋体" panose="02010600030101010101" pitchFamily="2" charset="-122"/>
            </a:endParaRPr>
          </a:p>
          <a:p>
            <a:pPr>
              <a:buFontTx/>
              <a:buNone/>
            </a:pPr>
            <a:r>
              <a:rPr lang="en-US" altLang="zh-CN" dirty="0" smtClean="0">
                <a:ea typeface="宋体" panose="02010600030101010101" pitchFamily="2" charset="-122"/>
              </a:rPr>
              <a:t>				</a:t>
            </a:r>
          </a:p>
          <a:p>
            <a:pPr>
              <a:buFontTx/>
              <a:buNone/>
            </a:pPr>
            <a:r>
              <a:rPr lang="en-US" altLang="zh-CN" dirty="0" smtClean="0">
                <a:ea typeface="宋体" panose="02010600030101010101" pitchFamily="2" charset="-122"/>
              </a:rPr>
              <a:t>				              </a:t>
            </a:r>
            <a:r>
              <a:rPr lang="en-US" altLang="zh-CN" sz="3600" dirty="0" smtClean="0">
                <a:solidFill>
                  <a:schemeClr val="accent2"/>
                </a:solidFill>
                <a:ea typeface="宋体" panose="02010600030101010101" pitchFamily="2" charset="-122"/>
              </a:rPr>
              <a:t>A </a:t>
            </a:r>
            <a:r>
              <a:rPr lang="en-US" altLang="zh-CN" sz="3600" dirty="0" smtClean="0">
                <a:solidFill>
                  <a:schemeClr val="accent2"/>
                </a:solidFill>
                <a:ea typeface="宋体" panose="02010600030101010101" pitchFamily="2" charset="-122"/>
                <a:cs typeface="Arial" panose="020B0604020202020204" pitchFamily="34" charset="0"/>
              </a:rPr>
              <a:t>→ 0A1</a:t>
            </a:r>
          </a:p>
          <a:p>
            <a:pPr>
              <a:buFontTx/>
              <a:buNone/>
            </a:pPr>
            <a:r>
              <a:rPr lang="en-US" altLang="zh-CN" sz="3600" dirty="0" smtClean="0">
                <a:solidFill>
                  <a:schemeClr val="accent2"/>
                </a:solidFill>
                <a:ea typeface="宋体" panose="02010600030101010101" pitchFamily="2" charset="-122"/>
                <a:cs typeface="Arial" panose="020B0604020202020204" pitchFamily="34" charset="0"/>
              </a:rPr>
              <a:t>				           A → B</a:t>
            </a:r>
          </a:p>
          <a:p>
            <a:pPr>
              <a:buFontTx/>
              <a:buNone/>
            </a:pPr>
            <a:r>
              <a:rPr lang="en-US" altLang="zh-CN" sz="3600" dirty="0" smtClean="0">
                <a:solidFill>
                  <a:schemeClr val="accent2"/>
                </a:solidFill>
                <a:ea typeface="宋体" panose="02010600030101010101" pitchFamily="2" charset="-122"/>
                <a:cs typeface="Arial" panose="020B0604020202020204" pitchFamily="34" charset="0"/>
              </a:rPr>
              <a:t>				           B → #</a:t>
            </a:r>
          </a:p>
        </p:txBody>
      </p:sp>
      <p:sp>
        <p:nvSpPr>
          <p:cNvPr id="32775" name="Text Box 4"/>
          <p:cNvSpPr txBox="1">
            <a:spLocks noChangeArrowheads="1"/>
          </p:cNvSpPr>
          <p:nvPr/>
        </p:nvSpPr>
        <p:spPr bwMode="auto">
          <a:xfrm>
            <a:off x="2667000" y="2057400"/>
            <a:ext cx="152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800" dirty="0">
                <a:ea typeface="宋体" panose="02010600030101010101" pitchFamily="2" charset="-122"/>
              </a:rPr>
              <a:t>start symbol</a:t>
            </a:r>
          </a:p>
        </p:txBody>
      </p:sp>
      <p:sp>
        <p:nvSpPr>
          <p:cNvPr id="32776" name="Text Box 5"/>
          <p:cNvSpPr txBox="1">
            <a:spLocks noChangeArrowheads="1"/>
          </p:cNvSpPr>
          <p:nvPr/>
        </p:nvSpPr>
        <p:spPr bwMode="auto">
          <a:xfrm>
            <a:off x="7239000" y="2025650"/>
            <a:ext cx="152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800">
                <a:ea typeface="宋体" panose="02010600030101010101" pitchFamily="2" charset="-122"/>
              </a:rPr>
              <a:t>terminal symbols</a:t>
            </a:r>
          </a:p>
        </p:txBody>
      </p:sp>
      <p:sp>
        <p:nvSpPr>
          <p:cNvPr id="32777" name="Text Box 6"/>
          <p:cNvSpPr txBox="1">
            <a:spLocks noChangeArrowheads="1"/>
          </p:cNvSpPr>
          <p:nvPr/>
        </p:nvSpPr>
        <p:spPr bwMode="auto">
          <a:xfrm>
            <a:off x="7086600" y="385445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800">
                <a:ea typeface="宋体" panose="02010600030101010101" pitchFamily="2" charset="-122"/>
              </a:rPr>
              <a:t>non-terminal symbols</a:t>
            </a:r>
          </a:p>
        </p:txBody>
      </p:sp>
      <p:sp>
        <p:nvSpPr>
          <p:cNvPr id="32778" name="Text Box 7"/>
          <p:cNvSpPr txBox="1">
            <a:spLocks noChangeArrowheads="1"/>
          </p:cNvSpPr>
          <p:nvPr/>
        </p:nvSpPr>
        <p:spPr bwMode="auto">
          <a:xfrm>
            <a:off x="3429000" y="5272088"/>
            <a:ext cx="236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800">
                <a:ea typeface="宋体" panose="02010600030101010101" pitchFamily="2" charset="-122"/>
              </a:rPr>
              <a:t>production</a:t>
            </a:r>
          </a:p>
        </p:txBody>
      </p:sp>
      <p:sp>
        <p:nvSpPr>
          <p:cNvPr id="32779" name="Line 8"/>
          <p:cNvSpPr>
            <a:spLocks noChangeShapeType="1"/>
          </p:cNvSpPr>
          <p:nvPr/>
        </p:nvSpPr>
        <p:spPr bwMode="auto">
          <a:xfrm>
            <a:off x="4038600" y="2514600"/>
            <a:ext cx="7620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0" name="Line 9"/>
          <p:cNvSpPr>
            <a:spLocks noChangeShapeType="1"/>
          </p:cNvSpPr>
          <p:nvPr/>
        </p:nvSpPr>
        <p:spPr bwMode="auto">
          <a:xfrm flipH="1">
            <a:off x="5943600" y="2362200"/>
            <a:ext cx="1143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1" name="Line 10"/>
          <p:cNvSpPr>
            <a:spLocks noChangeShapeType="1"/>
          </p:cNvSpPr>
          <p:nvPr/>
        </p:nvSpPr>
        <p:spPr bwMode="auto">
          <a:xfrm flipH="1">
            <a:off x="6477000" y="2514600"/>
            <a:ext cx="685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2" name="Line 11"/>
          <p:cNvSpPr>
            <a:spLocks noChangeShapeType="1"/>
          </p:cNvSpPr>
          <p:nvPr/>
        </p:nvSpPr>
        <p:spPr bwMode="auto">
          <a:xfrm flipH="1" flipV="1">
            <a:off x="5943600" y="3719512"/>
            <a:ext cx="1295400" cy="7000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3" name="Line 12"/>
          <p:cNvSpPr>
            <a:spLocks noChangeShapeType="1"/>
          </p:cNvSpPr>
          <p:nvPr/>
        </p:nvSpPr>
        <p:spPr bwMode="auto">
          <a:xfrm flipH="1" flipV="1">
            <a:off x="6172200" y="3276600"/>
            <a:ext cx="990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4" name="AutoShape 13"/>
          <p:cNvSpPr>
            <a:spLocks/>
          </p:cNvSpPr>
          <p:nvPr/>
        </p:nvSpPr>
        <p:spPr bwMode="auto">
          <a:xfrm rot="-5400000">
            <a:off x="5219700" y="4076700"/>
            <a:ext cx="304800" cy="1143000"/>
          </a:xfrm>
          <a:prstGeom prst="leftBrace">
            <a:avLst>
              <a:gd name="adj1" fmla="val 312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cxnSp>
        <p:nvCxnSpPr>
          <p:cNvPr id="32785" name="AutoShape 14"/>
          <p:cNvCxnSpPr>
            <a:cxnSpLocks noChangeShapeType="1"/>
            <a:stCxn id="32778" idx="0"/>
            <a:endCxn id="32784" idx="1"/>
          </p:cNvCxnSpPr>
          <p:nvPr/>
        </p:nvCxnSpPr>
        <p:spPr bwMode="auto">
          <a:xfrm flipV="1">
            <a:off x="4610100" y="4800600"/>
            <a:ext cx="762000" cy="471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 name="矩形 1"/>
          <p:cNvSpPr/>
          <p:nvPr/>
        </p:nvSpPr>
        <p:spPr>
          <a:xfrm>
            <a:off x="3839606" y="5895648"/>
            <a:ext cx="4748736" cy="646331"/>
          </a:xfrm>
          <a:prstGeom prst="rect">
            <a:avLst/>
          </a:prstGeom>
        </p:spPr>
        <p:txBody>
          <a:bodyPr wrap="none">
            <a:spAutoFit/>
          </a:bodyPr>
          <a:lstStyle/>
          <a:p>
            <a:r>
              <a:rPr lang="en-US" altLang="zh-CN" sz="3600" b="1" i="1" dirty="0"/>
              <a:t>Context-Free Grammars</a:t>
            </a:r>
            <a:endParaRPr lang="zh-CN" altLang="en-US" sz="3600" b="1" i="1" dirty="0"/>
          </a:p>
        </p:txBody>
      </p:sp>
    </p:spTree>
    <p:extLst>
      <p:ext uri="{BB962C8B-B14F-4D97-AF65-F5344CB8AC3E}">
        <p14:creationId xmlns:p14="http://schemas.microsoft.com/office/powerpoint/2010/main" val="22490840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the grammar?</a:t>
            </a:r>
            <a:endParaRPr lang="zh-CN" altLang="en-US" dirty="0"/>
          </a:p>
        </p:txBody>
      </p:sp>
      <p:sp>
        <p:nvSpPr>
          <p:cNvPr id="3" name="内容占位符 2"/>
          <p:cNvSpPr>
            <a:spLocks noGrp="1"/>
          </p:cNvSpPr>
          <p:nvPr>
            <p:ph idx="1"/>
          </p:nvPr>
        </p:nvSpPr>
        <p:spPr/>
        <p:txBody>
          <a:bodyPr/>
          <a:lstStyle/>
          <a:p>
            <a:r>
              <a:rPr lang="en-US" altLang="zh-CN" dirty="0"/>
              <a:t>Answer two key questions</a:t>
            </a:r>
            <a:r>
              <a:rPr lang="en-US" altLang="zh-CN" dirty="0" smtClean="0"/>
              <a:t>:</a:t>
            </a:r>
          </a:p>
          <a:p>
            <a:pPr lvl="1"/>
            <a:r>
              <a:rPr lang="en-US" altLang="zh-CN" sz="2800" dirty="0" smtClean="0"/>
              <a:t>Accepters: Is a combination of words a valid </a:t>
            </a:r>
            <a:r>
              <a:rPr lang="en-US" altLang="zh-CN" sz="2800" dirty="0" smtClean="0">
                <a:solidFill>
                  <a:srgbClr val="FF0000"/>
                </a:solidFill>
              </a:rPr>
              <a:t>sentence</a:t>
            </a:r>
            <a:r>
              <a:rPr lang="en-US" altLang="zh-CN" sz="2800" dirty="0" smtClean="0"/>
              <a:t> in a formal language?</a:t>
            </a:r>
          </a:p>
          <a:p>
            <a:pPr lvl="1"/>
            <a:r>
              <a:rPr lang="en-US" altLang="zh-CN" sz="2800" dirty="0" smtClean="0"/>
              <a:t>Generators: How can we generate the valid </a:t>
            </a:r>
            <a:r>
              <a:rPr lang="en-US" altLang="zh-CN" sz="2800" dirty="0" smtClean="0">
                <a:solidFill>
                  <a:srgbClr val="FF0000"/>
                </a:solidFill>
              </a:rPr>
              <a:t>sentences</a:t>
            </a:r>
            <a:r>
              <a:rPr lang="en-US" altLang="zh-CN" sz="2800" dirty="0" smtClean="0"/>
              <a:t> of a formal language?</a:t>
            </a:r>
          </a:p>
          <a:p>
            <a:pPr lvl="2"/>
            <a:r>
              <a:rPr lang="en-US" altLang="zh-CN" dirty="0" smtClean="0">
                <a:solidFill>
                  <a:srgbClr val="0033CC"/>
                </a:solidFill>
                <a:sym typeface="Symbol" panose="05050102010706020507" pitchFamily="18" charset="2"/>
              </a:rPr>
              <a:t>E.g</a:t>
            </a:r>
            <a:r>
              <a:rPr lang="en-US" altLang="zh-CN" dirty="0">
                <a:solidFill>
                  <a:srgbClr val="0033CC"/>
                </a:solidFill>
                <a:sym typeface="Symbol" panose="05050102010706020507" pitchFamily="18" charset="2"/>
              </a:rPr>
              <a:t>. </a:t>
            </a:r>
            <a:r>
              <a:rPr lang="el-GR" altLang="zh-CN" dirty="0">
                <a:solidFill>
                  <a:srgbClr val="0033CC"/>
                </a:solidFill>
                <a:sym typeface="Symbol" panose="05050102010706020507" pitchFamily="18" charset="2"/>
              </a:rPr>
              <a:t>P = {S → a</a:t>
            </a:r>
            <a:r>
              <a:rPr lang="en-US" altLang="zh-CN" dirty="0">
                <a:solidFill>
                  <a:srgbClr val="0033CC"/>
                </a:solidFill>
                <a:sym typeface="Symbol" panose="05050102010706020507" pitchFamily="18" charset="2"/>
              </a:rPr>
              <a:t>B</a:t>
            </a:r>
            <a:r>
              <a:rPr lang="el-GR" altLang="zh-CN" dirty="0">
                <a:solidFill>
                  <a:srgbClr val="0033CC"/>
                </a:solidFill>
                <a:sym typeface="Symbol" panose="05050102010706020507" pitchFamily="18" charset="2"/>
              </a:rPr>
              <a:t>, </a:t>
            </a:r>
            <a:r>
              <a:rPr lang="en-US" altLang="zh-CN" dirty="0">
                <a:solidFill>
                  <a:srgbClr val="0033CC"/>
                </a:solidFill>
                <a:sym typeface="Symbol" panose="05050102010706020507" pitchFamily="18" charset="2"/>
              </a:rPr>
              <a:t>B</a:t>
            </a:r>
            <a:r>
              <a:rPr lang="el-GR" altLang="zh-CN" dirty="0">
                <a:solidFill>
                  <a:srgbClr val="0033CC"/>
                </a:solidFill>
                <a:sym typeface="Symbol" panose="05050102010706020507" pitchFamily="18" charset="2"/>
              </a:rPr>
              <a:t> → </a:t>
            </a:r>
            <a:r>
              <a:rPr lang="en-US" altLang="zh-CN" dirty="0" err="1">
                <a:solidFill>
                  <a:srgbClr val="0033CC"/>
                </a:solidFill>
                <a:sym typeface="Symbol" panose="05050102010706020507" pitchFamily="18" charset="2"/>
              </a:rPr>
              <a:t>bB</a:t>
            </a:r>
            <a:r>
              <a:rPr lang="el-GR" altLang="zh-CN" dirty="0">
                <a:solidFill>
                  <a:srgbClr val="0033CC"/>
                </a:solidFill>
                <a:sym typeface="Symbol" panose="05050102010706020507" pitchFamily="18" charset="2"/>
              </a:rPr>
              <a:t>,</a:t>
            </a:r>
            <a:r>
              <a:rPr lang="en-US" altLang="zh-CN" dirty="0">
                <a:solidFill>
                  <a:srgbClr val="0033CC"/>
                </a:solidFill>
                <a:sym typeface="Symbol" panose="05050102010706020507" pitchFamily="18" charset="2"/>
              </a:rPr>
              <a:t> B</a:t>
            </a:r>
            <a:r>
              <a:rPr lang="el-GR" altLang="zh-CN" dirty="0">
                <a:solidFill>
                  <a:srgbClr val="0033CC"/>
                </a:solidFill>
                <a:sym typeface="Symbol" panose="05050102010706020507" pitchFamily="18" charset="2"/>
              </a:rPr>
              <a:t> → </a:t>
            </a:r>
            <a:r>
              <a:rPr lang="en-US" altLang="zh-CN" dirty="0">
                <a:solidFill>
                  <a:srgbClr val="0033CC"/>
                </a:solidFill>
                <a:sym typeface="Symbol" panose="05050102010706020507" pitchFamily="18" charset="2"/>
              </a:rPr>
              <a:t>a</a:t>
            </a:r>
            <a:r>
              <a:rPr lang="el-GR" altLang="zh-CN" dirty="0" smtClean="0">
                <a:solidFill>
                  <a:srgbClr val="0033CC"/>
                </a:solidFill>
                <a:sym typeface="Symbol" panose="05050102010706020507" pitchFamily="18" charset="2"/>
              </a:rPr>
              <a:t>}</a:t>
            </a:r>
            <a:r>
              <a:rPr lang="en-US" altLang="zh-CN" dirty="0" smtClean="0">
                <a:solidFill>
                  <a:srgbClr val="0033CC"/>
                </a:solidFill>
                <a:sym typeface="Symbol" panose="05050102010706020507" pitchFamily="18" charset="2"/>
              </a:rPr>
              <a:t> </a:t>
            </a:r>
            <a:r>
              <a:rPr lang="en-US" altLang="zh-CN" dirty="0" smtClean="0">
                <a:solidFill>
                  <a:srgbClr val="FF0000"/>
                </a:solidFill>
                <a:sym typeface="Symbol" panose="05050102010706020507" pitchFamily="18" charset="2"/>
              </a:rPr>
              <a:t>generates</a:t>
            </a:r>
            <a:r>
              <a:rPr lang="en-US" altLang="zh-CN" dirty="0" smtClean="0">
                <a:solidFill>
                  <a:srgbClr val="0033CC"/>
                </a:solidFill>
                <a:sym typeface="Symbol" panose="05050102010706020507" pitchFamily="18" charset="2"/>
              </a:rPr>
              <a:t> </a:t>
            </a:r>
            <a:r>
              <a:rPr lang="en-US" altLang="zh-CN" dirty="0">
                <a:solidFill>
                  <a:srgbClr val="0033CC"/>
                </a:solidFill>
                <a:sym typeface="Symbol" panose="05050102010706020507" pitchFamily="18" charset="2"/>
              </a:rPr>
              <a:t>the language ab</a:t>
            </a:r>
            <a:r>
              <a:rPr lang="en-US" altLang="zh-CN" baseline="30000" dirty="0">
                <a:solidFill>
                  <a:srgbClr val="0033CC"/>
                </a:solidFill>
                <a:sym typeface="Symbol" panose="05050102010706020507" pitchFamily="18" charset="2"/>
              </a:rPr>
              <a:t>*</a:t>
            </a:r>
            <a:r>
              <a:rPr lang="en-US" altLang="zh-CN" dirty="0">
                <a:solidFill>
                  <a:srgbClr val="0033CC"/>
                </a:solidFill>
                <a:sym typeface="Symbol" panose="05050102010706020507" pitchFamily="18" charset="2"/>
              </a:rPr>
              <a:t>a</a:t>
            </a:r>
          </a:p>
          <a:p>
            <a:r>
              <a:rPr lang="en-US" altLang="zh-CN" sz="3200" dirty="0" smtClean="0"/>
              <a:t>Grammars provide models for both natural languages and programming languages.</a:t>
            </a:r>
            <a:endParaRPr lang="en-US" altLang="zh-CN" sz="3200" dirty="0"/>
          </a:p>
          <a:p>
            <a:endParaRPr lang="zh-CN" altLang="en-US" dirty="0"/>
          </a:p>
        </p:txBody>
      </p:sp>
    </p:spTree>
    <p:extLst>
      <p:ext uri="{BB962C8B-B14F-4D97-AF65-F5344CB8AC3E}">
        <p14:creationId xmlns:p14="http://schemas.microsoft.com/office/powerpoint/2010/main" val="35021169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071811" y="3529214"/>
            <a:ext cx="3031957" cy="1866933"/>
          </a:xfrm>
          <a:prstGeom prst="rect">
            <a:avLst/>
          </a:prstGeom>
        </p:spPr>
      </p:pic>
      <p:sp>
        <p:nvSpPr>
          <p:cNvPr id="2" name="标题 1"/>
          <p:cNvSpPr>
            <a:spLocks noGrp="1"/>
          </p:cNvSpPr>
          <p:nvPr>
            <p:ph type="title"/>
          </p:nvPr>
        </p:nvSpPr>
        <p:spPr/>
        <p:txBody>
          <a:bodyPr/>
          <a:lstStyle/>
          <a:p>
            <a:r>
              <a:rPr lang="en-US" altLang="zh-CN" dirty="0" smtClean="0"/>
              <a:t>Syntax parsing</a:t>
            </a:r>
            <a:endParaRPr lang="zh-CN" altLang="en-US" dirty="0"/>
          </a:p>
        </p:txBody>
      </p:sp>
      <p:sp>
        <p:nvSpPr>
          <p:cNvPr id="3" name="内容占位符 2"/>
          <p:cNvSpPr>
            <a:spLocks noGrp="1"/>
          </p:cNvSpPr>
          <p:nvPr>
            <p:ph idx="1"/>
          </p:nvPr>
        </p:nvSpPr>
        <p:spPr/>
        <p:txBody>
          <a:bodyPr>
            <a:normAutofit lnSpcReduction="10000"/>
          </a:bodyPr>
          <a:lstStyle/>
          <a:p>
            <a:r>
              <a:rPr lang="en-US" altLang="zh-CN" b="1" dirty="0" smtClean="0"/>
              <a:t>What?</a:t>
            </a:r>
          </a:p>
          <a:p>
            <a:pPr lvl="1"/>
            <a:r>
              <a:rPr lang="en-US" altLang="zh-CN" b="1" dirty="0" smtClean="0"/>
              <a:t>Syntax parsing</a:t>
            </a:r>
            <a:r>
              <a:rPr lang="en-US" altLang="zh-CN" dirty="0"/>
              <a:t>  is the process of </a:t>
            </a:r>
            <a:r>
              <a:rPr lang="en-US" altLang="zh-CN" dirty="0" smtClean="0"/>
              <a:t>analyzing a string of symbols, either in natural language, formal languages or data structures, conforming to the rules of a formal grammar.</a:t>
            </a:r>
            <a:r>
              <a:rPr lang="en-US" altLang="zh-CN" dirty="0"/>
              <a:t> </a:t>
            </a:r>
            <a:endParaRPr lang="en-US" altLang="zh-CN" dirty="0" smtClean="0"/>
          </a:p>
          <a:p>
            <a:pPr lvl="1"/>
            <a:r>
              <a:rPr lang="en-US" altLang="zh-CN" dirty="0" smtClean="0"/>
              <a:t>Used to determine the logical form in the formal language.</a:t>
            </a:r>
            <a:endParaRPr lang="en-US" altLang="zh-CN" dirty="0"/>
          </a:p>
          <a:p>
            <a:r>
              <a:rPr lang="en-US" altLang="zh-CN" b="1" dirty="0" smtClean="0"/>
              <a:t>Why</a:t>
            </a:r>
            <a:r>
              <a:rPr lang="en-US" altLang="zh-CN" dirty="0" smtClean="0"/>
              <a:t>?</a:t>
            </a:r>
          </a:p>
          <a:p>
            <a:pPr lvl="1"/>
            <a:r>
              <a:rPr lang="en-US" altLang="zh-CN" dirty="0" smtClean="0"/>
              <a:t>Verifying if a sentence is legal sentence based on parse tree</a:t>
            </a:r>
          </a:p>
          <a:p>
            <a:pPr lvl="1"/>
            <a:r>
              <a:rPr lang="en-US" altLang="zh-CN" dirty="0" smtClean="0"/>
              <a:t>Code generation: transform the natural language into formal language</a:t>
            </a:r>
          </a:p>
          <a:p>
            <a:r>
              <a:rPr lang="en-US" altLang="zh-CN" b="1" dirty="0" smtClean="0"/>
              <a:t>How?</a:t>
            </a:r>
          </a:p>
          <a:p>
            <a:pPr lvl="1"/>
            <a:r>
              <a:rPr lang="en-US" altLang="zh-CN" dirty="0" smtClean="0"/>
              <a:t>Bottom-up: Operator-precedence parsing</a:t>
            </a:r>
          </a:p>
          <a:p>
            <a:pPr lvl="1"/>
            <a:r>
              <a:rPr lang="en-US" altLang="zh-CN" dirty="0" smtClean="0"/>
              <a:t>Top-down: Recursive-descent parsing</a:t>
            </a:r>
            <a:endParaRPr lang="zh-CN" altLang="en-US" dirty="0"/>
          </a:p>
        </p:txBody>
      </p:sp>
    </p:spTree>
    <p:extLst>
      <p:ext uri="{BB962C8B-B14F-4D97-AF65-F5344CB8AC3E}">
        <p14:creationId xmlns:p14="http://schemas.microsoft.com/office/powerpoint/2010/main" val="27807018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Semantic parsing</a:t>
            </a:r>
            <a:endParaRPr lang="zh-CN" altLang="en-US" dirty="0"/>
          </a:p>
        </p:txBody>
      </p:sp>
      <p:pic>
        <p:nvPicPr>
          <p:cNvPr id="4" name="内容占位符 3"/>
          <p:cNvPicPr>
            <a:picLocks noGrp="1" noChangeAspect="1"/>
          </p:cNvPicPr>
          <p:nvPr>
            <p:ph idx="1"/>
          </p:nvPr>
        </p:nvPicPr>
        <p:blipFill>
          <a:blip r:embed="rId3"/>
          <a:stretch>
            <a:fillRect/>
          </a:stretch>
        </p:blipFill>
        <p:spPr>
          <a:xfrm>
            <a:off x="7580510" y="3376752"/>
            <a:ext cx="4607479" cy="2609054"/>
          </a:xfrm>
          <a:prstGeom prst="rect">
            <a:avLst/>
          </a:prstGeom>
        </p:spPr>
      </p:pic>
      <p:sp>
        <p:nvSpPr>
          <p:cNvPr id="5" name="文本框 4"/>
          <p:cNvSpPr txBox="1"/>
          <p:nvPr/>
        </p:nvSpPr>
        <p:spPr>
          <a:xfrm>
            <a:off x="10277914" y="5665569"/>
            <a:ext cx="1910075" cy="646331"/>
          </a:xfrm>
          <a:prstGeom prst="rect">
            <a:avLst/>
          </a:prstGeom>
          <a:noFill/>
        </p:spPr>
        <p:txBody>
          <a:bodyPr wrap="none" rtlCol="0">
            <a:spAutoFit/>
          </a:bodyPr>
          <a:lstStyle/>
          <a:p>
            <a:r>
              <a:rPr lang="en-US" altLang="zh-CN" dirty="0" smtClean="0"/>
              <a:t>Set of sentence in </a:t>
            </a:r>
          </a:p>
          <a:p>
            <a:r>
              <a:rPr lang="en-US" altLang="zh-CN" dirty="0" smtClean="0"/>
              <a:t>a formal language</a:t>
            </a:r>
            <a:endParaRPr lang="zh-CN" altLang="en-US" dirty="0"/>
          </a:p>
        </p:txBody>
      </p:sp>
      <p:sp>
        <p:nvSpPr>
          <p:cNvPr id="6" name="内容占位符 2"/>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Semantic parsing is the task of converting </a:t>
            </a:r>
            <a:r>
              <a:rPr lang="en-US" altLang="zh-CN" dirty="0" smtClean="0"/>
              <a:t>a natural language utterance to a logical form(a </a:t>
            </a:r>
            <a:r>
              <a:rPr lang="en-US" altLang="zh-CN" dirty="0"/>
              <a:t>machine-understandable representation of its meaning) </a:t>
            </a:r>
            <a:r>
              <a:rPr lang="en-US" altLang="zh-CN" dirty="0" smtClean="0"/>
              <a:t> </a:t>
            </a:r>
            <a:r>
              <a:rPr lang="en-US" altLang="zh-CN" dirty="0"/>
              <a:t>which can be executed on a knowledge base</a:t>
            </a:r>
            <a:endParaRPr lang="en-US" altLang="zh-CN" dirty="0" smtClean="0"/>
          </a:p>
          <a:p>
            <a:pPr lvl="1"/>
            <a:r>
              <a:rPr lang="en-US" altLang="zh-CN" dirty="0" smtClean="0"/>
              <a:t>Process - parsing</a:t>
            </a:r>
          </a:p>
          <a:p>
            <a:pPr lvl="1"/>
            <a:r>
              <a:rPr lang="en-US" altLang="zh-CN" dirty="0" smtClean="0"/>
              <a:t>Meaning - semantic</a:t>
            </a:r>
          </a:p>
          <a:p>
            <a:pPr lvl="1"/>
            <a:r>
              <a:rPr lang="en-US" altLang="zh-CN" dirty="0" smtClean="0"/>
              <a:t>Formal representation – machine-understandable</a:t>
            </a:r>
          </a:p>
          <a:p>
            <a:r>
              <a:rPr lang="en-US" altLang="zh-CN" dirty="0" smtClean="0"/>
              <a:t>Why SP? – Machine-understandable &amp; Computable</a:t>
            </a:r>
          </a:p>
          <a:p>
            <a:pPr lvl="1"/>
            <a:r>
              <a:rPr lang="en-US" altLang="zh-CN" dirty="0"/>
              <a:t>Question </a:t>
            </a:r>
            <a:r>
              <a:rPr lang="en-US" altLang="zh-CN" dirty="0" smtClean="0"/>
              <a:t>Answering</a:t>
            </a:r>
          </a:p>
          <a:p>
            <a:pPr lvl="1"/>
            <a:r>
              <a:rPr lang="en-US" altLang="zh-CN" dirty="0" smtClean="0"/>
              <a:t>Information extraction</a:t>
            </a:r>
            <a:endParaRPr lang="en-US" altLang="zh-CN" dirty="0"/>
          </a:p>
          <a:p>
            <a:pPr lvl="1"/>
            <a:r>
              <a:rPr lang="en-US" altLang="zh-CN" dirty="0" smtClean="0"/>
              <a:t>Semantic analysis</a:t>
            </a:r>
          </a:p>
          <a:p>
            <a:pPr lvl="1"/>
            <a:r>
              <a:rPr lang="en-US" altLang="zh-CN" dirty="0" smtClean="0"/>
              <a:t>Code generation</a:t>
            </a:r>
            <a:endParaRPr lang="zh-CN" altLang="en-US" dirty="0"/>
          </a:p>
        </p:txBody>
      </p:sp>
      <p:sp>
        <p:nvSpPr>
          <p:cNvPr id="3" name="文本框 2"/>
          <p:cNvSpPr txBox="1"/>
          <p:nvPr/>
        </p:nvSpPr>
        <p:spPr>
          <a:xfrm>
            <a:off x="9884249" y="2730421"/>
            <a:ext cx="971869" cy="646331"/>
          </a:xfrm>
          <a:prstGeom prst="rect">
            <a:avLst/>
          </a:prstGeom>
          <a:noFill/>
        </p:spPr>
        <p:txBody>
          <a:bodyPr wrap="none" rtlCol="0">
            <a:spAutoFit/>
          </a:bodyPr>
          <a:lstStyle/>
          <a:p>
            <a:r>
              <a:rPr lang="en-US" altLang="zh-CN" sz="3600" dirty="0" smtClean="0">
                <a:solidFill>
                  <a:srgbClr val="FF0000"/>
                </a:solidFill>
              </a:rPr>
              <a:t>E.g. </a:t>
            </a:r>
            <a:endParaRPr lang="zh-CN" altLang="en-US" sz="3600" dirty="0">
              <a:solidFill>
                <a:srgbClr val="FF0000"/>
              </a:solidFill>
            </a:endParaRPr>
          </a:p>
        </p:txBody>
      </p:sp>
    </p:spTree>
    <p:extLst>
      <p:ext uri="{BB962C8B-B14F-4D97-AF65-F5344CB8AC3E}">
        <p14:creationId xmlns:p14="http://schemas.microsoft.com/office/powerpoint/2010/main" val="3801521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 and Meaning</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rPr>
              <a:t>Referring Expressions</a:t>
            </a:r>
            <a:r>
              <a:rPr lang="en-US" altLang="zh-CN" dirty="0"/>
              <a:t>: a specific referent is picked out </a:t>
            </a:r>
            <a:endParaRPr lang="en-US" altLang="zh-CN" dirty="0" smtClean="0"/>
          </a:p>
          <a:p>
            <a:pPr lvl="1"/>
            <a:r>
              <a:rPr lang="en-US" altLang="zh-CN" dirty="0" smtClean="0"/>
              <a:t>I </a:t>
            </a:r>
            <a:r>
              <a:rPr lang="en-US" altLang="zh-CN" dirty="0"/>
              <a:t>want </a:t>
            </a:r>
            <a:r>
              <a:rPr lang="en-US" altLang="zh-CN" dirty="0">
                <a:solidFill>
                  <a:srgbClr val="FF0000"/>
                </a:solidFill>
              </a:rPr>
              <a:t>that cookie</a:t>
            </a:r>
            <a:r>
              <a:rPr lang="en-US" altLang="zh-CN" dirty="0"/>
              <a:t>. </a:t>
            </a:r>
            <a:endParaRPr lang="en-US" altLang="zh-CN" dirty="0" smtClean="0"/>
          </a:p>
          <a:p>
            <a:r>
              <a:rPr lang="en-US" altLang="zh-CN" dirty="0" smtClean="0">
                <a:solidFill>
                  <a:srgbClr val="FF0000"/>
                </a:solidFill>
              </a:rPr>
              <a:t>Non-Referring </a:t>
            </a:r>
            <a:r>
              <a:rPr lang="en-US" altLang="zh-CN" dirty="0">
                <a:solidFill>
                  <a:srgbClr val="FF0000"/>
                </a:solidFill>
              </a:rPr>
              <a:t>Expressions</a:t>
            </a:r>
            <a:r>
              <a:rPr lang="en-US" altLang="zh-CN" dirty="0"/>
              <a:t>: a generic interpretation </a:t>
            </a:r>
            <a:endParaRPr lang="en-US" altLang="zh-CN" dirty="0" smtClean="0"/>
          </a:p>
          <a:p>
            <a:pPr lvl="1"/>
            <a:r>
              <a:rPr lang="en-US" altLang="zh-CN" dirty="0" smtClean="0"/>
              <a:t>I </a:t>
            </a:r>
            <a:r>
              <a:rPr lang="en-US" altLang="zh-CN" dirty="0"/>
              <a:t>want </a:t>
            </a:r>
            <a:r>
              <a:rPr lang="en-US" altLang="zh-CN" dirty="0">
                <a:solidFill>
                  <a:srgbClr val="FF0000"/>
                </a:solidFill>
              </a:rPr>
              <a:t>a dessert</a:t>
            </a:r>
            <a:r>
              <a:rPr lang="en-US" altLang="zh-CN" dirty="0"/>
              <a:t>. I don’t know what, just anything</a:t>
            </a:r>
            <a:endParaRPr lang="zh-CN" altLang="en-US" dirty="0"/>
          </a:p>
        </p:txBody>
      </p:sp>
      <p:grpSp>
        <p:nvGrpSpPr>
          <p:cNvPr id="4" name="组合 3"/>
          <p:cNvGrpSpPr/>
          <p:nvPr/>
        </p:nvGrpSpPr>
        <p:grpSpPr>
          <a:xfrm>
            <a:off x="6599321" y="214644"/>
            <a:ext cx="3469104" cy="1610981"/>
            <a:chOff x="7970932" y="32475"/>
            <a:chExt cx="3469104" cy="1610981"/>
          </a:xfrm>
        </p:grpSpPr>
        <p:pic>
          <p:nvPicPr>
            <p:cNvPr id="7" name="内容占位符 3"/>
            <p:cNvPicPr>
              <a:picLocks noChangeAspect="1"/>
            </p:cNvPicPr>
            <p:nvPr/>
          </p:nvPicPr>
          <p:blipFill>
            <a:blip r:embed="rId2"/>
            <a:stretch>
              <a:fillRect/>
            </a:stretch>
          </p:blipFill>
          <p:spPr>
            <a:xfrm>
              <a:off x="7970932" y="32475"/>
              <a:ext cx="3469104" cy="1610981"/>
            </a:xfrm>
            <a:prstGeom prst="rect">
              <a:avLst/>
            </a:prstGeom>
          </p:spPr>
        </p:pic>
        <p:sp>
          <p:nvSpPr>
            <p:cNvPr id="6" name="椭圆 5"/>
            <p:cNvSpPr/>
            <p:nvPr/>
          </p:nvSpPr>
          <p:spPr>
            <a:xfrm>
              <a:off x="10587789" y="505326"/>
              <a:ext cx="766011" cy="3326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椭圆 8"/>
          <p:cNvSpPr/>
          <p:nvPr/>
        </p:nvSpPr>
        <p:spPr>
          <a:xfrm>
            <a:off x="7164792" y="365125"/>
            <a:ext cx="766011" cy="3326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37888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Logical form</a:t>
            </a:r>
            <a:endParaRPr lang="zh-CN" altLang="en-US" dirty="0"/>
          </a:p>
        </p:txBody>
      </p:sp>
      <p:sp>
        <p:nvSpPr>
          <p:cNvPr id="3" name="内容占位符 2"/>
          <p:cNvSpPr>
            <a:spLocks noGrp="1"/>
          </p:cNvSpPr>
          <p:nvPr>
            <p:ph idx="1"/>
          </p:nvPr>
        </p:nvSpPr>
        <p:spPr>
          <a:xfrm>
            <a:off x="838200" y="1825624"/>
            <a:ext cx="10515600" cy="4587207"/>
          </a:xfrm>
        </p:spPr>
        <p:txBody>
          <a:bodyPr>
            <a:normAutofit fontScale="85000" lnSpcReduction="20000"/>
          </a:bodyPr>
          <a:lstStyle/>
          <a:p>
            <a:r>
              <a:rPr lang="en-US" altLang="zh-CN" dirty="0" smtClean="0"/>
              <a:t>What’s logical form?</a:t>
            </a:r>
          </a:p>
          <a:p>
            <a:pPr lvl="1"/>
            <a:r>
              <a:rPr lang="en-US" altLang="zh-CN" dirty="0"/>
              <a:t>The </a:t>
            </a:r>
            <a:r>
              <a:rPr lang="en-US" altLang="zh-CN" b="1" dirty="0"/>
              <a:t>logical form</a:t>
            </a:r>
            <a:r>
              <a:rPr lang="en-US" altLang="zh-CN" dirty="0"/>
              <a:t> of a </a:t>
            </a:r>
            <a:r>
              <a:rPr lang="en-US" altLang="zh-CN" dirty="0" smtClean="0"/>
              <a:t>sentence </a:t>
            </a:r>
            <a:r>
              <a:rPr lang="en-US" altLang="zh-CN" dirty="0"/>
              <a:t>is the form obtained by abstracting from the subject matter of its </a:t>
            </a:r>
            <a:r>
              <a:rPr lang="en-US" altLang="zh-CN" b="1" dirty="0"/>
              <a:t>content</a:t>
            </a:r>
            <a:r>
              <a:rPr lang="en-US" altLang="zh-CN" dirty="0"/>
              <a:t> terms or by regarding the content terms as mere placeholders or blanks on a </a:t>
            </a:r>
            <a:r>
              <a:rPr lang="en-US" altLang="zh-CN" dirty="0" smtClean="0"/>
              <a:t>form.</a:t>
            </a:r>
          </a:p>
          <a:p>
            <a:pPr lvl="1"/>
            <a:r>
              <a:rPr lang="en-US" altLang="zh-CN" b="1" dirty="0"/>
              <a:t>Meaning</a:t>
            </a:r>
            <a:r>
              <a:rPr lang="en-US" altLang="zh-CN" dirty="0"/>
              <a:t> of sentence has two aspects: 1)</a:t>
            </a:r>
            <a:r>
              <a:rPr lang="en-US" altLang="zh-CN" b="1" dirty="0"/>
              <a:t>Meaning</a:t>
            </a:r>
            <a:r>
              <a:rPr lang="en-US" altLang="zh-CN" dirty="0"/>
              <a:t>: context independent sense, 2)</a:t>
            </a:r>
            <a:r>
              <a:rPr lang="en-US" altLang="zh-CN" b="1" dirty="0"/>
              <a:t>Usage</a:t>
            </a:r>
            <a:r>
              <a:rPr lang="en-US" altLang="zh-CN" dirty="0"/>
              <a:t>: context dependent </a:t>
            </a:r>
            <a:r>
              <a:rPr lang="en-US" altLang="zh-CN" dirty="0" smtClean="0"/>
              <a:t>aspects</a:t>
            </a:r>
          </a:p>
          <a:p>
            <a:pPr lvl="1"/>
            <a:r>
              <a:rPr lang="en-US" altLang="zh-CN" dirty="0" smtClean="0"/>
              <a:t>Logical </a:t>
            </a:r>
            <a:r>
              <a:rPr lang="en-US" altLang="zh-CN" dirty="0"/>
              <a:t>form of a sentence is the </a:t>
            </a:r>
            <a:r>
              <a:rPr lang="en-US" altLang="zh-CN" b="1" dirty="0"/>
              <a:t>context-independent</a:t>
            </a:r>
            <a:r>
              <a:rPr lang="en-US" altLang="zh-CN" dirty="0"/>
              <a:t> meaning of the </a:t>
            </a:r>
            <a:r>
              <a:rPr lang="en-US" altLang="zh-CN" dirty="0" smtClean="0"/>
              <a:t>sentence</a:t>
            </a:r>
          </a:p>
          <a:p>
            <a:r>
              <a:rPr lang="en-US" altLang="zh-CN" dirty="0" smtClean="0"/>
              <a:t>Why – To formalize natural language and reasoning; To verify if it’s a valid sentence.</a:t>
            </a:r>
          </a:p>
          <a:p>
            <a:pPr lvl="1"/>
            <a:r>
              <a:rPr lang="en-US" altLang="zh-CN" b="1" dirty="0" smtClean="0"/>
              <a:t>Sentence rewriting based on logical form</a:t>
            </a:r>
          </a:p>
          <a:p>
            <a:pPr lvl="2"/>
            <a:r>
              <a:rPr lang="en-US" altLang="zh-CN" b="1" dirty="0" smtClean="0"/>
              <a:t>Logical form: context-independent</a:t>
            </a:r>
            <a:r>
              <a:rPr lang="en-US" altLang="zh-CN" dirty="0" smtClean="0"/>
              <a:t> representation of meaning</a:t>
            </a:r>
            <a:endParaRPr lang="en-US" altLang="zh-CN" b="1" dirty="0" smtClean="0"/>
          </a:p>
          <a:p>
            <a:pPr lvl="2"/>
            <a:r>
              <a:rPr lang="en-US" altLang="zh-CN" b="1" dirty="0" smtClean="0"/>
              <a:t>Semantic</a:t>
            </a:r>
            <a:r>
              <a:rPr lang="en-US" altLang="zh-CN" dirty="0" smtClean="0"/>
              <a:t> </a:t>
            </a:r>
            <a:r>
              <a:rPr lang="en-US" altLang="zh-CN" b="1" dirty="0"/>
              <a:t>Interpretation:</a:t>
            </a:r>
            <a:r>
              <a:rPr lang="en-US" altLang="zh-CN" dirty="0"/>
              <a:t> mapping a sentence to its logical </a:t>
            </a:r>
            <a:r>
              <a:rPr lang="en-US" altLang="zh-CN" dirty="0" smtClean="0"/>
              <a:t>form</a:t>
            </a:r>
            <a:endParaRPr lang="en-US" altLang="zh-CN" b="1" dirty="0" smtClean="0"/>
          </a:p>
          <a:p>
            <a:pPr lvl="2"/>
            <a:r>
              <a:rPr lang="en-US" altLang="zh-CN" b="1" dirty="0" smtClean="0"/>
              <a:t>Contextual </a:t>
            </a:r>
            <a:r>
              <a:rPr lang="en-US" altLang="zh-CN" b="1" dirty="0"/>
              <a:t>Interpretation:</a:t>
            </a:r>
            <a:r>
              <a:rPr lang="en-US" altLang="zh-CN" dirty="0"/>
              <a:t> mapping the logical form to the final knowledge </a:t>
            </a:r>
            <a:r>
              <a:rPr lang="en-US" altLang="zh-CN" dirty="0" smtClean="0"/>
              <a:t>representation</a:t>
            </a:r>
          </a:p>
          <a:p>
            <a:pPr lvl="1"/>
            <a:r>
              <a:rPr lang="en-US" altLang="zh-CN" dirty="0" smtClean="0"/>
              <a:t>Proof based on logical form</a:t>
            </a:r>
            <a:endParaRPr lang="en-US" altLang="zh-CN" dirty="0"/>
          </a:p>
          <a:p>
            <a:r>
              <a:rPr lang="en-US" altLang="zh-CN" dirty="0" smtClean="0"/>
              <a:t>Logical form vs content</a:t>
            </a:r>
          </a:p>
          <a:p>
            <a:pPr lvl="1"/>
            <a:r>
              <a:rPr lang="en-US" altLang="zh-CN" dirty="0" smtClean="0"/>
              <a:t>Supervised learning based on logical form</a:t>
            </a:r>
          </a:p>
          <a:p>
            <a:pPr lvl="1"/>
            <a:r>
              <a:rPr lang="en-US" altLang="zh-CN" dirty="0" smtClean="0"/>
              <a:t>Data-driven methodology based on logical form</a:t>
            </a:r>
            <a:endParaRPr lang="zh-CN" altLang="en-US" dirty="0"/>
          </a:p>
        </p:txBody>
      </p:sp>
    </p:spTree>
    <p:extLst>
      <p:ext uri="{BB962C8B-B14F-4D97-AF65-F5344CB8AC3E}">
        <p14:creationId xmlns:p14="http://schemas.microsoft.com/office/powerpoint/2010/main" val="15060055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Logical forms in LR</a:t>
            </a:r>
            <a:endParaRPr lang="zh-CN" altLang="en-US" dirty="0"/>
          </a:p>
        </p:txBody>
      </p:sp>
      <p:sp>
        <p:nvSpPr>
          <p:cNvPr id="3" name="内容占位符 2"/>
          <p:cNvSpPr>
            <a:spLocks noGrp="1"/>
          </p:cNvSpPr>
          <p:nvPr>
            <p:ph idx="1"/>
          </p:nvPr>
        </p:nvSpPr>
        <p:spPr/>
        <p:txBody>
          <a:bodyPr/>
          <a:lstStyle/>
          <a:p>
            <a:r>
              <a:rPr lang="en-US" altLang="zh-CN" dirty="0" smtClean="0"/>
              <a:t>First-level logical form</a:t>
            </a:r>
          </a:p>
          <a:p>
            <a:pPr lvl="1"/>
            <a:r>
              <a:rPr lang="en-US" altLang="zh-CN" dirty="0" smtClean="0"/>
              <a:t>&lt;App</a:t>
            </a:r>
            <a:r>
              <a:rPr lang="en-US" altLang="zh-CN" dirty="0"/>
              <a:t>, domain, domain switch, energy-meta, </a:t>
            </a:r>
            <a:r>
              <a:rPr lang="en-US" altLang="zh-CN" dirty="0" smtClean="0"/>
              <a:t>BFO&gt;</a:t>
            </a:r>
            <a:endParaRPr lang="en-US" altLang="zh-CN" dirty="0"/>
          </a:p>
          <a:p>
            <a:r>
              <a:rPr lang="en-US" altLang="zh-CN" dirty="0" smtClean="0"/>
              <a:t>Property </a:t>
            </a:r>
            <a:r>
              <a:rPr lang="en-US" altLang="zh-CN" dirty="0"/>
              <a:t>logical </a:t>
            </a:r>
            <a:r>
              <a:rPr lang="en-US" altLang="zh-CN" dirty="0" smtClean="0"/>
              <a:t>form in the design time</a:t>
            </a:r>
          </a:p>
          <a:p>
            <a:pPr lvl="1"/>
            <a:r>
              <a:rPr lang="en-US" altLang="zh-CN" dirty="0" smtClean="0"/>
              <a:t>&lt;</a:t>
            </a:r>
            <a:r>
              <a:rPr lang="en-US" altLang="zh-CN" dirty="0" err="1"/>
              <a:t>E</a:t>
            </a:r>
            <a:r>
              <a:rPr lang="en-US" altLang="zh-CN" dirty="0" err="1" smtClean="0"/>
              <a:t>nv</a:t>
            </a:r>
            <a:r>
              <a:rPr lang="en-US" altLang="zh-CN" dirty="0"/>
              <a:t>, purpose, peering, component&gt; </a:t>
            </a:r>
          </a:p>
          <a:p>
            <a:r>
              <a:rPr lang="en-US" altLang="zh-CN" dirty="0" smtClean="0"/>
              <a:t>Change logical form in the runtime</a:t>
            </a:r>
            <a:r>
              <a:rPr lang="zh-CN" altLang="en-US" dirty="0" smtClean="0"/>
              <a:t>：</a:t>
            </a:r>
            <a:endParaRPr lang="en-US" altLang="zh-CN" dirty="0" smtClean="0"/>
          </a:p>
          <a:p>
            <a:pPr lvl="1"/>
            <a:r>
              <a:rPr lang="en-US" altLang="zh-CN" dirty="0" smtClean="0"/>
              <a:t>&lt;</a:t>
            </a:r>
            <a:r>
              <a:rPr lang="en-US" altLang="zh-CN" dirty="0" err="1" smtClean="0"/>
              <a:t>Env</a:t>
            </a:r>
            <a:r>
              <a:rPr lang="en-US" altLang="zh-CN" dirty="0" smtClean="0"/>
              <a:t>, top-down</a:t>
            </a:r>
            <a:r>
              <a:rPr lang="en-US" altLang="zh-CN" dirty="0"/>
              <a:t>, bottom-up, peering</a:t>
            </a:r>
            <a:r>
              <a:rPr lang="en-US" altLang="zh-CN" dirty="0" smtClean="0"/>
              <a:t>&gt;</a:t>
            </a:r>
          </a:p>
          <a:p>
            <a:r>
              <a:rPr lang="en-US" altLang="zh-CN" dirty="0" smtClean="0"/>
              <a:t>System-level logical form:</a:t>
            </a:r>
          </a:p>
          <a:p>
            <a:pPr lvl="1"/>
            <a:r>
              <a:rPr lang="en-US" altLang="zh-CN" dirty="0" smtClean="0"/>
              <a:t>&lt;</a:t>
            </a:r>
            <a:r>
              <a:rPr lang="en-US" altLang="zh-CN" dirty="0"/>
              <a:t>R</a:t>
            </a:r>
            <a:r>
              <a:rPr lang="en-US" altLang="zh-CN" dirty="0" smtClean="0"/>
              <a:t>ooting</a:t>
            </a:r>
            <a:r>
              <a:rPr lang="en-US" altLang="zh-CN" dirty="0"/>
              <a:t>, </a:t>
            </a:r>
            <a:r>
              <a:rPr lang="en-US" altLang="zh-CN" dirty="0" smtClean="0"/>
              <a:t>predictive, </a:t>
            </a:r>
            <a:r>
              <a:rPr lang="en-US" altLang="zh-CN" dirty="0"/>
              <a:t>undecidable, crisis</a:t>
            </a:r>
            <a:r>
              <a:rPr lang="en-US" altLang="zh-CN" dirty="0" smtClean="0"/>
              <a:t>&gt;</a:t>
            </a:r>
            <a:endParaRPr lang="zh-CN" altLang="en-US" dirty="0"/>
          </a:p>
        </p:txBody>
      </p:sp>
    </p:spTree>
    <p:extLst>
      <p:ext uri="{BB962C8B-B14F-4D97-AF65-F5344CB8AC3E}">
        <p14:creationId xmlns:p14="http://schemas.microsoft.com/office/powerpoint/2010/main" val="18271114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Proof techniques</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b="1" dirty="0" smtClean="0"/>
              <a:t>Axioms</a:t>
            </a:r>
            <a:r>
              <a:rPr lang="en-US" altLang="zh-CN" dirty="0" smtClean="0"/>
              <a:t>: statements we assume to be true, </a:t>
            </a:r>
            <a:r>
              <a:rPr lang="en-US" altLang="zh-CN" dirty="0"/>
              <a:t>to serve as </a:t>
            </a:r>
            <a:r>
              <a:rPr lang="en-US" altLang="zh-CN" dirty="0" smtClean="0"/>
              <a:t>a premise or </a:t>
            </a:r>
            <a:r>
              <a:rPr lang="en-US" altLang="zh-CN" dirty="0"/>
              <a:t>starting point for further reasoning and arguments.</a:t>
            </a:r>
            <a:endParaRPr lang="en-US" altLang="zh-CN" dirty="0" smtClean="0"/>
          </a:p>
          <a:p>
            <a:r>
              <a:rPr lang="en-US" altLang="zh-CN" b="1" dirty="0" smtClean="0"/>
              <a:t>Theorem</a:t>
            </a:r>
            <a:r>
              <a:rPr lang="en-US" altLang="zh-CN" dirty="0" smtClean="0"/>
              <a:t>:</a:t>
            </a:r>
            <a:r>
              <a:rPr lang="en-US" altLang="zh-CN" dirty="0"/>
              <a:t>  </a:t>
            </a:r>
            <a:r>
              <a:rPr lang="en-US" altLang="zh-CN" dirty="0" smtClean="0"/>
              <a:t>a statement that </a:t>
            </a:r>
            <a:r>
              <a:rPr lang="en-US" altLang="zh-CN" dirty="0"/>
              <a:t>has </a:t>
            </a:r>
            <a:r>
              <a:rPr lang="en-US" altLang="zh-CN" dirty="0" smtClean="0"/>
              <a:t>been proved</a:t>
            </a:r>
            <a:r>
              <a:rPr lang="en-US" altLang="zh-CN" dirty="0"/>
              <a:t> on the basis of previously established </a:t>
            </a:r>
            <a:r>
              <a:rPr lang="en-US" altLang="zh-CN" dirty="0" smtClean="0"/>
              <a:t>statements(such </a:t>
            </a:r>
            <a:r>
              <a:rPr lang="en-US" altLang="zh-CN" dirty="0"/>
              <a:t>as other theorems, </a:t>
            </a:r>
            <a:r>
              <a:rPr lang="en-US" altLang="zh-CN" dirty="0" smtClean="0"/>
              <a:t>axioms).</a:t>
            </a:r>
            <a:r>
              <a:rPr lang="en-US" altLang="zh-CN" dirty="0"/>
              <a:t> </a:t>
            </a:r>
            <a:r>
              <a:rPr lang="en-US" altLang="zh-CN" dirty="0" smtClean="0"/>
              <a:t> a </a:t>
            </a:r>
            <a:r>
              <a:rPr lang="en-US" altLang="zh-CN" dirty="0"/>
              <a:t>theorem is </a:t>
            </a:r>
            <a:r>
              <a:rPr lang="en-US" altLang="zh-CN" dirty="0" smtClean="0"/>
              <a:t>a logical consequence</a:t>
            </a:r>
            <a:r>
              <a:rPr lang="en-US" altLang="zh-CN" dirty="0"/>
              <a:t> of the </a:t>
            </a:r>
            <a:r>
              <a:rPr lang="en-US" altLang="zh-CN" dirty="0" smtClean="0"/>
              <a:t>axioms. </a:t>
            </a:r>
          </a:p>
          <a:p>
            <a:r>
              <a:rPr lang="en-US" altLang="zh-CN" b="1" dirty="0" smtClean="0"/>
              <a:t>Proof</a:t>
            </a:r>
            <a:r>
              <a:rPr lang="en-US" altLang="zh-CN" dirty="0"/>
              <a:t>: A </a:t>
            </a:r>
            <a:r>
              <a:rPr lang="en-US" altLang="zh-CN" b="1" dirty="0"/>
              <a:t>proof</a:t>
            </a:r>
            <a:r>
              <a:rPr lang="en-US" altLang="zh-CN" dirty="0"/>
              <a:t> </a:t>
            </a:r>
            <a:r>
              <a:rPr lang="en-US" altLang="zh-CN" dirty="0" smtClean="0"/>
              <a:t>is sufficient evidence or a sufficient argument for the truth of a proposition. Or, a </a:t>
            </a:r>
            <a:r>
              <a:rPr lang="en-US" altLang="zh-CN" dirty="0"/>
              <a:t>valid argument that establishes the truth of </a:t>
            </a:r>
            <a:r>
              <a:rPr lang="en-US" altLang="zh-CN" dirty="0" smtClean="0"/>
              <a:t>theorem.</a:t>
            </a:r>
          </a:p>
          <a:p>
            <a:r>
              <a:rPr lang="en-US" altLang="zh-CN" b="1" dirty="0" smtClean="0"/>
              <a:t>Lemma</a:t>
            </a:r>
            <a:r>
              <a:rPr lang="en-US" altLang="zh-CN" dirty="0" smtClean="0"/>
              <a:t>: </a:t>
            </a:r>
            <a:r>
              <a:rPr lang="en-US" altLang="zh-CN" dirty="0"/>
              <a:t>a "helping theorem" </a:t>
            </a:r>
            <a:r>
              <a:rPr lang="en-US" altLang="zh-CN" dirty="0" smtClean="0"/>
              <a:t>is </a:t>
            </a:r>
            <a:r>
              <a:rPr lang="en-US" altLang="zh-CN" dirty="0"/>
              <a:t>a </a:t>
            </a:r>
            <a:r>
              <a:rPr lang="en-US" altLang="zh-CN" dirty="0" smtClean="0"/>
              <a:t>proven proposition</a:t>
            </a:r>
            <a:r>
              <a:rPr lang="en-US" altLang="zh-CN" dirty="0"/>
              <a:t> which is used as a stepping stone to a larger result rather than as a statement of interest by </a:t>
            </a:r>
            <a:r>
              <a:rPr lang="en-US" altLang="zh-CN" dirty="0" smtClean="0"/>
              <a:t>itself. In other words, a less important theorem that is helpful in the proof of other results</a:t>
            </a:r>
          </a:p>
          <a:p>
            <a:r>
              <a:rPr lang="en-US" altLang="zh-CN" b="1" dirty="0" smtClean="0"/>
              <a:t>Corollary</a:t>
            </a:r>
            <a:r>
              <a:rPr lang="en-US" altLang="zh-CN" dirty="0" smtClean="0"/>
              <a:t>: theorem that can be established directly from a theorem that has been proved.</a:t>
            </a:r>
          </a:p>
          <a:p>
            <a:r>
              <a:rPr lang="en-US" altLang="zh-CN" b="1" dirty="0" smtClean="0"/>
              <a:t>Conjecture</a:t>
            </a:r>
            <a:r>
              <a:rPr lang="en-US" altLang="zh-CN" dirty="0" smtClean="0"/>
              <a:t>: </a:t>
            </a:r>
            <a:r>
              <a:rPr lang="en-US" altLang="zh-CN" dirty="0"/>
              <a:t>a </a:t>
            </a:r>
            <a:r>
              <a:rPr lang="en-US" altLang="zh-CN" b="1" dirty="0"/>
              <a:t>conjecture</a:t>
            </a:r>
            <a:r>
              <a:rPr lang="en-US" altLang="zh-CN" dirty="0"/>
              <a:t> is </a:t>
            </a:r>
            <a:r>
              <a:rPr lang="en-US" altLang="zh-CN" dirty="0" smtClean="0"/>
              <a:t>a conclusion or proposition based </a:t>
            </a:r>
            <a:r>
              <a:rPr lang="en-US" altLang="zh-CN" dirty="0"/>
              <a:t>on incomplete information, for which </a:t>
            </a:r>
            <a:r>
              <a:rPr lang="en-US" altLang="zh-CN" dirty="0" smtClean="0"/>
              <a:t>no proof has </a:t>
            </a:r>
            <a:r>
              <a:rPr lang="en-US" altLang="zh-CN" dirty="0"/>
              <a:t>been </a:t>
            </a:r>
            <a:r>
              <a:rPr lang="en-US" altLang="zh-CN" dirty="0" smtClean="0"/>
              <a:t>found. </a:t>
            </a:r>
            <a:endParaRPr lang="en-US" altLang="zh-CN" dirty="0"/>
          </a:p>
          <a:p>
            <a:endParaRPr lang="zh-CN" altLang="en-US" dirty="0"/>
          </a:p>
        </p:txBody>
      </p:sp>
    </p:spTree>
    <p:extLst>
      <p:ext uri="{BB962C8B-B14F-4D97-AF65-F5344CB8AC3E}">
        <p14:creationId xmlns:p14="http://schemas.microsoft.com/office/powerpoint/2010/main" val="1724356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Type of Proof </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Direct proof</a:t>
            </a:r>
          </a:p>
          <a:p>
            <a:pPr lvl="1"/>
            <a:r>
              <a:rPr lang="en-US" altLang="zh-CN" dirty="0" smtClean="0"/>
              <a:t>Premise –(rule of inferences or other premises)-&gt;conclusion</a:t>
            </a:r>
          </a:p>
          <a:p>
            <a:pPr lvl="2"/>
            <a:r>
              <a:rPr lang="en-US" altLang="zh-CN" dirty="0" smtClean="0"/>
              <a:t>For example, If p ^ q, then q; If p, then p v q, etc.</a:t>
            </a:r>
          </a:p>
          <a:p>
            <a:r>
              <a:rPr lang="en-US" altLang="zh-CN" dirty="0" smtClean="0"/>
              <a:t>Proof by contrapositive</a:t>
            </a:r>
          </a:p>
          <a:p>
            <a:pPr lvl="1"/>
            <a:r>
              <a:rPr lang="en-US" altLang="zh-CN" dirty="0" smtClean="0"/>
              <a:t>A direct proof but starting with the contrapositive equivalence</a:t>
            </a:r>
          </a:p>
          <a:p>
            <a:pPr lvl="1"/>
            <a:r>
              <a:rPr lang="en-US" altLang="zh-CN" dirty="0"/>
              <a:t>p</a:t>
            </a:r>
            <a:r>
              <a:rPr lang="en-US" altLang="zh-CN" dirty="0" smtClean="0"/>
              <a:t>-&gt;q </a:t>
            </a:r>
            <a:r>
              <a:rPr lang="en-US" altLang="zh-CN" dirty="0" smtClean="0">
                <a:sym typeface="Wingdings" panose="05000000000000000000" pitchFamily="2" charset="2"/>
              </a:rPr>
              <a:t> ~q -&gt;~p</a:t>
            </a:r>
            <a:endParaRPr lang="en-US" altLang="zh-CN" u="sng" dirty="0" smtClean="0"/>
          </a:p>
          <a:p>
            <a:r>
              <a:rPr lang="en-US" altLang="zh-CN" dirty="0" smtClean="0"/>
              <a:t>Proof by contradiction</a:t>
            </a:r>
          </a:p>
          <a:p>
            <a:pPr lvl="1"/>
            <a:r>
              <a:rPr lang="en-US" altLang="zh-CN" dirty="0" smtClean="0"/>
              <a:t>Based on assumption of negation conclusion to prove contradiction</a:t>
            </a:r>
          </a:p>
          <a:p>
            <a:pPr lvl="1"/>
            <a:r>
              <a:rPr lang="en-US" altLang="zh-CN" dirty="0" smtClean="0"/>
              <a:t>If p then q =&gt; Assume ~q –(rules of inference or a known fact)-&gt;contradiction-&gt;~q is false</a:t>
            </a:r>
          </a:p>
          <a:p>
            <a:r>
              <a:rPr lang="en-US" altLang="zh-CN" dirty="0" smtClean="0"/>
              <a:t>Proof by case</a:t>
            </a:r>
          </a:p>
          <a:p>
            <a:pPr lvl="1"/>
            <a:r>
              <a:rPr lang="en-US" altLang="zh-CN" dirty="0" smtClean="0"/>
              <a:t>Given a problem of the form: (p</a:t>
            </a:r>
            <a:r>
              <a:rPr lang="en-US" altLang="zh-CN" baseline="-25000" dirty="0" smtClean="0"/>
              <a:t>1</a:t>
            </a:r>
            <a:r>
              <a:rPr lang="en-US" altLang="zh-CN" dirty="0" smtClean="0"/>
              <a:t> v p</a:t>
            </a:r>
            <a:r>
              <a:rPr lang="en-US" altLang="zh-CN" baseline="-25000" dirty="0" smtClean="0"/>
              <a:t>2</a:t>
            </a:r>
            <a:r>
              <a:rPr lang="en-US" altLang="zh-CN" dirty="0" smtClean="0"/>
              <a:t> v…v</a:t>
            </a:r>
            <a:r>
              <a:rPr lang="en-US" altLang="zh-CN" baseline="-25000" dirty="0" smtClean="0"/>
              <a:t> </a:t>
            </a:r>
            <a:r>
              <a:rPr lang="en-US" altLang="zh-CN" dirty="0" err="1" smtClean="0"/>
              <a:t>p</a:t>
            </a:r>
            <a:r>
              <a:rPr lang="en-US" altLang="zh-CN" baseline="-25000" dirty="0" err="1" smtClean="0"/>
              <a:t>n</a:t>
            </a:r>
            <a:r>
              <a:rPr lang="en-US" altLang="zh-CN" dirty="0" smtClean="0"/>
              <a:t>) -&gt; q, where</a:t>
            </a:r>
            <a:r>
              <a:rPr lang="en-US" altLang="zh-CN" dirty="0"/>
              <a:t> </a:t>
            </a:r>
            <a:r>
              <a:rPr lang="en-US" altLang="zh-CN" dirty="0" smtClean="0"/>
              <a:t>p</a:t>
            </a:r>
            <a:r>
              <a:rPr lang="en-US" altLang="zh-CN" baseline="-25000" dirty="0" smtClean="0"/>
              <a:t>1</a:t>
            </a:r>
            <a:r>
              <a:rPr lang="en-US" altLang="zh-CN" dirty="0" smtClean="0"/>
              <a:t>...</a:t>
            </a:r>
            <a:r>
              <a:rPr lang="en-US" altLang="zh-CN" baseline="-25000" dirty="0" smtClean="0"/>
              <a:t> </a:t>
            </a:r>
            <a:r>
              <a:rPr lang="en-US" altLang="zh-CN" dirty="0" err="1" smtClean="0"/>
              <a:t>p</a:t>
            </a:r>
            <a:r>
              <a:rPr lang="en-US" altLang="zh-CN" baseline="-25000" dirty="0" err="1" smtClean="0"/>
              <a:t>n</a:t>
            </a:r>
            <a:r>
              <a:rPr lang="en-US" altLang="zh-CN" baseline="-25000" dirty="0" smtClean="0"/>
              <a:t> </a:t>
            </a:r>
            <a:r>
              <a:rPr lang="en-US" altLang="zh-CN" dirty="0" smtClean="0"/>
              <a:t>are the cases.</a:t>
            </a:r>
          </a:p>
          <a:p>
            <a:pPr lvl="1"/>
            <a:r>
              <a:rPr lang="en-US" altLang="zh-CN" dirty="0" smtClean="0"/>
              <a:t>The above form equals to [(p</a:t>
            </a:r>
            <a:r>
              <a:rPr lang="en-US" altLang="zh-CN" baseline="-25000" dirty="0" smtClean="0"/>
              <a:t>1</a:t>
            </a:r>
            <a:r>
              <a:rPr lang="en-US" altLang="zh-CN" dirty="0" smtClean="0"/>
              <a:t>-&gt;q) ^(p</a:t>
            </a:r>
            <a:r>
              <a:rPr lang="en-US" altLang="zh-CN" baseline="-25000" dirty="0" smtClean="0"/>
              <a:t>2</a:t>
            </a:r>
            <a:r>
              <a:rPr lang="en-US" altLang="zh-CN" dirty="0" smtClean="0"/>
              <a:t>-&gt;</a:t>
            </a:r>
            <a:r>
              <a:rPr lang="en-US" altLang="zh-CN" dirty="0"/>
              <a:t>q</a:t>
            </a:r>
            <a:r>
              <a:rPr lang="en-US" altLang="zh-CN" dirty="0" smtClean="0"/>
              <a:t>)…(</a:t>
            </a:r>
            <a:r>
              <a:rPr lang="en-US" altLang="zh-CN" dirty="0" err="1" smtClean="0"/>
              <a:t>p</a:t>
            </a:r>
            <a:r>
              <a:rPr lang="en-US" altLang="zh-CN" baseline="-25000" dirty="0" err="1" smtClean="0"/>
              <a:t>n</a:t>
            </a:r>
            <a:r>
              <a:rPr lang="en-US" altLang="zh-CN" dirty="0" smtClean="0"/>
              <a:t> </a:t>
            </a:r>
            <a:r>
              <a:rPr lang="en-US" altLang="zh-CN" dirty="0"/>
              <a:t>-&gt; q</a:t>
            </a:r>
            <a:r>
              <a:rPr lang="en-US" altLang="zh-CN" dirty="0" smtClean="0"/>
              <a:t>)], so prove all clauses are true.</a:t>
            </a:r>
            <a:endParaRPr lang="zh-CN" altLang="en-US" dirty="0"/>
          </a:p>
        </p:txBody>
      </p:sp>
    </p:spTree>
    <p:extLst>
      <p:ext uri="{BB962C8B-B14F-4D97-AF65-F5344CB8AC3E}">
        <p14:creationId xmlns:p14="http://schemas.microsoft.com/office/powerpoint/2010/main" val="32220246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Proof?</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Two kinds of inferences an agent might want to make(from known to unknown):</a:t>
            </a:r>
          </a:p>
          <a:p>
            <a:pPr lvl="1"/>
            <a:r>
              <a:rPr lang="en-US" altLang="zh-CN" dirty="0" smtClean="0"/>
              <a:t>Multiple percepts -&gt; conclusions about the world</a:t>
            </a:r>
          </a:p>
          <a:p>
            <a:pPr lvl="1"/>
            <a:r>
              <a:rPr lang="en-US" altLang="zh-CN" dirty="0" smtClean="0"/>
              <a:t>Current state &amp; operator -&gt; properties of next state</a:t>
            </a:r>
          </a:p>
          <a:p>
            <a:r>
              <a:rPr lang="en-US" altLang="zh-CN" dirty="0" smtClean="0"/>
              <a:t>Relates to some properties of change:</a:t>
            </a:r>
          </a:p>
          <a:p>
            <a:pPr lvl="1"/>
            <a:r>
              <a:rPr lang="en-US" altLang="zh-CN" dirty="0" smtClean="0"/>
              <a:t>Predictability</a:t>
            </a:r>
          </a:p>
          <a:p>
            <a:pPr lvl="1"/>
            <a:r>
              <a:rPr lang="en-US" altLang="zh-CN" dirty="0" smtClean="0"/>
              <a:t>Correctness</a:t>
            </a:r>
          </a:p>
          <a:p>
            <a:pPr lvl="1"/>
            <a:r>
              <a:rPr lang="en-US" altLang="zh-CN" dirty="0" smtClean="0"/>
              <a:t>System Consistency</a:t>
            </a:r>
          </a:p>
          <a:p>
            <a:r>
              <a:rPr lang="en-US" altLang="zh-CN" dirty="0" smtClean="0"/>
              <a:t>In LR, we need to build the ideal world based on proof before any change in physical world.</a:t>
            </a:r>
          </a:p>
          <a:p>
            <a:pPr lvl="1"/>
            <a:r>
              <a:rPr lang="en-US" altLang="zh-CN" dirty="0" smtClean="0"/>
              <a:t>Detecting inconsistencies</a:t>
            </a:r>
          </a:p>
          <a:p>
            <a:pPr lvl="1"/>
            <a:r>
              <a:rPr lang="en-US" altLang="zh-CN" dirty="0" smtClean="0"/>
              <a:t>Inferring missing information(relations)</a:t>
            </a:r>
            <a:endParaRPr lang="zh-CN" altLang="en-US" dirty="0"/>
          </a:p>
        </p:txBody>
      </p:sp>
    </p:spTree>
    <p:extLst>
      <p:ext uri="{BB962C8B-B14F-4D97-AF65-F5344CB8AC3E}">
        <p14:creationId xmlns:p14="http://schemas.microsoft.com/office/powerpoint/2010/main" val="19791451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Space operation + Lambda-calculus</a:t>
            </a:r>
            <a:endParaRPr lang="zh-CN" altLang="en-US" dirty="0"/>
          </a:p>
        </p:txBody>
      </p:sp>
      <p:sp>
        <p:nvSpPr>
          <p:cNvPr id="3" name="内容占位符 2"/>
          <p:cNvSpPr>
            <a:spLocks noGrp="1"/>
          </p:cNvSpPr>
          <p:nvPr>
            <p:ph idx="1"/>
          </p:nvPr>
        </p:nvSpPr>
        <p:spPr/>
        <p:txBody>
          <a:bodyPr>
            <a:normAutofit/>
          </a:bodyPr>
          <a:lstStyle/>
          <a:p>
            <a:r>
              <a:rPr lang="en-US" altLang="zh-CN" dirty="0" smtClean="0"/>
              <a:t>Space &amp; Space operation</a:t>
            </a:r>
          </a:p>
          <a:p>
            <a:pPr lvl="1"/>
            <a:r>
              <a:rPr lang="en-US" altLang="zh-CN" dirty="0" smtClean="0"/>
              <a:t>Scala space</a:t>
            </a:r>
          </a:p>
          <a:p>
            <a:pPr lvl="1"/>
            <a:r>
              <a:rPr lang="en-US" altLang="zh-CN" dirty="0" smtClean="0"/>
              <a:t>Vector space</a:t>
            </a:r>
          </a:p>
          <a:p>
            <a:pPr lvl="1"/>
            <a:r>
              <a:rPr lang="en-US" altLang="zh-CN" dirty="0" smtClean="0"/>
              <a:t>Function space</a:t>
            </a:r>
          </a:p>
          <a:p>
            <a:r>
              <a:rPr lang="en-US" altLang="zh-CN" dirty="0" smtClean="0"/>
              <a:t>Lambda-operation</a:t>
            </a:r>
          </a:p>
          <a:p>
            <a:pPr lvl="1"/>
            <a:r>
              <a:rPr lang="en-US" altLang="zh-CN" dirty="0" smtClean="0"/>
              <a:t>Alpha-equivalence/conversion :    </a:t>
            </a:r>
            <a:r>
              <a:rPr lang="el-GR" altLang="zh-CN" dirty="0" smtClean="0"/>
              <a:t>λ</a:t>
            </a:r>
            <a:r>
              <a:rPr lang="en-US" altLang="zh-CN" dirty="0" smtClean="0"/>
              <a:t>x. x   =   </a:t>
            </a:r>
            <a:r>
              <a:rPr lang="el-GR" altLang="zh-CN" dirty="0" smtClean="0"/>
              <a:t>λ</a:t>
            </a:r>
            <a:r>
              <a:rPr lang="en-US" altLang="zh-CN" dirty="0" smtClean="0"/>
              <a:t>y. y</a:t>
            </a:r>
          </a:p>
          <a:p>
            <a:pPr lvl="1"/>
            <a:r>
              <a:rPr lang="en-US" altLang="zh-CN" dirty="0" smtClean="0"/>
              <a:t>Beta-reduction : (</a:t>
            </a:r>
            <a:r>
              <a:rPr lang="el-GR" altLang="zh-CN" dirty="0" smtClean="0"/>
              <a:t>λ</a:t>
            </a:r>
            <a:r>
              <a:rPr lang="en-US" altLang="zh-CN" dirty="0" smtClean="0"/>
              <a:t>x. x) y = y, </a:t>
            </a:r>
            <a:r>
              <a:rPr lang="el-GR" altLang="zh-CN" dirty="0" smtClean="0"/>
              <a:t>λ</a:t>
            </a:r>
            <a:r>
              <a:rPr lang="en-US" altLang="zh-CN" dirty="0" smtClean="0"/>
              <a:t>x. </a:t>
            </a:r>
            <a:r>
              <a:rPr lang="el-GR" altLang="zh-CN" dirty="0"/>
              <a:t>λ </a:t>
            </a:r>
            <a:r>
              <a:rPr lang="en-US" altLang="zh-CN" dirty="0" smtClean="0"/>
              <a:t>y.(x, y) a = </a:t>
            </a:r>
            <a:r>
              <a:rPr lang="el-GR" altLang="zh-CN" dirty="0" smtClean="0"/>
              <a:t>λ</a:t>
            </a:r>
            <a:r>
              <a:rPr lang="en-US" altLang="zh-CN" dirty="0" smtClean="0"/>
              <a:t> y.(a, y)</a:t>
            </a:r>
          </a:p>
          <a:p>
            <a:pPr lvl="1"/>
            <a:r>
              <a:rPr lang="en-US" altLang="zh-CN" dirty="0" smtClean="0"/>
              <a:t>Identity : </a:t>
            </a:r>
            <a:r>
              <a:rPr lang="el-GR" altLang="zh-CN" dirty="0" smtClean="0"/>
              <a:t>λ</a:t>
            </a:r>
            <a:r>
              <a:rPr lang="en-US" altLang="zh-CN" dirty="0" smtClean="0"/>
              <a:t> x. x  : x =&gt; x</a:t>
            </a:r>
          </a:p>
          <a:p>
            <a:pPr lvl="1"/>
            <a:r>
              <a:rPr lang="en-US" altLang="zh-CN" dirty="0" smtClean="0"/>
              <a:t>Self App : </a:t>
            </a:r>
            <a:r>
              <a:rPr lang="el-GR" altLang="zh-CN" dirty="0" smtClean="0"/>
              <a:t>λ</a:t>
            </a:r>
            <a:r>
              <a:rPr lang="en-US" altLang="zh-CN" dirty="0" smtClean="0"/>
              <a:t> s. s </a:t>
            </a:r>
            <a:r>
              <a:rPr lang="en-US" altLang="zh-CN" dirty="0" err="1" smtClean="0"/>
              <a:t>s</a:t>
            </a:r>
            <a:r>
              <a:rPr lang="en-US" altLang="zh-CN" dirty="0" smtClean="0"/>
              <a:t> : s =&gt; s(s) </a:t>
            </a:r>
          </a:p>
          <a:p>
            <a:pPr lvl="1"/>
            <a:r>
              <a:rPr lang="en-US" altLang="zh-CN" dirty="0" smtClean="0"/>
              <a:t>Recursion</a:t>
            </a:r>
            <a:r>
              <a:rPr lang="en-US" altLang="zh-CN" dirty="0"/>
              <a:t>:  </a:t>
            </a:r>
            <a:r>
              <a:rPr lang="en-US" altLang="zh-CN" dirty="0" smtClean="0"/>
              <a:t>(</a:t>
            </a:r>
            <a:r>
              <a:rPr lang="el-GR" altLang="zh-CN" dirty="0" smtClean="0"/>
              <a:t>λ</a:t>
            </a:r>
            <a:r>
              <a:rPr lang="en-US" altLang="zh-CN" dirty="0" smtClean="0"/>
              <a:t> </a:t>
            </a:r>
            <a:r>
              <a:rPr lang="en-US" altLang="zh-CN" dirty="0"/>
              <a:t>s. s </a:t>
            </a:r>
            <a:r>
              <a:rPr lang="en-US" altLang="zh-CN" dirty="0" err="1"/>
              <a:t>s</a:t>
            </a:r>
            <a:r>
              <a:rPr lang="en-US" altLang="zh-CN" dirty="0"/>
              <a:t> </a:t>
            </a:r>
            <a:r>
              <a:rPr lang="en-US" altLang="zh-CN" dirty="0" smtClean="0"/>
              <a:t>)(</a:t>
            </a:r>
            <a:r>
              <a:rPr lang="el-GR" altLang="zh-CN" dirty="0"/>
              <a:t>λ</a:t>
            </a:r>
            <a:r>
              <a:rPr lang="en-US" altLang="zh-CN" dirty="0"/>
              <a:t> s. s </a:t>
            </a:r>
            <a:r>
              <a:rPr lang="en-US" altLang="zh-CN" dirty="0" err="1"/>
              <a:t>s</a:t>
            </a:r>
            <a:r>
              <a:rPr lang="en-US" altLang="zh-CN" dirty="0"/>
              <a:t> </a:t>
            </a:r>
            <a:r>
              <a:rPr lang="en-US" altLang="zh-CN" dirty="0" smtClean="0"/>
              <a:t>) : (</a:t>
            </a:r>
            <a:r>
              <a:rPr lang="en-US" altLang="zh-CN" dirty="0"/>
              <a:t>s =&gt; s(s</a:t>
            </a:r>
            <a:r>
              <a:rPr lang="en-US" altLang="zh-CN" dirty="0" smtClean="0"/>
              <a:t>))(</a:t>
            </a:r>
            <a:r>
              <a:rPr lang="en-US" altLang="zh-CN" dirty="0"/>
              <a:t>s =&gt; s(s</a:t>
            </a:r>
            <a:r>
              <a:rPr lang="en-US" altLang="zh-CN" dirty="0" smtClean="0"/>
              <a:t>))</a:t>
            </a:r>
          </a:p>
        </p:txBody>
      </p:sp>
    </p:spTree>
    <p:extLst>
      <p:ext uri="{BB962C8B-B14F-4D97-AF65-F5344CB8AC3E}">
        <p14:creationId xmlns:p14="http://schemas.microsoft.com/office/powerpoint/2010/main" val="1752531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Lambda-calculus &amp; Description Logic</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smtClean="0"/>
              <a:t>What’s the </a:t>
            </a:r>
            <a:r>
              <a:rPr lang="el-GR" altLang="zh-CN" dirty="0" smtClean="0"/>
              <a:t>λ</a:t>
            </a:r>
            <a:r>
              <a:rPr lang="en-US" altLang="zh-CN" dirty="0" smtClean="0"/>
              <a:t>-calculus?</a:t>
            </a:r>
          </a:p>
          <a:p>
            <a:pPr lvl="1"/>
            <a:r>
              <a:rPr lang="en-US" altLang="zh-CN" b="1" dirty="0" smtClean="0"/>
              <a:t>λ-calculus</a:t>
            </a:r>
            <a:r>
              <a:rPr lang="en-US" altLang="zh-CN" dirty="0" smtClean="0"/>
              <a:t> </a:t>
            </a:r>
            <a:r>
              <a:rPr lang="en-US" altLang="zh-CN" dirty="0"/>
              <a:t>is </a:t>
            </a:r>
            <a:r>
              <a:rPr lang="en-US" altLang="zh-CN" dirty="0" smtClean="0"/>
              <a:t>a formal system in mathematic logic for expressing computation based on function abstraction and application using variable binding and substitution</a:t>
            </a:r>
            <a:r>
              <a:rPr lang="en-US" altLang="zh-CN" dirty="0"/>
              <a:t> </a:t>
            </a:r>
            <a:endParaRPr lang="en-US" altLang="zh-CN" dirty="0" smtClean="0"/>
          </a:p>
          <a:p>
            <a:pPr lvl="1"/>
            <a:r>
              <a:rPr lang="el-GR" altLang="zh-CN" dirty="0" smtClean="0"/>
              <a:t>λ </a:t>
            </a:r>
            <a:r>
              <a:rPr lang="en-US" altLang="zh-CN" dirty="0" smtClean="0"/>
              <a:t>-calculus expression is defined as</a:t>
            </a:r>
          </a:p>
          <a:p>
            <a:endParaRPr lang="en-US" altLang="zh-CN" dirty="0" smtClean="0"/>
          </a:p>
          <a:p>
            <a:endParaRPr lang="en-US" altLang="zh-CN" dirty="0" smtClean="0"/>
          </a:p>
          <a:p>
            <a:r>
              <a:rPr lang="en-US" altLang="zh-CN" dirty="0"/>
              <a:t>Description logic(DL): subset of FOL </a:t>
            </a:r>
            <a:endParaRPr lang="en-US" altLang="zh-CN" dirty="0" smtClean="0"/>
          </a:p>
          <a:p>
            <a:pPr lvl="1"/>
            <a:r>
              <a:rPr lang="en-US" altLang="zh-CN" dirty="0" smtClean="0"/>
              <a:t>Representation </a:t>
            </a:r>
            <a:r>
              <a:rPr lang="en-US" altLang="zh-CN" dirty="0"/>
              <a:t>of knowledge about </a:t>
            </a:r>
            <a:r>
              <a:rPr lang="en-US" altLang="zh-CN" b="1" dirty="0"/>
              <a:t>categories</a:t>
            </a:r>
          </a:p>
          <a:p>
            <a:pPr lvl="1"/>
            <a:r>
              <a:rPr lang="en-US" altLang="zh-CN" dirty="0"/>
              <a:t>The set of categories in an application domain is called </a:t>
            </a:r>
            <a:r>
              <a:rPr lang="en-US" altLang="zh-CN" b="1" dirty="0"/>
              <a:t>terminology</a:t>
            </a:r>
          </a:p>
          <a:p>
            <a:pPr lvl="1"/>
            <a:r>
              <a:rPr lang="en-US" altLang="zh-CN" dirty="0"/>
              <a:t>The terminology is arranged in a hierarchical organization called </a:t>
            </a:r>
            <a:r>
              <a:rPr lang="en-US" altLang="zh-CN" b="1" dirty="0"/>
              <a:t>ontology</a:t>
            </a:r>
            <a:r>
              <a:rPr lang="en-US" altLang="zh-CN" dirty="0"/>
              <a:t>, which captures superset and subset relations among categories/concepts.</a:t>
            </a:r>
          </a:p>
          <a:p>
            <a:pPr lvl="1"/>
            <a:r>
              <a:rPr lang="en-US" altLang="zh-CN" dirty="0"/>
              <a:t>The </a:t>
            </a:r>
            <a:r>
              <a:rPr lang="en-US" altLang="zh-CN" b="1" dirty="0"/>
              <a:t>subsumption</a:t>
            </a:r>
            <a:r>
              <a:rPr lang="en-US" altLang="zh-CN" dirty="0"/>
              <a:t> relations between the appropriate concepts in a terminology is used to specify a hierarchical structure</a:t>
            </a:r>
          </a:p>
          <a:p>
            <a:pPr lvl="1"/>
            <a:r>
              <a:rPr lang="en-US" altLang="zh-CN" b="1" dirty="0"/>
              <a:t>Subsumption </a:t>
            </a:r>
            <a:r>
              <a:rPr lang="en-US" altLang="zh-CN" dirty="0"/>
              <a:t>is also a form of inference. Determines whether a superset/subset relation exists </a:t>
            </a:r>
            <a:r>
              <a:rPr lang="en-US" altLang="zh-CN" dirty="0" err="1"/>
              <a:t>betw</a:t>
            </a:r>
            <a:r>
              <a:rPr lang="en-US" altLang="zh-CN" dirty="0"/>
              <a:t> two concepts</a:t>
            </a:r>
            <a:r>
              <a:rPr lang="en-US" altLang="zh-CN" dirty="0" smtClean="0"/>
              <a:t>.</a:t>
            </a:r>
            <a:endParaRPr lang="en-US" altLang="zh-CN" dirty="0"/>
          </a:p>
        </p:txBody>
      </p:sp>
      <p:pic>
        <p:nvPicPr>
          <p:cNvPr id="4" name="图片 3"/>
          <p:cNvPicPr>
            <a:picLocks noChangeAspect="1"/>
          </p:cNvPicPr>
          <p:nvPr/>
        </p:nvPicPr>
        <p:blipFill>
          <a:blip r:embed="rId2"/>
          <a:stretch>
            <a:fillRect/>
          </a:stretch>
        </p:blipFill>
        <p:spPr>
          <a:xfrm>
            <a:off x="5662863" y="2651767"/>
            <a:ext cx="3219048" cy="904762"/>
          </a:xfrm>
          <a:prstGeom prst="rect">
            <a:avLst/>
          </a:prstGeom>
        </p:spPr>
      </p:pic>
    </p:spTree>
    <p:extLst>
      <p:ext uri="{BB962C8B-B14F-4D97-AF65-F5344CB8AC3E}">
        <p14:creationId xmlns:p14="http://schemas.microsoft.com/office/powerpoint/2010/main" val="29240803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Lambda-calculus &amp; Description Logic</a:t>
            </a:r>
            <a:endParaRPr lang="zh-CN" altLang="en-US" dirty="0"/>
          </a:p>
        </p:txBody>
      </p:sp>
      <p:sp>
        <p:nvSpPr>
          <p:cNvPr id="3" name="内容占位符 2"/>
          <p:cNvSpPr>
            <a:spLocks noGrp="1"/>
          </p:cNvSpPr>
          <p:nvPr>
            <p:ph idx="1"/>
          </p:nvPr>
        </p:nvSpPr>
        <p:spPr/>
        <p:txBody>
          <a:bodyPr>
            <a:normAutofit/>
          </a:bodyPr>
          <a:lstStyle/>
          <a:p>
            <a:r>
              <a:rPr lang="en-US" altLang="zh-CN" dirty="0" smtClean="0"/>
              <a:t>Why </a:t>
            </a:r>
            <a:r>
              <a:rPr lang="el-GR" altLang="zh-CN" dirty="0" smtClean="0"/>
              <a:t>λ</a:t>
            </a:r>
            <a:r>
              <a:rPr lang="en-US" altLang="zh-CN" dirty="0" smtClean="0"/>
              <a:t>-calculus?</a:t>
            </a:r>
          </a:p>
          <a:p>
            <a:pPr lvl="1"/>
            <a:r>
              <a:rPr lang="el-GR" altLang="zh-CN" dirty="0"/>
              <a:t>λ</a:t>
            </a:r>
            <a:r>
              <a:rPr lang="en-US" altLang="zh-CN" dirty="0" smtClean="0"/>
              <a:t>-calculus: manipulation and aggregation of variables in ontology.</a:t>
            </a:r>
          </a:p>
          <a:p>
            <a:r>
              <a:rPr lang="en-US" altLang="zh-CN" dirty="0" smtClean="0"/>
              <a:t>Why DL?</a:t>
            </a:r>
          </a:p>
          <a:p>
            <a:pPr lvl="1"/>
            <a:r>
              <a:rPr lang="en-US" altLang="zh-CN" dirty="0" smtClean="0"/>
              <a:t>We use DL </a:t>
            </a:r>
            <a:r>
              <a:rPr lang="en-US" altLang="zh-CN" dirty="0"/>
              <a:t>to model application domain</a:t>
            </a:r>
          </a:p>
          <a:p>
            <a:pPr lvl="1"/>
            <a:r>
              <a:rPr lang="en-US" altLang="zh-CN" dirty="0" smtClean="0"/>
              <a:t>Decidable &amp; Machine-</a:t>
            </a:r>
            <a:r>
              <a:rPr lang="en-US" altLang="zh-CN" dirty="0" err="1" smtClean="0"/>
              <a:t>processable</a:t>
            </a:r>
            <a:endParaRPr lang="en-US" altLang="zh-CN" dirty="0"/>
          </a:p>
          <a:p>
            <a:r>
              <a:rPr lang="en-US" altLang="zh-CN" dirty="0"/>
              <a:t>The relationship between </a:t>
            </a:r>
            <a:r>
              <a:rPr lang="el-GR" altLang="zh-CN" dirty="0"/>
              <a:t>λ</a:t>
            </a:r>
            <a:r>
              <a:rPr lang="en-US" altLang="zh-CN" dirty="0"/>
              <a:t> and </a:t>
            </a:r>
            <a:r>
              <a:rPr lang="en-US" altLang="zh-CN" dirty="0" smtClean="0"/>
              <a:t>Ontology</a:t>
            </a:r>
            <a:endParaRPr lang="en-US" altLang="zh-CN" dirty="0"/>
          </a:p>
          <a:p>
            <a:pPr lvl="1"/>
            <a:r>
              <a:rPr lang="el-GR" altLang="zh-CN" dirty="0"/>
              <a:t>λ </a:t>
            </a:r>
            <a:r>
              <a:rPr lang="en-US" altLang="zh-CN" dirty="0"/>
              <a:t>x. </a:t>
            </a:r>
            <a:r>
              <a:rPr lang="el-GR" altLang="zh-CN" dirty="0"/>
              <a:t>λ</a:t>
            </a:r>
            <a:r>
              <a:rPr lang="en-US" altLang="zh-CN" dirty="0"/>
              <a:t>y. Near( x, y) = something near something else</a:t>
            </a:r>
          </a:p>
          <a:p>
            <a:pPr lvl="1"/>
            <a:r>
              <a:rPr lang="el-GR" altLang="zh-CN" dirty="0">
                <a:solidFill>
                  <a:srgbClr val="FF0000"/>
                </a:solidFill>
              </a:rPr>
              <a:t>λ </a:t>
            </a:r>
            <a:r>
              <a:rPr lang="en-US" altLang="zh-CN" dirty="0">
                <a:solidFill>
                  <a:srgbClr val="FF0000"/>
                </a:solidFill>
              </a:rPr>
              <a:t>x. </a:t>
            </a:r>
            <a:r>
              <a:rPr lang="el-GR" altLang="zh-CN" dirty="0">
                <a:solidFill>
                  <a:srgbClr val="FF0000"/>
                </a:solidFill>
              </a:rPr>
              <a:t>λ</a:t>
            </a:r>
            <a:r>
              <a:rPr lang="en-US" altLang="zh-CN" dirty="0">
                <a:solidFill>
                  <a:srgbClr val="FF0000"/>
                </a:solidFill>
              </a:rPr>
              <a:t>y. Near( x, y) Shanghai –reduction-&gt; </a:t>
            </a:r>
            <a:r>
              <a:rPr lang="el-GR" altLang="zh-CN" dirty="0">
                <a:solidFill>
                  <a:srgbClr val="FF0000"/>
                </a:solidFill>
              </a:rPr>
              <a:t>λ</a:t>
            </a:r>
            <a:r>
              <a:rPr lang="en-US" altLang="zh-CN" dirty="0">
                <a:solidFill>
                  <a:srgbClr val="FF0000"/>
                </a:solidFill>
              </a:rPr>
              <a:t>y. Near( Shanghai, y) –reduction-&gt;</a:t>
            </a:r>
            <a:r>
              <a:rPr lang="el-GR" altLang="zh-CN" dirty="0">
                <a:solidFill>
                  <a:srgbClr val="FF0000"/>
                </a:solidFill>
              </a:rPr>
              <a:t> </a:t>
            </a:r>
            <a:r>
              <a:rPr lang="en-US" altLang="zh-CN" dirty="0">
                <a:solidFill>
                  <a:srgbClr val="FF0000"/>
                </a:solidFill>
              </a:rPr>
              <a:t>Near( Shanghai, </a:t>
            </a:r>
            <a:r>
              <a:rPr lang="en-US" altLang="zh-CN" dirty="0" err="1">
                <a:solidFill>
                  <a:srgbClr val="FF0000"/>
                </a:solidFill>
              </a:rPr>
              <a:t>Jiaxing</a:t>
            </a:r>
            <a:r>
              <a:rPr lang="en-US" altLang="zh-CN" dirty="0">
                <a:solidFill>
                  <a:srgbClr val="FF0000"/>
                </a:solidFill>
              </a:rPr>
              <a:t>) </a:t>
            </a:r>
          </a:p>
          <a:p>
            <a:endParaRPr lang="en-US" altLang="zh-CN" dirty="0" smtClean="0"/>
          </a:p>
        </p:txBody>
      </p:sp>
      <p:pic>
        <p:nvPicPr>
          <p:cNvPr id="5" name="图片 4"/>
          <p:cNvPicPr>
            <a:picLocks noChangeAspect="1"/>
          </p:cNvPicPr>
          <p:nvPr/>
        </p:nvPicPr>
        <p:blipFill>
          <a:blip r:embed="rId2"/>
          <a:stretch>
            <a:fillRect/>
          </a:stretch>
        </p:blipFill>
        <p:spPr>
          <a:xfrm>
            <a:off x="2801776" y="5641557"/>
            <a:ext cx="5788771" cy="1070811"/>
          </a:xfrm>
          <a:prstGeom prst="rect">
            <a:avLst/>
          </a:prstGeom>
        </p:spPr>
      </p:pic>
    </p:spTree>
    <p:extLst>
      <p:ext uri="{BB962C8B-B14F-4D97-AF65-F5344CB8AC3E}">
        <p14:creationId xmlns:p14="http://schemas.microsoft.com/office/powerpoint/2010/main" val="41955089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Semantic –  </a:t>
            </a:r>
            <a:r>
              <a:rPr lang="en-US" altLang="zh-CN" dirty="0"/>
              <a:t>Lambda-calculus</a:t>
            </a:r>
            <a:r>
              <a:rPr lang="en-US" altLang="zh-CN" dirty="0" smtClean="0"/>
              <a:t> </a:t>
            </a:r>
            <a:endParaRPr lang="zh-CN" altLang="en-US" dirty="0"/>
          </a:p>
        </p:txBody>
      </p:sp>
      <p:sp>
        <p:nvSpPr>
          <p:cNvPr id="3" name="内容占位符 2"/>
          <p:cNvSpPr>
            <a:spLocks noGrp="1"/>
          </p:cNvSpPr>
          <p:nvPr>
            <p:ph idx="1"/>
          </p:nvPr>
        </p:nvSpPr>
        <p:spPr/>
        <p:txBody>
          <a:bodyPr/>
          <a:lstStyle/>
          <a:p>
            <a:r>
              <a:rPr lang="en-US" altLang="zh-CN" dirty="0" smtClean="0"/>
              <a:t>Transform a sentence into Lambda-expression</a:t>
            </a:r>
          </a:p>
          <a:p>
            <a:pPr marL="0" indent="0">
              <a:buNone/>
            </a:pPr>
            <a:r>
              <a:rPr lang="en-US" altLang="zh-CN" dirty="0"/>
              <a:t>	</a:t>
            </a:r>
            <a:r>
              <a:rPr lang="en-US" altLang="zh-CN" dirty="0" smtClean="0"/>
              <a:t>“Shanghai is close to </a:t>
            </a:r>
            <a:r>
              <a:rPr lang="en-US" altLang="zh-CN" dirty="0" err="1" smtClean="0"/>
              <a:t>JiaXing</a:t>
            </a:r>
            <a:r>
              <a:rPr lang="en-US" altLang="zh-CN" dirty="0" smtClean="0"/>
              <a:t>”</a:t>
            </a:r>
          </a:p>
          <a:p>
            <a:r>
              <a:rPr lang="en-US" altLang="zh-CN" dirty="0" smtClean="0">
                <a:solidFill>
                  <a:srgbClr val="FF0000"/>
                </a:solidFill>
              </a:rPr>
              <a:t>Specific</a:t>
            </a:r>
            <a:r>
              <a:rPr lang="en-US" altLang="zh-CN" dirty="0" smtClean="0"/>
              <a:t>: close-to(Shanghai, </a:t>
            </a:r>
            <a:r>
              <a:rPr lang="en-US" altLang="zh-CN" dirty="0" err="1" smtClean="0"/>
              <a:t>JiaXing</a:t>
            </a:r>
            <a:r>
              <a:rPr lang="en-US" altLang="zh-CN" dirty="0" smtClean="0"/>
              <a:t>)</a:t>
            </a:r>
          </a:p>
          <a:p>
            <a:r>
              <a:rPr lang="en-US" altLang="zh-CN" dirty="0" smtClean="0">
                <a:solidFill>
                  <a:srgbClr val="FF0000"/>
                </a:solidFill>
              </a:rPr>
              <a:t>General</a:t>
            </a:r>
            <a:r>
              <a:rPr lang="en-US" altLang="zh-CN" dirty="0" smtClean="0"/>
              <a:t>: </a:t>
            </a:r>
            <a:r>
              <a:rPr lang="en-US" altLang="zh-CN" dirty="0"/>
              <a:t>∃ </a:t>
            </a:r>
            <a:r>
              <a:rPr lang="en-US" altLang="zh-CN" dirty="0" smtClean="0"/>
              <a:t>x, y : close-to(x, y) </a:t>
            </a:r>
            <a:r>
              <a:rPr lang="zh-CN" altLang="en-US" dirty="0"/>
              <a:t> </a:t>
            </a:r>
            <a:r>
              <a:rPr lang="zh-CN" altLang="en-US" dirty="0" smtClean="0"/>
              <a:t>∧ </a:t>
            </a:r>
            <a:r>
              <a:rPr lang="en-US" altLang="zh-CN" dirty="0" smtClean="0"/>
              <a:t>x= Shanghai </a:t>
            </a:r>
            <a:r>
              <a:rPr lang="zh-CN" altLang="en-US" dirty="0"/>
              <a:t> </a:t>
            </a:r>
            <a:r>
              <a:rPr lang="zh-CN" altLang="en-US" dirty="0" smtClean="0"/>
              <a:t>∧ </a:t>
            </a:r>
            <a:r>
              <a:rPr lang="en-US" altLang="zh-CN" dirty="0" smtClean="0"/>
              <a:t>y=</a:t>
            </a:r>
            <a:r>
              <a:rPr lang="en-US" altLang="zh-CN" dirty="0" err="1" smtClean="0"/>
              <a:t>JiaXing</a:t>
            </a:r>
            <a:endParaRPr lang="en-US" altLang="zh-CN" dirty="0" smtClean="0"/>
          </a:p>
          <a:p>
            <a:r>
              <a:rPr lang="el-GR" altLang="zh-CN" dirty="0" smtClean="0">
                <a:solidFill>
                  <a:schemeClr val="accent5"/>
                </a:solidFill>
              </a:rPr>
              <a:t>λ</a:t>
            </a:r>
            <a:r>
              <a:rPr lang="en-US" altLang="zh-CN" dirty="0" smtClean="0">
                <a:solidFill>
                  <a:schemeClr val="accent5"/>
                </a:solidFill>
              </a:rPr>
              <a:t>–conversion</a:t>
            </a:r>
            <a:r>
              <a:rPr lang="en-US" altLang="zh-CN" dirty="0" smtClean="0"/>
              <a:t>: </a:t>
            </a:r>
            <a:r>
              <a:rPr lang="el-GR" altLang="zh-CN" dirty="0" smtClean="0"/>
              <a:t>λ</a:t>
            </a:r>
            <a:r>
              <a:rPr lang="en-US" altLang="zh-CN" dirty="0" smtClean="0"/>
              <a:t>-expr – </a:t>
            </a:r>
            <a:r>
              <a:rPr lang="el-GR" altLang="zh-CN" dirty="0" smtClean="0"/>
              <a:t>λ</a:t>
            </a:r>
            <a:r>
              <a:rPr lang="en-US" altLang="zh-CN" dirty="0" smtClean="0"/>
              <a:t>x. </a:t>
            </a:r>
            <a:r>
              <a:rPr lang="el-GR" altLang="zh-CN" dirty="0" smtClean="0"/>
              <a:t>λ</a:t>
            </a:r>
            <a:r>
              <a:rPr lang="en-US" altLang="zh-CN" dirty="0" smtClean="0"/>
              <a:t>y. close-to(x, y) (Shanghai, </a:t>
            </a:r>
            <a:r>
              <a:rPr lang="en-US" altLang="zh-CN" dirty="0" err="1" smtClean="0"/>
              <a:t>JiaXing</a:t>
            </a:r>
            <a:r>
              <a:rPr lang="en-US" altLang="zh-CN" dirty="0" smtClean="0"/>
              <a:t>)</a:t>
            </a:r>
          </a:p>
          <a:p>
            <a:r>
              <a:rPr lang="el-GR" altLang="zh-CN" dirty="0" smtClean="0">
                <a:solidFill>
                  <a:schemeClr val="accent5"/>
                </a:solidFill>
              </a:rPr>
              <a:t>λ</a:t>
            </a:r>
            <a:r>
              <a:rPr lang="en-US" altLang="zh-CN" dirty="0" smtClean="0">
                <a:solidFill>
                  <a:schemeClr val="accent5"/>
                </a:solidFill>
              </a:rPr>
              <a:t>–reduction</a:t>
            </a:r>
            <a:r>
              <a:rPr lang="en-US" altLang="zh-CN" dirty="0" smtClean="0"/>
              <a:t>: </a:t>
            </a:r>
            <a:r>
              <a:rPr lang="el-GR" altLang="zh-CN" dirty="0"/>
              <a:t>λ</a:t>
            </a:r>
            <a:r>
              <a:rPr lang="en-US" altLang="zh-CN" dirty="0" smtClean="0"/>
              <a:t>y. close-to(Shanghai, y) -&gt; close-to(Shanghai, </a:t>
            </a:r>
            <a:r>
              <a:rPr lang="en-US" altLang="zh-CN" dirty="0" err="1" smtClean="0"/>
              <a:t>JiaXing</a:t>
            </a:r>
            <a:r>
              <a:rPr lang="en-US" altLang="zh-CN" dirty="0" smtClean="0"/>
              <a:t>)</a:t>
            </a:r>
          </a:p>
        </p:txBody>
      </p:sp>
    </p:spTree>
    <p:extLst>
      <p:ext uri="{BB962C8B-B14F-4D97-AF65-F5344CB8AC3E}">
        <p14:creationId xmlns:p14="http://schemas.microsoft.com/office/powerpoint/2010/main" val="2967972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Variance &amp; Genuine proof</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061352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Extension and Intension</a:t>
            </a:r>
            <a:endParaRPr lang="zh-CN" altLang="en-US" dirty="0"/>
          </a:p>
        </p:txBody>
      </p:sp>
      <p:sp>
        <p:nvSpPr>
          <p:cNvPr id="3" name="内容占位符 2"/>
          <p:cNvSpPr>
            <a:spLocks noGrp="1"/>
          </p:cNvSpPr>
          <p:nvPr>
            <p:ph idx="1"/>
          </p:nvPr>
        </p:nvSpPr>
        <p:spPr/>
        <p:txBody>
          <a:bodyPr/>
          <a:lstStyle/>
          <a:p>
            <a:r>
              <a:rPr lang="en-US" altLang="zh-CN" dirty="0"/>
              <a:t>Extension: sometimes equated with denotation, but contrasts with… </a:t>
            </a:r>
            <a:endParaRPr lang="en-US" altLang="zh-CN" dirty="0" smtClean="0"/>
          </a:p>
          <a:p>
            <a:r>
              <a:rPr lang="en-US" altLang="zh-CN" dirty="0" smtClean="0"/>
              <a:t>Intension</a:t>
            </a:r>
            <a:r>
              <a:rPr lang="en-US" altLang="zh-CN" dirty="0"/>
              <a:t>: </a:t>
            </a:r>
            <a:endParaRPr lang="en-US" altLang="zh-CN" dirty="0" smtClean="0"/>
          </a:p>
          <a:p>
            <a:pPr lvl="1"/>
            <a:r>
              <a:rPr lang="en-US" altLang="zh-CN" dirty="0" smtClean="0"/>
              <a:t>The </a:t>
            </a:r>
            <a:r>
              <a:rPr lang="en-US" altLang="zh-CN" dirty="0">
                <a:solidFill>
                  <a:srgbClr val="FF0000"/>
                </a:solidFill>
              </a:rPr>
              <a:t>defining property </a:t>
            </a:r>
            <a:r>
              <a:rPr lang="en-US" altLang="zh-CN" dirty="0"/>
              <a:t>of an expression </a:t>
            </a:r>
            <a:endParaRPr lang="en-US" altLang="zh-CN" dirty="0" smtClean="0"/>
          </a:p>
          <a:p>
            <a:pPr lvl="1"/>
            <a:r>
              <a:rPr lang="en-US" altLang="zh-CN" dirty="0" smtClean="0"/>
              <a:t>E.g.  </a:t>
            </a:r>
            <a:r>
              <a:rPr lang="en-US" altLang="zh-CN" dirty="0"/>
              <a:t>the ‘</a:t>
            </a:r>
            <a:r>
              <a:rPr lang="en-US" altLang="zh-CN" dirty="0" err="1"/>
              <a:t>dogginess</a:t>
            </a:r>
            <a:r>
              <a:rPr lang="en-US" altLang="zh-CN" dirty="0"/>
              <a:t>’ of dog, the ‘redness’ of red, the ‘</a:t>
            </a:r>
            <a:r>
              <a:rPr lang="en-US" altLang="zh-CN" dirty="0" err="1"/>
              <a:t>runningness</a:t>
            </a:r>
            <a:r>
              <a:rPr lang="en-US" altLang="zh-CN" dirty="0"/>
              <a:t>’ of run, </a:t>
            </a:r>
            <a:r>
              <a:rPr lang="en-US" altLang="zh-CN" dirty="0" smtClean="0"/>
              <a:t>etc.</a:t>
            </a:r>
          </a:p>
          <a:p>
            <a:r>
              <a:rPr lang="en-US" altLang="zh-CN" dirty="0"/>
              <a:t>Extensional and </a:t>
            </a:r>
            <a:r>
              <a:rPr lang="en-US" altLang="zh-CN" dirty="0" err="1"/>
              <a:t>intensional</a:t>
            </a:r>
            <a:r>
              <a:rPr lang="en-US" altLang="zh-CN" dirty="0"/>
              <a:t> </a:t>
            </a:r>
            <a:r>
              <a:rPr lang="en-US" altLang="zh-CN" dirty="0" smtClean="0"/>
              <a:t>denotation</a:t>
            </a:r>
          </a:p>
          <a:p>
            <a:pPr lvl="1"/>
            <a:r>
              <a:rPr lang="en-US" altLang="zh-CN" dirty="0" smtClean="0"/>
              <a:t>Pick </a:t>
            </a:r>
            <a:r>
              <a:rPr lang="en-US" altLang="zh-CN" dirty="0"/>
              <a:t>out entities or classes of </a:t>
            </a:r>
            <a:r>
              <a:rPr lang="en-US" altLang="zh-CN" dirty="0" smtClean="0"/>
              <a:t>entities</a:t>
            </a:r>
          </a:p>
          <a:p>
            <a:pPr lvl="1"/>
            <a:r>
              <a:rPr lang="en-US" altLang="zh-CN" dirty="0" smtClean="0"/>
              <a:t>Pick </a:t>
            </a:r>
            <a:r>
              <a:rPr lang="en-US" altLang="zh-CN" dirty="0"/>
              <a:t>out a </a:t>
            </a:r>
            <a:r>
              <a:rPr lang="en-US" altLang="zh-CN" dirty="0">
                <a:solidFill>
                  <a:srgbClr val="FF0000"/>
                </a:solidFill>
              </a:rPr>
              <a:t>defining </a:t>
            </a:r>
            <a:r>
              <a:rPr lang="en-US" altLang="zh-CN" dirty="0" smtClean="0">
                <a:solidFill>
                  <a:srgbClr val="FF0000"/>
                </a:solidFill>
              </a:rPr>
              <a:t>property</a:t>
            </a:r>
          </a:p>
          <a:p>
            <a:pPr lvl="2"/>
            <a:r>
              <a:rPr lang="en-US" altLang="zh-CN" dirty="0" smtClean="0">
                <a:solidFill>
                  <a:srgbClr val="FF0000"/>
                </a:solidFill>
              </a:rPr>
              <a:t>Defining property -</a:t>
            </a:r>
            <a:r>
              <a:rPr lang="en-US" altLang="zh-CN" dirty="0"/>
              <a:t> This isn’t obviously ‘something in the world</a:t>
            </a:r>
            <a:r>
              <a:rPr lang="en-US" altLang="zh-CN" dirty="0" smtClean="0"/>
              <a:t>’, like a </a:t>
            </a:r>
            <a:r>
              <a:rPr lang="en-US" altLang="zh-CN" b="1" dirty="0" smtClean="0"/>
              <a:t>concept.</a:t>
            </a:r>
          </a:p>
          <a:p>
            <a:r>
              <a:rPr lang="en-US" altLang="zh-CN" b="1" dirty="0"/>
              <a:t>Intensions determine </a:t>
            </a:r>
            <a:r>
              <a:rPr lang="en-US" altLang="zh-CN" b="1" dirty="0" smtClean="0"/>
              <a:t>extensions</a:t>
            </a:r>
          </a:p>
          <a:p>
            <a:pPr lvl="1"/>
            <a:endParaRPr lang="zh-CN" altLang="en-US" b="1" dirty="0"/>
          </a:p>
        </p:txBody>
      </p:sp>
      <p:grpSp>
        <p:nvGrpSpPr>
          <p:cNvPr id="4" name="组合 3"/>
          <p:cNvGrpSpPr/>
          <p:nvPr/>
        </p:nvGrpSpPr>
        <p:grpSpPr>
          <a:xfrm>
            <a:off x="7188868" y="147175"/>
            <a:ext cx="3469104" cy="1610981"/>
            <a:chOff x="7970932" y="32475"/>
            <a:chExt cx="3469104" cy="1610981"/>
          </a:xfrm>
        </p:grpSpPr>
        <p:pic>
          <p:nvPicPr>
            <p:cNvPr id="5" name="内容占位符 3"/>
            <p:cNvPicPr>
              <a:picLocks noChangeAspect="1"/>
            </p:cNvPicPr>
            <p:nvPr/>
          </p:nvPicPr>
          <p:blipFill>
            <a:blip r:embed="rId2"/>
            <a:stretch>
              <a:fillRect/>
            </a:stretch>
          </p:blipFill>
          <p:spPr>
            <a:xfrm>
              <a:off x="7970932" y="32475"/>
              <a:ext cx="3469104" cy="1610981"/>
            </a:xfrm>
            <a:prstGeom prst="rect">
              <a:avLst/>
            </a:prstGeom>
          </p:spPr>
        </p:pic>
        <p:sp>
          <p:nvSpPr>
            <p:cNvPr id="6" name="椭圆 5"/>
            <p:cNvSpPr/>
            <p:nvPr/>
          </p:nvSpPr>
          <p:spPr>
            <a:xfrm>
              <a:off x="8758989" y="1110764"/>
              <a:ext cx="766011" cy="3326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 name="椭圆 6"/>
          <p:cNvSpPr/>
          <p:nvPr/>
        </p:nvSpPr>
        <p:spPr>
          <a:xfrm>
            <a:off x="9301395" y="1225463"/>
            <a:ext cx="766011" cy="3326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4315721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Enterprise status quo</a:t>
            </a:r>
            <a:endParaRPr lang="zh-CN" altLang="en-US" dirty="0"/>
          </a:p>
        </p:txBody>
      </p:sp>
      <p:sp>
        <p:nvSpPr>
          <p:cNvPr id="3" name="内容占位符 2"/>
          <p:cNvSpPr>
            <a:spLocks noGrp="1"/>
          </p:cNvSpPr>
          <p:nvPr>
            <p:ph idx="1"/>
          </p:nvPr>
        </p:nvSpPr>
        <p:spPr/>
        <p:txBody>
          <a:bodyPr/>
          <a:lstStyle/>
          <a:p>
            <a:r>
              <a:rPr lang="en-US" altLang="zh-CN" dirty="0" smtClean="0"/>
              <a:t>History</a:t>
            </a:r>
          </a:p>
          <a:p>
            <a:r>
              <a:rPr lang="en-US" altLang="zh-CN" dirty="0" smtClean="0"/>
              <a:t>Before LR</a:t>
            </a:r>
          </a:p>
          <a:p>
            <a:r>
              <a:rPr lang="en-US" altLang="zh-CN" dirty="0" smtClean="0"/>
              <a:t>After LR</a:t>
            </a:r>
            <a:endParaRPr lang="zh-CN" altLang="en-US" dirty="0"/>
          </a:p>
        </p:txBody>
      </p:sp>
    </p:spTree>
    <p:extLst>
      <p:ext uri="{BB962C8B-B14F-4D97-AF65-F5344CB8AC3E}">
        <p14:creationId xmlns:p14="http://schemas.microsoft.com/office/powerpoint/2010/main" val="37125010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企业现状</a:t>
            </a:r>
            <a:endParaRPr lang="zh-CN" altLang="en-US" dirty="0"/>
          </a:p>
        </p:txBody>
      </p:sp>
      <p:sp>
        <p:nvSpPr>
          <p:cNvPr id="3" name="内容占位符 2"/>
          <p:cNvSpPr>
            <a:spLocks noGrp="1"/>
          </p:cNvSpPr>
          <p:nvPr>
            <p:ph idx="1"/>
          </p:nvPr>
        </p:nvSpPr>
        <p:spPr/>
        <p:txBody>
          <a:bodyPr>
            <a:normAutofit/>
          </a:bodyPr>
          <a:lstStyle/>
          <a:p>
            <a:r>
              <a:rPr lang="zh-CN" altLang="en-US" dirty="0" smtClean="0"/>
              <a:t>企业目标通过为客户提供多样性服务，满足业务需求，进而为企业创造利润。</a:t>
            </a:r>
            <a:endParaRPr lang="en-US" altLang="zh-CN" dirty="0" smtClean="0"/>
          </a:p>
          <a:p>
            <a:r>
              <a:rPr lang="zh-CN" altLang="en-US" dirty="0" smtClean="0"/>
              <a:t>企业产品生命周期包括需求、设计、开发、部署、运营和下线等日常活动，企业通过以上日常活动满足不断变化的企业环境（市场需求和</a:t>
            </a:r>
            <a:r>
              <a:rPr lang="en-US" altLang="zh-CN" dirty="0" smtClean="0"/>
              <a:t>IT </a:t>
            </a:r>
            <a:r>
              <a:rPr lang="en-US" altLang="zh-CN" dirty="0" err="1" smtClean="0"/>
              <a:t>Infa</a:t>
            </a:r>
            <a:r>
              <a:rPr lang="zh-CN" altLang="en-US" dirty="0" smtClean="0"/>
              <a:t>），其中产品设计和运营为关键核心过程。</a:t>
            </a:r>
            <a:endParaRPr lang="en-US" altLang="zh-CN" dirty="0"/>
          </a:p>
          <a:p>
            <a:pPr lvl="1"/>
            <a:r>
              <a:rPr lang="zh-CN" altLang="en-US" dirty="0" smtClean="0"/>
              <a:t>产品设计是直接面向客户的业务活动，为企业直接创造价值</a:t>
            </a:r>
            <a:endParaRPr lang="en-US" altLang="zh-CN" dirty="0" smtClean="0"/>
          </a:p>
          <a:p>
            <a:pPr lvl="1"/>
            <a:r>
              <a:rPr lang="zh-CN" altLang="en-US" dirty="0" smtClean="0"/>
              <a:t>运营是面向资源的活动，为企业计算进行交付和保障</a:t>
            </a:r>
            <a:endParaRPr lang="en-US" altLang="zh-CN" dirty="0" smtClean="0"/>
          </a:p>
          <a:p>
            <a:r>
              <a:rPr lang="zh-CN" altLang="en-US" dirty="0" smtClean="0"/>
              <a:t>我们认为企业计算</a:t>
            </a:r>
            <a:r>
              <a:rPr lang="en-US" altLang="zh-CN" dirty="0" smtClean="0"/>
              <a:t>CMT</a:t>
            </a:r>
            <a:r>
              <a:rPr lang="zh-CN" altLang="en-US" dirty="0" smtClean="0"/>
              <a:t>和运营</a:t>
            </a:r>
            <a:r>
              <a:rPr lang="en-US" altLang="zh-CN" dirty="0" smtClean="0"/>
              <a:t>OPT</a:t>
            </a:r>
            <a:r>
              <a:rPr lang="zh-CN" altLang="en-US" dirty="0" smtClean="0"/>
              <a:t>存在以下问题：</a:t>
            </a:r>
            <a:endParaRPr lang="zh-CN" altLang="en-US" dirty="0"/>
          </a:p>
        </p:txBody>
      </p:sp>
    </p:spTree>
    <p:extLst>
      <p:ext uri="{BB962C8B-B14F-4D97-AF65-F5344CB8AC3E}">
        <p14:creationId xmlns:p14="http://schemas.microsoft.com/office/powerpoint/2010/main" val="28957209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37182" y="3291400"/>
            <a:ext cx="2502568" cy="33688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传统数据中心环境</a:t>
            </a:r>
            <a:endParaRPr lang="zh-CN" altLang="en-US" dirty="0"/>
          </a:p>
        </p:txBody>
      </p:sp>
      <p:sp>
        <p:nvSpPr>
          <p:cNvPr id="5" name="内容占位符 4"/>
          <p:cNvSpPr>
            <a:spLocks noGrp="1"/>
          </p:cNvSpPr>
          <p:nvPr>
            <p:ph idx="1"/>
          </p:nvPr>
        </p:nvSpPr>
        <p:spPr/>
        <p:txBody>
          <a:bodyPr>
            <a:normAutofit fontScale="77500" lnSpcReduction="20000"/>
          </a:bodyPr>
          <a:lstStyle/>
          <a:p>
            <a:r>
              <a:rPr lang="zh-CN" altLang="en-US" dirty="0" smtClean="0"/>
              <a:t>企业</a:t>
            </a:r>
            <a:r>
              <a:rPr lang="en-US" altLang="zh-CN" dirty="0" smtClean="0"/>
              <a:t>CMT</a:t>
            </a:r>
            <a:r>
              <a:rPr lang="zh-CN" altLang="en-US" dirty="0" smtClean="0"/>
              <a:t>和</a:t>
            </a:r>
            <a:r>
              <a:rPr lang="en-US" altLang="zh-CN" dirty="0" smtClean="0"/>
              <a:t>OPT</a:t>
            </a:r>
            <a:r>
              <a:rPr lang="zh-CN" altLang="en-US" dirty="0" smtClean="0"/>
              <a:t>是两个独立过程，分属不同时空</a:t>
            </a:r>
            <a:endParaRPr lang="en-US" altLang="zh-CN" dirty="0" smtClean="0"/>
          </a:p>
          <a:p>
            <a:pPr lvl="1"/>
            <a:r>
              <a:rPr lang="zh-CN" altLang="en-US" dirty="0" smtClean="0"/>
              <a:t>开发设计人员在产品设计阶段产生</a:t>
            </a:r>
            <a:r>
              <a:rPr lang="en-US" altLang="zh-CN" dirty="0" smtClean="0"/>
              <a:t>CMT SPEC</a:t>
            </a:r>
            <a:r>
              <a:rPr lang="zh-CN" altLang="en-US" dirty="0" smtClean="0"/>
              <a:t>，然后交付运营人员</a:t>
            </a:r>
            <a:endParaRPr lang="en-US" altLang="zh-CN" dirty="0" smtClean="0"/>
          </a:p>
          <a:p>
            <a:pPr lvl="1"/>
            <a:r>
              <a:rPr lang="zh-CN" altLang="en-US" dirty="0" smtClean="0"/>
              <a:t>运营人员根据</a:t>
            </a:r>
            <a:r>
              <a:rPr lang="en-US" altLang="zh-CN" dirty="0" smtClean="0"/>
              <a:t>CMT SPEC</a:t>
            </a:r>
            <a:r>
              <a:rPr lang="zh-CN" altLang="en-US" dirty="0" smtClean="0"/>
              <a:t>需求和</a:t>
            </a:r>
            <a:r>
              <a:rPr lang="en-US" altLang="zh-CN" dirty="0" smtClean="0"/>
              <a:t>IT Infra</a:t>
            </a:r>
            <a:r>
              <a:rPr lang="zh-CN" altLang="en-US" dirty="0" smtClean="0"/>
              <a:t>现状，产生</a:t>
            </a:r>
            <a:r>
              <a:rPr lang="en-US" altLang="zh-CN" dirty="0" smtClean="0"/>
              <a:t>OPT SPEC</a:t>
            </a:r>
            <a:r>
              <a:rPr lang="zh-CN" altLang="en-US" dirty="0" smtClean="0"/>
              <a:t>并上线运行</a:t>
            </a:r>
            <a:endParaRPr lang="en-US" altLang="zh-CN" dirty="0" smtClean="0"/>
          </a:p>
          <a:p>
            <a:pPr lvl="1"/>
            <a:r>
              <a:rPr lang="zh-CN" altLang="en-US" dirty="0" smtClean="0"/>
              <a:t>若</a:t>
            </a:r>
            <a:r>
              <a:rPr lang="zh-CN" altLang="en-US" u="sng" dirty="0" smtClean="0">
                <a:solidFill>
                  <a:srgbClr val="FF0000"/>
                </a:solidFill>
              </a:rPr>
              <a:t>出现错误</a:t>
            </a:r>
            <a:r>
              <a:rPr lang="zh-CN" altLang="en-US" dirty="0" smtClean="0"/>
              <a:t>，则更改</a:t>
            </a:r>
            <a:r>
              <a:rPr lang="en-US" altLang="zh-CN" dirty="0" smtClean="0"/>
              <a:t>OPT SPEC</a:t>
            </a:r>
            <a:r>
              <a:rPr lang="zh-CN" altLang="en-US" dirty="0" smtClean="0"/>
              <a:t>或反馈设计人员修改</a:t>
            </a:r>
            <a:r>
              <a:rPr lang="en-US" altLang="zh-CN" dirty="0" smtClean="0"/>
              <a:t>CMT SPEC</a:t>
            </a:r>
            <a:r>
              <a:rPr lang="zh-CN" altLang="en-US" dirty="0" smtClean="0"/>
              <a:t>，继而重复如上</a:t>
            </a:r>
            <a:endParaRPr lang="en-US" altLang="zh-CN" dirty="0" smtClean="0"/>
          </a:p>
          <a:p>
            <a:pPr lvl="2"/>
            <a:r>
              <a:rPr lang="en-US" altLang="zh-CN" dirty="0" smtClean="0"/>
              <a:t>CMT</a:t>
            </a:r>
            <a:r>
              <a:rPr lang="zh-CN" altLang="en-US" dirty="0" smtClean="0"/>
              <a:t>和</a:t>
            </a:r>
            <a:r>
              <a:rPr lang="en-US" altLang="zh-CN" dirty="0" smtClean="0"/>
              <a:t>OPT</a:t>
            </a:r>
            <a:r>
              <a:rPr lang="zh-CN" altLang="en-US" dirty="0" smtClean="0"/>
              <a:t>无法观察彼此数据，只能基于假设进行</a:t>
            </a:r>
            <a:r>
              <a:rPr lang="en-US" altLang="zh-CN" dirty="0" smtClean="0"/>
              <a:t>SPEC</a:t>
            </a:r>
            <a:r>
              <a:rPr lang="zh-CN" altLang="en-US" dirty="0" smtClean="0"/>
              <a:t>设计，因此运行过程出错不可避免</a:t>
            </a:r>
            <a:endParaRPr lang="en-US" altLang="zh-CN" dirty="0" smtClean="0"/>
          </a:p>
          <a:p>
            <a:pPr lvl="2"/>
            <a:r>
              <a:rPr lang="zh-CN" altLang="en-US" dirty="0" smtClean="0"/>
              <a:t>业务规模增大，人力无法控制复杂性，加剧错误出现概率</a:t>
            </a:r>
            <a:endParaRPr lang="en-US" altLang="zh-CN" dirty="0"/>
          </a:p>
          <a:p>
            <a:r>
              <a:rPr lang="zh-CN" altLang="en-US" dirty="0"/>
              <a:t>该</a:t>
            </a:r>
            <a:r>
              <a:rPr lang="zh-CN" altLang="en-US" dirty="0" smtClean="0"/>
              <a:t>模式存在的问题</a:t>
            </a:r>
            <a:endParaRPr lang="en-US" altLang="zh-CN" dirty="0" smtClean="0"/>
          </a:p>
          <a:p>
            <a:pPr lvl="1"/>
            <a:r>
              <a:rPr lang="zh-CN" altLang="en-US" dirty="0" smtClean="0"/>
              <a:t>企业设计和运行阶段反复修改调试，延长产品上线时间</a:t>
            </a:r>
            <a:endParaRPr lang="en-US" altLang="zh-CN" dirty="0" smtClean="0"/>
          </a:p>
          <a:p>
            <a:pPr marL="457200" lvl="1" indent="0">
              <a:buNone/>
            </a:pPr>
            <a:r>
              <a:rPr lang="en-US" altLang="zh-CN" dirty="0"/>
              <a:t> </a:t>
            </a:r>
            <a:r>
              <a:rPr lang="en-US" altLang="zh-CN" dirty="0" smtClean="0"/>
              <a:t>    </a:t>
            </a:r>
            <a:r>
              <a:rPr lang="zh-CN" altLang="en-US" dirty="0" smtClean="0"/>
              <a:t>体现在不能快速响应市场业务变化需求，新产品无法按时交付，</a:t>
            </a:r>
            <a:endParaRPr lang="en-US" altLang="zh-CN" dirty="0" smtClean="0"/>
          </a:p>
          <a:p>
            <a:pPr marL="457200" lvl="1" indent="0">
              <a:buNone/>
            </a:pPr>
            <a:r>
              <a:rPr lang="en-US" altLang="zh-CN" dirty="0"/>
              <a:t> </a:t>
            </a:r>
            <a:r>
              <a:rPr lang="en-US" altLang="zh-CN" dirty="0" smtClean="0"/>
              <a:t>    </a:t>
            </a:r>
            <a:r>
              <a:rPr lang="zh-CN" altLang="en-US" dirty="0" smtClean="0"/>
              <a:t>企业竞争力下降</a:t>
            </a:r>
            <a:r>
              <a:rPr lang="en-US" altLang="zh-CN" dirty="0" smtClean="0"/>
              <a:t> </a:t>
            </a:r>
          </a:p>
          <a:p>
            <a:pPr lvl="1"/>
            <a:r>
              <a:rPr lang="zh-CN" altLang="en-US" dirty="0" smtClean="0"/>
              <a:t>企业人员设计</a:t>
            </a:r>
            <a:r>
              <a:rPr lang="en-US" altLang="zh-CN" dirty="0" smtClean="0"/>
              <a:t>CMT</a:t>
            </a:r>
            <a:r>
              <a:rPr lang="zh-CN" altLang="en-US" dirty="0" smtClean="0"/>
              <a:t>和</a:t>
            </a:r>
            <a:r>
              <a:rPr lang="en-US" altLang="zh-CN" dirty="0" smtClean="0"/>
              <a:t>OPT SPEC</a:t>
            </a:r>
            <a:r>
              <a:rPr lang="zh-CN" altLang="en-US" dirty="0"/>
              <a:t>依赖</a:t>
            </a:r>
            <a:r>
              <a:rPr lang="zh-CN" altLang="en-US" dirty="0" smtClean="0"/>
              <a:t>个人经验，不能抓住潜在机会</a:t>
            </a:r>
            <a:endParaRPr lang="en-US" altLang="zh-CN" dirty="0" smtClean="0"/>
          </a:p>
          <a:p>
            <a:pPr marL="457200" lvl="1" indent="0">
              <a:buNone/>
            </a:pPr>
            <a:r>
              <a:rPr lang="en-US" altLang="zh-CN" dirty="0"/>
              <a:t> </a:t>
            </a:r>
            <a:r>
              <a:rPr lang="en-US" altLang="zh-CN" dirty="0" smtClean="0"/>
              <a:t>    </a:t>
            </a:r>
            <a:r>
              <a:rPr lang="zh-CN" altLang="en-US" dirty="0" smtClean="0"/>
              <a:t>体现在企业明明有空余资源和最新技术，却无法利用</a:t>
            </a:r>
            <a:endParaRPr lang="en-US" altLang="zh-CN" dirty="0" smtClean="0"/>
          </a:p>
          <a:p>
            <a:r>
              <a:rPr lang="zh-CN" altLang="en-US" dirty="0" smtClean="0"/>
              <a:t>企业如何应对？</a:t>
            </a:r>
            <a:endParaRPr lang="en-US" altLang="zh-CN" dirty="0" smtClean="0"/>
          </a:p>
          <a:p>
            <a:pPr lvl="1"/>
            <a:r>
              <a:rPr lang="zh-CN" altLang="en-US" dirty="0" smtClean="0"/>
              <a:t>重置（</a:t>
            </a:r>
            <a:r>
              <a:rPr lang="en-US" altLang="zh-CN" dirty="0" smtClean="0"/>
              <a:t>Reset</a:t>
            </a:r>
            <a:r>
              <a:rPr lang="zh-CN" altLang="en-US" dirty="0" smtClean="0"/>
              <a:t>）：新业务上线，重置旧业务</a:t>
            </a:r>
            <a:r>
              <a:rPr lang="en-US" altLang="zh-CN" dirty="0"/>
              <a:t> </a:t>
            </a:r>
            <a:r>
              <a:rPr lang="en-US" altLang="zh-CN" dirty="0" smtClean="0"/>
              <a:t>– </a:t>
            </a:r>
            <a:r>
              <a:rPr lang="zh-CN" altLang="en-US" dirty="0" smtClean="0"/>
              <a:t>应对复杂性</a:t>
            </a:r>
            <a:endParaRPr lang="en-US" altLang="zh-CN" dirty="0" smtClean="0"/>
          </a:p>
          <a:p>
            <a:pPr lvl="1"/>
            <a:r>
              <a:rPr lang="zh-CN" altLang="en-US" dirty="0" smtClean="0"/>
              <a:t>限制（</a:t>
            </a:r>
            <a:r>
              <a:rPr lang="en-US" altLang="zh-CN" dirty="0" smtClean="0"/>
              <a:t>Restrict</a:t>
            </a:r>
            <a:r>
              <a:rPr lang="zh-CN" altLang="en-US" dirty="0" smtClean="0"/>
              <a:t>）：人为制定配置规则，不允许修改 </a:t>
            </a:r>
            <a:r>
              <a:rPr lang="en-US" altLang="zh-CN" dirty="0" smtClean="0"/>
              <a:t>– </a:t>
            </a:r>
            <a:r>
              <a:rPr lang="zh-CN" altLang="en-US" dirty="0" smtClean="0"/>
              <a:t>应对潜在风险</a:t>
            </a:r>
            <a:endParaRPr lang="zh-CN" altLang="en-US" dirty="0"/>
          </a:p>
        </p:txBody>
      </p:sp>
      <p:sp>
        <p:nvSpPr>
          <p:cNvPr id="6" name="流程图: 联系 5"/>
          <p:cNvSpPr/>
          <p:nvPr/>
        </p:nvSpPr>
        <p:spPr>
          <a:xfrm>
            <a:off x="9614697" y="3578341"/>
            <a:ext cx="1359569" cy="1287379"/>
          </a:xfrm>
          <a:prstGeom prst="flowChartConnec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CMT</a:t>
            </a:r>
            <a:endParaRPr lang="zh-CN" altLang="en-US" b="1" dirty="0">
              <a:solidFill>
                <a:schemeClr val="tx1"/>
              </a:solidFill>
            </a:endParaRPr>
          </a:p>
        </p:txBody>
      </p:sp>
      <p:sp>
        <p:nvSpPr>
          <p:cNvPr id="7" name="流程图: 联系 6"/>
          <p:cNvSpPr/>
          <p:nvPr/>
        </p:nvSpPr>
        <p:spPr>
          <a:xfrm>
            <a:off x="9614697" y="5152661"/>
            <a:ext cx="1359569" cy="1287379"/>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OPT</a:t>
            </a:r>
            <a:endParaRPr lang="zh-CN" altLang="en-US" b="1" dirty="0">
              <a:solidFill>
                <a:schemeClr val="tx1"/>
              </a:solidFill>
            </a:endParaRPr>
          </a:p>
        </p:txBody>
      </p:sp>
      <p:sp>
        <p:nvSpPr>
          <p:cNvPr id="9" name="右箭头 8"/>
          <p:cNvSpPr/>
          <p:nvPr/>
        </p:nvSpPr>
        <p:spPr>
          <a:xfrm>
            <a:off x="8481791" y="3889607"/>
            <a:ext cx="745957" cy="484632"/>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11385280" y="5711167"/>
            <a:ext cx="745957" cy="484632"/>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a:stCxn id="6" idx="4"/>
            <a:endCxn id="7" idx="0"/>
          </p:cNvCxnSpPr>
          <p:nvPr/>
        </p:nvCxnSpPr>
        <p:spPr>
          <a:xfrm>
            <a:off x="10294482" y="4865720"/>
            <a:ext cx="0" cy="286941"/>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102257" y="3406327"/>
            <a:ext cx="888385" cy="646331"/>
          </a:xfrm>
          <a:prstGeom prst="rect">
            <a:avLst/>
          </a:prstGeom>
          <a:noFill/>
        </p:spPr>
        <p:txBody>
          <a:bodyPr wrap="none" rtlCol="0">
            <a:spAutoFit/>
          </a:bodyPr>
          <a:lstStyle/>
          <a:p>
            <a:pPr algn="ctr"/>
            <a:r>
              <a:rPr lang="en-US" altLang="zh-CN" b="1" i="1" dirty="0" smtClean="0"/>
              <a:t>Design </a:t>
            </a:r>
          </a:p>
          <a:p>
            <a:pPr algn="ctr"/>
            <a:r>
              <a:rPr lang="en-US" altLang="zh-CN" b="1" i="1" dirty="0" smtClean="0"/>
              <a:t>time</a:t>
            </a:r>
            <a:endParaRPr lang="zh-CN" altLang="en-US" b="1" i="1" dirty="0"/>
          </a:p>
        </p:txBody>
      </p:sp>
      <p:sp>
        <p:nvSpPr>
          <p:cNvPr id="15" name="文本框 14"/>
          <p:cNvSpPr txBox="1"/>
          <p:nvPr/>
        </p:nvSpPr>
        <p:spPr>
          <a:xfrm>
            <a:off x="11200506" y="6127234"/>
            <a:ext cx="992066" cy="369332"/>
          </a:xfrm>
          <a:prstGeom prst="rect">
            <a:avLst/>
          </a:prstGeom>
          <a:noFill/>
        </p:spPr>
        <p:txBody>
          <a:bodyPr wrap="none" rtlCol="0">
            <a:spAutoFit/>
          </a:bodyPr>
          <a:lstStyle/>
          <a:p>
            <a:pPr algn="ctr"/>
            <a:r>
              <a:rPr lang="en-US" altLang="zh-CN" b="1" i="1" dirty="0" smtClean="0"/>
              <a:t>Runtime</a:t>
            </a:r>
            <a:endParaRPr lang="zh-CN" altLang="en-US" b="1" i="1" dirty="0"/>
          </a:p>
        </p:txBody>
      </p:sp>
    </p:spTree>
    <p:extLst>
      <p:ext uri="{BB962C8B-B14F-4D97-AF65-F5344CB8AC3E}">
        <p14:creationId xmlns:p14="http://schemas.microsoft.com/office/powerpoint/2010/main" val="158856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680498" y="3240236"/>
            <a:ext cx="3344778" cy="21069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Cloud</a:t>
            </a:r>
            <a:r>
              <a:rPr lang="zh-CN" altLang="en-US" dirty="0" smtClean="0"/>
              <a:t>时代 </a:t>
            </a:r>
            <a:r>
              <a:rPr lang="en-US" altLang="zh-CN" dirty="0" smtClean="0"/>
              <a:t>+ </a:t>
            </a:r>
            <a:r>
              <a:rPr lang="en-US" altLang="zh-CN" dirty="0" err="1" smtClean="0"/>
              <a:t>DevOps</a:t>
            </a:r>
            <a:r>
              <a:rPr lang="zh-CN" altLang="en-US" dirty="0" smtClean="0"/>
              <a:t>模式</a:t>
            </a:r>
            <a:endParaRPr lang="zh-CN" altLang="en-US" dirty="0"/>
          </a:p>
        </p:txBody>
      </p:sp>
      <p:sp>
        <p:nvSpPr>
          <p:cNvPr id="5" name="内容占位符 4"/>
          <p:cNvSpPr>
            <a:spLocks noGrp="1"/>
          </p:cNvSpPr>
          <p:nvPr>
            <p:ph idx="1"/>
          </p:nvPr>
        </p:nvSpPr>
        <p:spPr>
          <a:xfrm>
            <a:off x="838200" y="1778906"/>
            <a:ext cx="10515600" cy="4351338"/>
          </a:xfrm>
        </p:spPr>
        <p:txBody>
          <a:bodyPr>
            <a:normAutofit fontScale="92500" lnSpcReduction="20000"/>
          </a:bodyPr>
          <a:lstStyle/>
          <a:p>
            <a:r>
              <a:rPr lang="zh-CN" altLang="en-US" dirty="0" smtClean="0"/>
              <a:t>在云时代，企业通过虚拟化技术池化各类资源，实现运营自动化</a:t>
            </a:r>
            <a:endParaRPr lang="en-US" altLang="zh-CN" dirty="0" smtClean="0"/>
          </a:p>
          <a:p>
            <a:pPr lvl="1"/>
            <a:r>
              <a:rPr lang="zh-CN" altLang="en-US" dirty="0" smtClean="0"/>
              <a:t>企业计算基于</a:t>
            </a:r>
            <a:r>
              <a:rPr lang="en-US" altLang="zh-CN" dirty="0" smtClean="0"/>
              <a:t>SLA</a:t>
            </a:r>
            <a:r>
              <a:rPr lang="zh-CN" altLang="en-US" dirty="0" smtClean="0"/>
              <a:t>订阅云服务，按需采购云资源，运营过程依赖云厂商</a:t>
            </a:r>
            <a:endParaRPr lang="en-US" altLang="zh-CN" dirty="0" smtClean="0"/>
          </a:p>
          <a:p>
            <a:pPr lvl="1"/>
            <a:r>
              <a:rPr lang="zh-CN" altLang="en-US" dirty="0" smtClean="0"/>
              <a:t>云服务厂商根据</a:t>
            </a:r>
            <a:r>
              <a:rPr lang="en-US" altLang="zh-CN" dirty="0" smtClean="0"/>
              <a:t>SLA</a:t>
            </a:r>
            <a:r>
              <a:rPr lang="zh-CN" altLang="en-US" dirty="0" smtClean="0"/>
              <a:t>交付企业资源，屏蔽底层资源技术细节，可在满足企业计算需求的前提下，动态自适应调整资源供应策略和技术</a:t>
            </a:r>
            <a:endParaRPr lang="en-US" altLang="zh-CN" dirty="0" smtClean="0"/>
          </a:p>
          <a:p>
            <a:pPr lvl="1"/>
            <a:r>
              <a:rPr lang="zh-CN" altLang="en-US" dirty="0" smtClean="0"/>
              <a:t>提升的地方：</a:t>
            </a:r>
            <a:r>
              <a:rPr lang="en-US" altLang="zh-CN" dirty="0" smtClean="0"/>
              <a:t>1</a:t>
            </a:r>
            <a:r>
              <a:rPr lang="zh-CN" altLang="en-US" dirty="0" smtClean="0"/>
              <a:t>）缩短了企业产品开发周期，</a:t>
            </a:r>
            <a:r>
              <a:rPr lang="en-US" altLang="zh-CN" dirty="0" smtClean="0"/>
              <a:t>Dev</a:t>
            </a:r>
            <a:r>
              <a:rPr lang="zh-CN" altLang="en-US" dirty="0" smtClean="0"/>
              <a:t>和</a:t>
            </a:r>
            <a:r>
              <a:rPr lang="en-US" altLang="zh-CN" dirty="0" smtClean="0"/>
              <a:t>Ops</a:t>
            </a:r>
            <a:r>
              <a:rPr lang="zh-CN" altLang="en-US" dirty="0" smtClean="0"/>
              <a:t>能够持续集成；</a:t>
            </a:r>
            <a:r>
              <a:rPr lang="en-US" altLang="zh-CN" dirty="0" smtClean="0"/>
              <a:t>2</a:t>
            </a:r>
            <a:r>
              <a:rPr lang="zh-CN" altLang="en-US" dirty="0" smtClean="0"/>
              <a:t>）</a:t>
            </a:r>
            <a:r>
              <a:rPr lang="en-US" altLang="zh-CN" dirty="0" smtClean="0"/>
              <a:t>CMT</a:t>
            </a:r>
            <a:r>
              <a:rPr lang="zh-CN" altLang="en-US" dirty="0" smtClean="0"/>
              <a:t>和</a:t>
            </a:r>
            <a:r>
              <a:rPr lang="en-US" altLang="zh-CN" dirty="0" smtClean="0"/>
              <a:t>OPT</a:t>
            </a:r>
            <a:r>
              <a:rPr lang="zh-CN" altLang="en-US" dirty="0" smtClean="0"/>
              <a:t>在同一时刻共存，在运行阶段，</a:t>
            </a:r>
            <a:r>
              <a:rPr lang="en-US" altLang="zh-CN" dirty="0" smtClean="0"/>
              <a:t>OPT</a:t>
            </a:r>
            <a:r>
              <a:rPr lang="zh-CN" altLang="en-US" dirty="0" smtClean="0"/>
              <a:t>可动态调整来满足</a:t>
            </a:r>
            <a:r>
              <a:rPr lang="en-US" altLang="zh-CN" dirty="0" smtClean="0"/>
              <a:t>CMT</a:t>
            </a:r>
            <a:r>
              <a:rPr lang="zh-CN" altLang="en-US" dirty="0" smtClean="0"/>
              <a:t>需求；</a:t>
            </a:r>
            <a:r>
              <a:rPr lang="en-US" altLang="zh-CN" dirty="0" smtClean="0"/>
              <a:t>3</a:t>
            </a:r>
            <a:r>
              <a:rPr lang="zh-CN" altLang="en-US" dirty="0" smtClean="0"/>
              <a:t>）企业的</a:t>
            </a:r>
            <a:r>
              <a:rPr lang="en-US" altLang="zh-CN" dirty="0" smtClean="0"/>
              <a:t>Predictability</a:t>
            </a:r>
            <a:r>
              <a:rPr lang="zh-CN" altLang="en-US" dirty="0" smtClean="0"/>
              <a:t>增强</a:t>
            </a:r>
            <a:endParaRPr lang="en-US" altLang="zh-CN" dirty="0" smtClean="0"/>
          </a:p>
          <a:p>
            <a:r>
              <a:rPr lang="zh-CN" altLang="en-US" dirty="0" smtClean="0"/>
              <a:t>该模式存在的问题：</a:t>
            </a:r>
            <a:endParaRPr lang="en-US" altLang="zh-CN" dirty="0" smtClean="0"/>
          </a:p>
          <a:p>
            <a:pPr lvl="1"/>
            <a:r>
              <a:rPr lang="zh-CN" altLang="en-US" dirty="0" smtClean="0"/>
              <a:t>摩尔定律在云时代失效，企业采购资源的依据不在，无法有效决策</a:t>
            </a:r>
            <a:endParaRPr lang="en-US" altLang="zh-CN" dirty="0" smtClean="0"/>
          </a:p>
          <a:p>
            <a:pPr lvl="1"/>
            <a:r>
              <a:rPr lang="zh-CN" altLang="en-US" dirty="0" smtClean="0"/>
              <a:t>基于</a:t>
            </a:r>
            <a:r>
              <a:rPr lang="en-US" altLang="zh-CN" dirty="0" smtClean="0"/>
              <a:t>Policy-network(state space)</a:t>
            </a:r>
            <a:r>
              <a:rPr lang="zh-CN" altLang="en-US" dirty="0" smtClean="0"/>
              <a:t>的运营策略，企业没有业务语义，无法处理</a:t>
            </a:r>
            <a:r>
              <a:rPr lang="en-US" altLang="zh-CN" dirty="0" smtClean="0"/>
              <a:t>emergence</a:t>
            </a:r>
            <a:r>
              <a:rPr lang="zh-CN" altLang="en-US" dirty="0" smtClean="0"/>
              <a:t>情况</a:t>
            </a:r>
            <a:endParaRPr lang="en-US" altLang="zh-CN" dirty="0" smtClean="0"/>
          </a:p>
          <a:p>
            <a:pPr lvl="1"/>
            <a:r>
              <a:rPr lang="zh-CN" altLang="en-US" dirty="0" smtClean="0"/>
              <a:t>企业产品生命周期没有数字化，机器依然无法理解</a:t>
            </a:r>
            <a:r>
              <a:rPr lang="en-US" altLang="zh-CN" dirty="0" smtClean="0"/>
              <a:t>CMT</a:t>
            </a:r>
            <a:r>
              <a:rPr lang="zh-CN" altLang="en-US" dirty="0" smtClean="0"/>
              <a:t>和</a:t>
            </a:r>
            <a:r>
              <a:rPr lang="en-US" altLang="zh-CN" dirty="0" smtClean="0"/>
              <a:t>OPT</a:t>
            </a:r>
          </a:p>
          <a:p>
            <a:r>
              <a:rPr lang="zh-CN" altLang="en-US" smtClean="0"/>
              <a:t>企业</a:t>
            </a:r>
            <a:r>
              <a:rPr lang="zh-CN" altLang="en-US" dirty="0" smtClean="0"/>
              <a:t>是如何应对的？</a:t>
            </a:r>
            <a:endParaRPr lang="en-US" altLang="zh-CN" dirty="0" smtClean="0"/>
          </a:p>
          <a:p>
            <a:pPr lvl="1"/>
            <a:endParaRPr lang="en-US" altLang="zh-CN" dirty="0" smtClean="0"/>
          </a:p>
          <a:p>
            <a:pPr lvl="2"/>
            <a:endParaRPr lang="en-US" altLang="zh-CN" dirty="0"/>
          </a:p>
          <a:p>
            <a:pPr lvl="1"/>
            <a:endParaRPr lang="zh-CN" altLang="en-US" dirty="0"/>
          </a:p>
        </p:txBody>
      </p:sp>
      <p:sp>
        <p:nvSpPr>
          <p:cNvPr id="6" name="流程图: 联系 5"/>
          <p:cNvSpPr/>
          <p:nvPr/>
        </p:nvSpPr>
        <p:spPr>
          <a:xfrm>
            <a:off x="8822926" y="3742185"/>
            <a:ext cx="1359569" cy="1287379"/>
          </a:xfrm>
          <a:prstGeom prst="flowChartConnec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CMT</a:t>
            </a:r>
            <a:endParaRPr lang="zh-CN" altLang="en-US" b="1" dirty="0">
              <a:solidFill>
                <a:schemeClr val="tx1"/>
              </a:solidFill>
            </a:endParaRPr>
          </a:p>
        </p:txBody>
      </p:sp>
      <p:sp>
        <p:nvSpPr>
          <p:cNvPr id="7" name="流程图: 联系 6"/>
          <p:cNvSpPr/>
          <p:nvPr/>
        </p:nvSpPr>
        <p:spPr>
          <a:xfrm>
            <a:off x="10602509" y="3742185"/>
            <a:ext cx="1359569" cy="1287379"/>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OPT</a:t>
            </a:r>
            <a:endParaRPr lang="zh-CN" altLang="en-US" b="1" dirty="0">
              <a:solidFill>
                <a:schemeClr val="tx1"/>
              </a:solidFill>
            </a:endParaRPr>
          </a:p>
        </p:txBody>
      </p:sp>
      <p:sp>
        <p:nvSpPr>
          <p:cNvPr id="9" name="右箭头 8"/>
          <p:cNvSpPr/>
          <p:nvPr/>
        </p:nvSpPr>
        <p:spPr>
          <a:xfrm rot="5400000">
            <a:off x="10002766" y="2885734"/>
            <a:ext cx="745957" cy="484632"/>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5400000">
            <a:off x="10051832" y="5324251"/>
            <a:ext cx="745957" cy="484632"/>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a:stCxn id="6" idx="6"/>
            <a:endCxn id="7" idx="2"/>
          </p:cNvCxnSpPr>
          <p:nvPr/>
        </p:nvCxnSpPr>
        <p:spPr>
          <a:xfrm>
            <a:off x="10182495" y="4385875"/>
            <a:ext cx="420014"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908694" y="2131052"/>
            <a:ext cx="888385" cy="646331"/>
          </a:xfrm>
          <a:prstGeom prst="rect">
            <a:avLst/>
          </a:prstGeom>
          <a:noFill/>
        </p:spPr>
        <p:txBody>
          <a:bodyPr wrap="none" rtlCol="0">
            <a:spAutoFit/>
          </a:bodyPr>
          <a:lstStyle/>
          <a:p>
            <a:pPr algn="ctr"/>
            <a:r>
              <a:rPr lang="en-US" altLang="zh-CN" b="1" i="1" dirty="0" smtClean="0"/>
              <a:t>Design </a:t>
            </a:r>
          </a:p>
          <a:p>
            <a:pPr algn="ctr"/>
            <a:r>
              <a:rPr lang="en-US" altLang="zh-CN" b="1" i="1" dirty="0" smtClean="0"/>
              <a:t>time</a:t>
            </a:r>
            <a:endParaRPr lang="zh-CN" altLang="en-US" b="1" i="1" dirty="0"/>
          </a:p>
        </p:txBody>
      </p:sp>
      <p:sp>
        <p:nvSpPr>
          <p:cNvPr id="15" name="文本框 14"/>
          <p:cNvSpPr txBox="1"/>
          <p:nvPr/>
        </p:nvSpPr>
        <p:spPr>
          <a:xfrm>
            <a:off x="9943345" y="5849130"/>
            <a:ext cx="992066" cy="369332"/>
          </a:xfrm>
          <a:prstGeom prst="rect">
            <a:avLst/>
          </a:prstGeom>
          <a:noFill/>
        </p:spPr>
        <p:txBody>
          <a:bodyPr wrap="none" rtlCol="0">
            <a:spAutoFit/>
          </a:bodyPr>
          <a:lstStyle/>
          <a:p>
            <a:pPr algn="ctr"/>
            <a:r>
              <a:rPr lang="en-US" altLang="zh-CN" b="1" i="1" dirty="0" smtClean="0"/>
              <a:t>Runtime</a:t>
            </a:r>
            <a:endParaRPr lang="zh-CN" altLang="en-US" b="1" i="1" dirty="0"/>
          </a:p>
        </p:txBody>
      </p:sp>
    </p:spTree>
    <p:extLst>
      <p:ext uri="{BB962C8B-B14F-4D97-AF65-F5344CB8AC3E}">
        <p14:creationId xmlns:p14="http://schemas.microsoft.com/office/powerpoint/2010/main" val="32066435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009022" y="3213980"/>
            <a:ext cx="3156283" cy="21069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After LR</a:t>
            </a:r>
            <a:endParaRPr lang="zh-CN" altLang="en-US" dirty="0"/>
          </a:p>
        </p:txBody>
      </p:sp>
      <p:sp>
        <p:nvSpPr>
          <p:cNvPr id="5" name="内容占位符 4"/>
          <p:cNvSpPr>
            <a:spLocks noGrp="1"/>
          </p:cNvSpPr>
          <p:nvPr>
            <p:ph idx="1"/>
          </p:nvPr>
        </p:nvSpPr>
        <p:spPr/>
        <p:txBody>
          <a:bodyPr>
            <a:normAutofit/>
          </a:bodyPr>
          <a:lstStyle/>
          <a:p>
            <a:r>
              <a:rPr lang="en-US" altLang="zh-CN" dirty="0" smtClean="0"/>
              <a:t>Problems of CMT &amp; OPT </a:t>
            </a:r>
          </a:p>
          <a:p>
            <a:pPr lvl="1"/>
            <a:r>
              <a:rPr lang="en-US" altLang="zh-CN" dirty="0" smtClean="0"/>
              <a:t>High Predictability</a:t>
            </a:r>
          </a:p>
          <a:p>
            <a:pPr lvl="2"/>
            <a:r>
              <a:rPr lang="en-US" altLang="zh-CN" dirty="0" smtClean="0"/>
              <a:t>Context-awareness </a:t>
            </a:r>
          </a:p>
          <a:p>
            <a:pPr lvl="3"/>
            <a:r>
              <a:rPr lang="en-US" altLang="zh-CN" dirty="0" smtClean="0"/>
              <a:t>Build(Proof) ideal world first</a:t>
            </a:r>
            <a:endParaRPr lang="en-US" altLang="zh-CN" dirty="0"/>
          </a:p>
          <a:p>
            <a:pPr lvl="2"/>
            <a:r>
              <a:rPr lang="en-US" altLang="zh-CN" dirty="0" smtClean="0"/>
              <a:t>Digitalization of enterprise life cycle</a:t>
            </a:r>
          </a:p>
          <a:p>
            <a:pPr lvl="1"/>
            <a:r>
              <a:rPr lang="en-US" altLang="zh-CN" dirty="0" smtClean="0"/>
              <a:t>Low cycle period</a:t>
            </a:r>
          </a:p>
          <a:p>
            <a:pPr lvl="2"/>
            <a:r>
              <a:rPr lang="en-US" altLang="zh-CN" dirty="0" smtClean="0"/>
              <a:t>Reset &amp; Retry</a:t>
            </a:r>
          </a:p>
          <a:p>
            <a:pPr lvl="2"/>
            <a:r>
              <a:rPr lang="en-US" altLang="zh-CN" dirty="0" smtClean="0"/>
              <a:t>Retry</a:t>
            </a:r>
          </a:p>
          <a:p>
            <a:pPr lvl="1"/>
            <a:r>
              <a:rPr lang="en-US" altLang="zh-CN" dirty="0" smtClean="0"/>
              <a:t>Correctness assurance</a:t>
            </a:r>
          </a:p>
          <a:p>
            <a:pPr lvl="2"/>
            <a:r>
              <a:rPr lang="en-US" altLang="zh-CN" dirty="0" smtClean="0"/>
              <a:t>Completeness</a:t>
            </a:r>
          </a:p>
          <a:p>
            <a:pPr lvl="2"/>
            <a:r>
              <a:rPr lang="en-US" altLang="zh-CN" dirty="0" smtClean="0"/>
              <a:t>Correctness-by-construction</a:t>
            </a:r>
          </a:p>
          <a:p>
            <a:pPr lvl="2"/>
            <a:r>
              <a:rPr lang="en-US" altLang="zh-CN" dirty="0" smtClean="0"/>
              <a:t>Proof theory</a:t>
            </a:r>
            <a:endParaRPr lang="en-US" altLang="zh-CN" dirty="0"/>
          </a:p>
          <a:p>
            <a:pPr lvl="1"/>
            <a:endParaRPr lang="zh-CN" altLang="en-US" dirty="0"/>
          </a:p>
        </p:txBody>
      </p:sp>
      <p:sp>
        <p:nvSpPr>
          <p:cNvPr id="7" name="流程图: 联系 6"/>
          <p:cNvSpPr/>
          <p:nvPr/>
        </p:nvSpPr>
        <p:spPr>
          <a:xfrm>
            <a:off x="8482264" y="3275592"/>
            <a:ext cx="2298031" cy="2067849"/>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b="1" dirty="0">
                <a:solidFill>
                  <a:schemeClr val="tx1"/>
                </a:solidFill>
              </a:rPr>
              <a:t>OPT</a:t>
            </a:r>
            <a:endParaRPr lang="zh-CN" altLang="en-US" b="1" dirty="0">
              <a:solidFill>
                <a:schemeClr val="tx1"/>
              </a:solidFill>
            </a:endParaRPr>
          </a:p>
        </p:txBody>
      </p:sp>
      <p:sp>
        <p:nvSpPr>
          <p:cNvPr id="9" name="右箭头 8"/>
          <p:cNvSpPr/>
          <p:nvPr/>
        </p:nvSpPr>
        <p:spPr>
          <a:xfrm rot="5400000">
            <a:off x="9187461" y="2751496"/>
            <a:ext cx="745957" cy="484632"/>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5400000">
            <a:off x="9225825" y="5306935"/>
            <a:ext cx="745957" cy="484632"/>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116246" y="2034776"/>
            <a:ext cx="888385" cy="646331"/>
          </a:xfrm>
          <a:prstGeom prst="rect">
            <a:avLst/>
          </a:prstGeom>
          <a:noFill/>
        </p:spPr>
        <p:txBody>
          <a:bodyPr wrap="none" rtlCol="0">
            <a:spAutoFit/>
          </a:bodyPr>
          <a:lstStyle/>
          <a:p>
            <a:pPr algn="ctr"/>
            <a:r>
              <a:rPr lang="en-US" altLang="zh-CN" b="1" i="1" dirty="0" smtClean="0"/>
              <a:t>Design </a:t>
            </a:r>
          </a:p>
          <a:p>
            <a:pPr algn="ctr"/>
            <a:r>
              <a:rPr lang="en-US" altLang="zh-CN" b="1" i="1" dirty="0" smtClean="0"/>
              <a:t>time</a:t>
            </a:r>
            <a:endParaRPr lang="zh-CN" altLang="en-US" b="1" i="1" dirty="0"/>
          </a:p>
        </p:txBody>
      </p:sp>
      <p:sp>
        <p:nvSpPr>
          <p:cNvPr id="15" name="文本框 14"/>
          <p:cNvSpPr txBox="1"/>
          <p:nvPr/>
        </p:nvSpPr>
        <p:spPr>
          <a:xfrm>
            <a:off x="9091130" y="5818889"/>
            <a:ext cx="992066" cy="369332"/>
          </a:xfrm>
          <a:prstGeom prst="rect">
            <a:avLst/>
          </a:prstGeom>
          <a:noFill/>
        </p:spPr>
        <p:txBody>
          <a:bodyPr wrap="none" rtlCol="0">
            <a:spAutoFit/>
          </a:bodyPr>
          <a:lstStyle/>
          <a:p>
            <a:pPr algn="ctr"/>
            <a:r>
              <a:rPr lang="en-US" altLang="zh-CN" b="1" i="1" dirty="0" smtClean="0"/>
              <a:t>Runtime</a:t>
            </a:r>
            <a:endParaRPr lang="zh-CN" altLang="en-US" b="1" i="1" dirty="0"/>
          </a:p>
        </p:txBody>
      </p:sp>
      <p:sp>
        <p:nvSpPr>
          <p:cNvPr id="6" name="流程图: 联系 5"/>
          <p:cNvSpPr/>
          <p:nvPr/>
        </p:nvSpPr>
        <p:spPr>
          <a:xfrm>
            <a:off x="8584530" y="3674575"/>
            <a:ext cx="1359569" cy="1287379"/>
          </a:xfrm>
          <a:prstGeom prst="flowChartConnec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CMT</a:t>
            </a:r>
            <a:endParaRPr lang="zh-CN" altLang="en-US" b="1" dirty="0">
              <a:solidFill>
                <a:schemeClr val="tx1"/>
              </a:solidFill>
            </a:endParaRPr>
          </a:p>
        </p:txBody>
      </p:sp>
    </p:spTree>
    <p:extLst>
      <p:ext uri="{BB962C8B-B14F-4D97-AF65-F5344CB8AC3E}">
        <p14:creationId xmlns:p14="http://schemas.microsoft.com/office/powerpoint/2010/main" val="13826003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Building type: emergence problem</a:t>
            </a:r>
            <a:endParaRPr lang="zh-CN" altLang="en-US" dirty="0"/>
          </a:p>
        </p:txBody>
      </p:sp>
      <p:sp>
        <p:nvSpPr>
          <p:cNvPr id="4" name="椭圆 3"/>
          <p:cNvSpPr/>
          <p:nvPr/>
        </p:nvSpPr>
        <p:spPr>
          <a:xfrm>
            <a:off x="2116899" y="3832313"/>
            <a:ext cx="1803748" cy="76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Variance1</a:t>
            </a:r>
            <a:endParaRPr lang="zh-CN" altLang="en-US" sz="2000" dirty="0">
              <a:solidFill>
                <a:schemeClr val="tx1"/>
              </a:solidFill>
            </a:endParaRPr>
          </a:p>
        </p:txBody>
      </p:sp>
      <p:sp>
        <p:nvSpPr>
          <p:cNvPr id="5" name="椭圆 4"/>
          <p:cNvSpPr/>
          <p:nvPr/>
        </p:nvSpPr>
        <p:spPr>
          <a:xfrm>
            <a:off x="4974920" y="1767606"/>
            <a:ext cx="1803748" cy="76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Genuine</a:t>
            </a:r>
          </a:p>
          <a:p>
            <a:pPr algn="ctr"/>
            <a:r>
              <a:rPr lang="en-US" altLang="zh-CN" sz="2000" dirty="0" smtClean="0">
                <a:solidFill>
                  <a:schemeClr val="tx1"/>
                </a:solidFill>
              </a:rPr>
              <a:t>(G)</a:t>
            </a:r>
            <a:endParaRPr lang="zh-CN" altLang="en-US" sz="2000" dirty="0">
              <a:solidFill>
                <a:schemeClr val="tx1"/>
              </a:solidFill>
            </a:endParaRPr>
          </a:p>
        </p:txBody>
      </p:sp>
      <p:sp>
        <p:nvSpPr>
          <p:cNvPr id="6" name="椭圆 5"/>
          <p:cNvSpPr/>
          <p:nvPr/>
        </p:nvSpPr>
        <p:spPr>
          <a:xfrm>
            <a:off x="7914945" y="3856850"/>
            <a:ext cx="1803748" cy="76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Variance2</a:t>
            </a:r>
            <a:endParaRPr lang="zh-CN" altLang="en-US" sz="2000" dirty="0">
              <a:solidFill>
                <a:schemeClr val="tx1"/>
              </a:solidFill>
            </a:endParaRPr>
          </a:p>
        </p:txBody>
      </p:sp>
      <p:cxnSp>
        <p:nvCxnSpPr>
          <p:cNvPr id="8" name="直接箭头连接符 7"/>
          <p:cNvCxnSpPr>
            <a:stCxn id="4" idx="0"/>
            <a:endCxn id="5" idx="3"/>
          </p:cNvCxnSpPr>
          <p:nvPr/>
        </p:nvCxnSpPr>
        <p:spPr>
          <a:xfrm flipV="1">
            <a:off x="3018773" y="2420074"/>
            <a:ext cx="2220300" cy="1412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5"/>
            <a:endCxn id="6" idx="0"/>
          </p:cNvCxnSpPr>
          <p:nvPr/>
        </p:nvCxnSpPr>
        <p:spPr>
          <a:xfrm>
            <a:off x="6514515" y="2420074"/>
            <a:ext cx="2302304" cy="143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121853" y="2913622"/>
            <a:ext cx="1860766" cy="646331"/>
          </a:xfrm>
          <a:prstGeom prst="rect">
            <a:avLst/>
          </a:prstGeom>
          <a:noFill/>
        </p:spPr>
        <p:txBody>
          <a:bodyPr wrap="none" rtlCol="0">
            <a:spAutoFit/>
          </a:bodyPr>
          <a:lstStyle/>
          <a:p>
            <a:r>
              <a:rPr lang="en-US" altLang="zh-CN" dirty="0" smtClean="0">
                <a:solidFill>
                  <a:srgbClr val="FF0000"/>
                </a:solidFill>
              </a:rPr>
              <a:t>Inductive building</a:t>
            </a:r>
          </a:p>
          <a:p>
            <a:r>
              <a:rPr lang="en-US" altLang="zh-CN" dirty="0" smtClean="0">
                <a:solidFill>
                  <a:srgbClr val="FF0000"/>
                </a:solidFill>
              </a:rPr>
              <a:t>(Induction logic)</a:t>
            </a:r>
            <a:endParaRPr lang="zh-CN" altLang="en-US" dirty="0">
              <a:solidFill>
                <a:srgbClr val="FF0000"/>
              </a:solidFill>
            </a:endParaRPr>
          </a:p>
        </p:txBody>
      </p:sp>
      <p:sp>
        <p:nvSpPr>
          <p:cNvPr id="13" name="文本框 12"/>
          <p:cNvSpPr txBox="1"/>
          <p:nvPr/>
        </p:nvSpPr>
        <p:spPr>
          <a:xfrm>
            <a:off x="6877506" y="2971310"/>
            <a:ext cx="1939313" cy="646331"/>
          </a:xfrm>
          <a:prstGeom prst="rect">
            <a:avLst/>
          </a:prstGeom>
          <a:noFill/>
        </p:spPr>
        <p:txBody>
          <a:bodyPr wrap="none" rtlCol="0">
            <a:spAutoFit/>
          </a:bodyPr>
          <a:lstStyle/>
          <a:p>
            <a:r>
              <a:rPr lang="en-US" altLang="zh-CN" dirty="0" smtClean="0"/>
              <a:t>Deductive building</a:t>
            </a:r>
          </a:p>
          <a:p>
            <a:r>
              <a:rPr lang="en-US" altLang="zh-CN" dirty="0" smtClean="0"/>
              <a:t>(Deduction logic)</a:t>
            </a:r>
            <a:endParaRPr lang="zh-CN" altLang="en-US" dirty="0"/>
          </a:p>
        </p:txBody>
      </p:sp>
      <p:sp>
        <p:nvSpPr>
          <p:cNvPr id="16" name="矩形标注 15"/>
          <p:cNvSpPr/>
          <p:nvPr/>
        </p:nvSpPr>
        <p:spPr>
          <a:xfrm>
            <a:off x="8964397" y="1714870"/>
            <a:ext cx="3012190" cy="1174570"/>
          </a:xfrm>
          <a:prstGeom prst="wedgeRectCallout">
            <a:avLst>
              <a:gd name="adj1" fmla="val -58922"/>
              <a:gd name="adj2" fmla="val 713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1. Meta-&gt;Theory-&gt;Type-&gt;Data</a:t>
            </a:r>
          </a:p>
          <a:p>
            <a:r>
              <a:rPr lang="en-US" altLang="zh-CN" dirty="0" smtClean="0">
                <a:solidFill>
                  <a:schemeClr val="tx1"/>
                </a:solidFill>
              </a:rPr>
              <a:t>2. Complementary</a:t>
            </a:r>
          </a:p>
          <a:p>
            <a:r>
              <a:rPr lang="en-US" altLang="zh-CN" dirty="0" smtClean="0">
                <a:solidFill>
                  <a:schemeClr val="tx1"/>
                </a:solidFill>
              </a:rPr>
              <a:t>3. Negation</a:t>
            </a:r>
            <a:endParaRPr lang="zh-CN" altLang="en-US" dirty="0">
              <a:solidFill>
                <a:schemeClr val="tx1"/>
              </a:solidFill>
            </a:endParaRPr>
          </a:p>
        </p:txBody>
      </p:sp>
      <p:cxnSp>
        <p:nvCxnSpPr>
          <p:cNvPr id="18" name="直接箭头连接符 17"/>
          <p:cNvCxnSpPr/>
          <p:nvPr/>
        </p:nvCxnSpPr>
        <p:spPr>
          <a:xfrm flipV="1">
            <a:off x="2580362" y="4621264"/>
            <a:ext cx="0" cy="489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008334" y="4621264"/>
            <a:ext cx="0" cy="489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440482" y="4621264"/>
            <a:ext cx="0" cy="489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124108" y="5146062"/>
            <a:ext cx="1784591" cy="369332"/>
          </a:xfrm>
          <a:prstGeom prst="rect">
            <a:avLst/>
          </a:prstGeom>
          <a:noFill/>
        </p:spPr>
        <p:txBody>
          <a:bodyPr wrap="none" rtlCol="0">
            <a:spAutoFit/>
          </a:bodyPr>
          <a:lstStyle/>
          <a:p>
            <a:r>
              <a:rPr lang="en-US" altLang="zh-CN" b="1" i="1" dirty="0" smtClean="0">
                <a:solidFill>
                  <a:srgbClr val="FF0000"/>
                </a:solidFill>
              </a:rPr>
              <a:t>Emergent events</a:t>
            </a:r>
            <a:endParaRPr lang="zh-CN" altLang="en-US" b="1" i="1" dirty="0">
              <a:solidFill>
                <a:srgbClr val="FF0000"/>
              </a:solidFill>
            </a:endParaRPr>
          </a:p>
        </p:txBody>
      </p:sp>
      <p:cxnSp>
        <p:nvCxnSpPr>
          <p:cNvPr id="22" name="直接箭头连接符 21"/>
          <p:cNvCxnSpPr>
            <a:stCxn id="5" idx="3"/>
            <a:endCxn id="27" idx="0"/>
          </p:cNvCxnSpPr>
          <p:nvPr/>
        </p:nvCxnSpPr>
        <p:spPr>
          <a:xfrm>
            <a:off x="5239073" y="2420074"/>
            <a:ext cx="740487" cy="121135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856862" y="3631424"/>
            <a:ext cx="2245396" cy="7644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FF0000"/>
                </a:solidFill>
              </a:rPr>
              <a:t>New Genuine</a:t>
            </a:r>
          </a:p>
          <a:p>
            <a:pPr algn="ctr"/>
            <a:r>
              <a:rPr lang="en-US" altLang="zh-CN" sz="2000" dirty="0" smtClean="0">
                <a:solidFill>
                  <a:srgbClr val="FF0000"/>
                </a:solidFill>
              </a:rPr>
              <a:t>(G’)</a:t>
            </a:r>
            <a:endParaRPr lang="zh-CN" altLang="en-US" sz="2000" dirty="0">
              <a:solidFill>
                <a:srgbClr val="FF0000"/>
              </a:solidFill>
            </a:endParaRPr>
          </a:p>
        </p:txBody>
      </p:sp>
      <p:cxnSp>
        <p:nvCxnSpPr>
          <p:cNvPr id="31" name="直接箭头连接符 30"/>
          <p:cNvCxnSpPr>
            <a:stCxn id="34" idx="0"/>
            <a:endCxn id="27" idx="3"/>
          </p:cNvCxnSpPr>
          <p:nvPr/>
        </p:nvCxnSpPr>
        <p:spPr>
          <a:xfrm flipV="1">
            <a:off x="4982619" y="4283892"/>
            <a:ext cx="203074" cy="771355"/>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128761" y="5055247"/>
            <a:ext cx="1707715" cy="7644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0000"/>
                </a:solidFill>
              </a:rPr>
              <a:t>Variance3</a:t>
            </a:r>
            <a:endParaRPr lang="zh-CN" altLang="en-US" sz="2000" dirty="0">
              <a:solidFill>
                <a:srgbClr val="FF0000"/>
              </a:solidFill>
            </a:endParaRPr>
          </a:p>
        </p:txBody>
      </p:sp>
      <p:sp>
        <p:nvSpPr>
          <p:cNvPr id="38" name="椭圆 37"/>
          <p:cNvSpPr/>
          <p:nvPr/>
        </p:nvSpPr>
        <p:spPr>
          <a:xfrm>
            <a:off x="6280653" y="5102035"/>
            <a:ext cx="1755732" cy="7644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0000"/>
                </a:solidFill>
              </a:rPr>
              <a:t>Variance4</a:t>
            </a:r>
            <a:endParaRPr lang="zh-CN" altLang="en-US" sz="2000" dirty="0">
              <a:solidFill>
                <a:srgbClr val="FF0000"/>
              </a:solidFill>
            </a:endParaRPr>
          </a:p>
        </p:txBody>
      </p:sp>
      <p:cxnSp>
        <p:nvCxnSpPr>
          <p:cNvPr id="39" name="直接箭头连接符 38"/>
          <p:cNvCxnSpPr>
            <a:stCxn id="27" idx="5"/>
            <a:endCxn id="38" idx="0"/>
          </p:cNvCxnSpPr>
          <p:nvPr/>
        </p:nvCxnSpPr>
        <p:spPr>
          <a:xfrm>
            <a:off x="6773427" y="4283892"/>
            <a:ext cx="385092" cy="81814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677153" y="5450329"/>
            <a:ext cx="662361" cy="369332"/>
          </a:xfrm>
          <a:prstGeom prst="rect">
            <a:avLst/>
          </a:prstGeom>
          <a:noFill/>
        </p:spPr>
        <p:txBody>
          <a:bodyPr wrap="none" rtlCol="0">
            <a:spAutoFit/>
          </a:bodyPr>
          <a:lstStyle/>
          <a:p>
            <a:r>
              <a:rPr lang="en-US" altLang="zh-CN" b="1" i="1" dirty="0" smtClean="0">
                <a:solidFill>
                  <a:srgbClr val="FF0000"/>
                </a:solidFill>
              </a:rPr>
              <a:t>(5/2)</a:t>
            </a:r>
            <a:endParaRPr lang="zh-CN" altLang="en-US" b="1" i="1" dirty="0">
              <a:solidFill>
                <a:srgbClr val="FF0000"/>
              </a:solidFill>
            </a:endParaRPr>
          </a:p>
        </p:txBody>
      </p:sp>
      <p:sp>
        <p:nvSpPr>
          <p:cNvPr id="52" name="文本框 51"/>
          <p:cNvSpPr txBox="1"/>
          <p:nvPr/>
        </p:nvSpPr>
        <p:spPr>
          <a:xfrm>
            <a:off x="5390764" y="2555797"/>
            <a:ext cx="486030" cy="646331"/>
          </a:xfrm>
          <a:prstGeom prst="rect">
            <a:avLst/>
          </a:prstGeom>
          <a:noFill/>
        </p:spPr>
        <p:txBody>
          <a:bodyPr wrap="none" rtlCol="0">
            <a:spAutoFit/>
          </a:bodyPr>
          <a:lstStyle/>
          <a:p>
            <a:pPr algn="ctr"/>
            <a:r>
              <a:rPr lang="en-US" altLang="zh-CN" dirty="0"/>
              <a:t>F</a:t>
            </a:r>
            <a:r>
              <a:rPr lang="en-US" altLang="zh-CN" dirty="0" smtClean="0"/>
              <a:t>1:</a:t>
            </a:r>
          </a:p>
          <a:p>
            <a:pPr algn="ctr"/>
            <a:r>
              <a:rPr lang="en-US" altLang="zh-CN" dirty="0" smtClean="0"/>
              <a:t>I-&gt;I</a:t>
            </a:r>
            <a:endParaRPr lang="zh-CN" altLang="en-US" dirty="0"/>
          </a:p>
        </p:txBody>
      </p:sp>
      <p:sp>
        <p:nvSpPr>
          <p:cNvPr id="53" name="文本框 52"/>
          <p:cNvSpPr txBox="1"/>
          <p:nvPr/>
        </p:nvSpPr>
        <p:spPr>
          <a:xfrm>
            <a:off x="5809719" y="4395838"/>
            <a:ext cx="561372" cy="646331"/>
          </a:xfrm>
          <a:prstGeom prst="rect">
            <a:avLst/>
          </a:prstGeom>
          <a:noFill/>
        </p:spPr>
        <p:txBody>
          <a:bodyPr wrap="none" rtlCol="0">
            <a:spAutoFit/>
          </a:bodyPr>
          <a:lstStyle/>
          <a:p>
            <a:pPr algn="ctr"/>
            <a:r>
              <a:rPr lang="en-US" altLang="zh-CN" b="1" dirty="0" smtClean="0">
                <a:solidFill>
                  <a:srgbClr val="FF0000"/>
                </a:solidFill>
              </a:rPr>
              <a:t>F3:</a:t>
            </a:r>
          </a:p>
          <a:p>
            <a:pPr algn="ctr"/>
            <a:r>
              <a:rPr lang="en-US" altLang="zh-CN" b="1" dirty="0" smtClean="0">
                <a:solidFill>
                  <a:srgbClr val="FF0000"/>
                </a:solidFill>
              </a:rPr>
              <a:t>I-&gt;R</a:t>
            </a:r>
            <a:endParaRPr lang="zh-CN" altLang="en-US" b="1" dirty="0">
              <a:solidFill>
                <a:srgbClr val="FF0000"/>
              </a:solidFill>
            </a:endParaRPr>
          </a:p>
        </p:txBody>
      </p:sp>
      <p:sp>
        <p:nvSpPr>
          <p:cNvPr id="54" name="文本框 53"/>
          <p:cNvSpPr txBox="1"/>
          <p:nvPr/>
        </p:nvSpPr>
        <p:spPr>
          <a:xfrm>
            <a:off x="6183033" y="2557324"/>
            <a:ext cx="620684" cy="646331"/>
          </a:xfrm>
          <a:prstGeom prst="rect">
            <a:avLst/>
          </a:prstGeom>
          <a:noFill/>
        </p:spPr>
        <p:txBody>
          <a:bodyPr wrap="none" rtlCol="0">
            <a:spAutoFit/>
          </a:bodyPr>
          <a:lstStyle/>
          <a:p>
            <a:pPr algn="ctr"/>
            <a:r>
              <a:rPr lang="en-US" altLang="zh-CN" dirty="0" smtClean="0"/>
              <a:t>F2:</a:t>
            </a:r>
          </a:p>
          <a:p>
            <a:pPr algn="ctr"/>
            <a:r>
              <a:rPr lang="en-US" altLang="zh-CN" dirty="0"/>
              <a:t>R</a:t>
            </a:r>
            <a:r>
              <a:rPr lang="en-US" altLang="zh-CN" dirty="0" smtClean="0"/>
              <a:t>-&gt;R</a:t>
            </a:r>
            <a:endParaRPr lang="zh-CN" altLang="en-US" dirty="0"/>
          </a:p>
        </p:txBody>
      </p:sp>
      <p:sp>
        <p:nvSpPr>
          <p:cNvPr id="55" name="文本框 54"/>
          <p:cNvSpPr txBox="1"/>
          <p:nvPr/>
        </p:nvSpPr>
        <p:spPr>
          <a:xfrm>
            <a:off x="4450608" y="5819661"/>
            <a:ext cx="1018869" cy="369332"/>
          </a:xfrm>
          <a:prstGeom prst="rect">
            <a:avLst/>
          </a:prstGeom>
          <a:noFill/>
        </p:spPr>
        <p:txBody>
          <a:bodyPr wrap="none" rtlCol="0">
            <a:spAutoFit/>
          </a:bodyPr>
          <a:lstStyle/>
          <a:p>
            <a:r>
              <a:rPr lang="en-US" altLang="zh-CN" b="1" i="1" dirty="0" smtClean="0">
                <a:solidFill>
                  <a:srgbClr val="FF0000"/>
                </a:solidFill>
              </a:rPr>
              <a:t>(Integer)</a:t>
            </a:r>
            <a:endParaRPr lang="zh-CN" altLang="en-US" b="1" i="1" dirty="0">
              <a:solidFill>
                <a:srgbClr val="FF0000"/>
              </a:solidFill>
            </a:endParaRPr>
          </a:p>
        </p:txBody>
      </p:sp>
      <p:sp>
        <p:nvSpPr>
          <p:cNvPr id="56" name="文本框 55"/>
          <p:cNvSpPr txBox="1"/>
          <p:nvPr/>
        </p:nvSpPr>
        <p:spPr>
          <a:xfrm>
            <a:off x="6843101" y="5819661"/>
            <a:ext cx="747128" cy="369332"/>
          </a:xfrm>
          <a:prstGeom prst="rect">
            <a:avLst/>
          </a:prstGeom>
          <a:noFill/>
        </p:spPr>
        <p:txBody>
          <a:bodyPr wrap="none" rtlCol="0">
            <a:spAutoFit/>
          </a:bodyPr>
          <a:lstStyle/>
          <a:p>
            <a:r>
              <a:rPr lang="en-US" altLang="zh-CN" b="1" i="1" dirty="0" smtClean="0">
                <a:solidFill>
                  <a:srgbClr val="FF0000"/>
                </a:solidFill>
              </a:rPr>
              <a:t>(Real)</a:t>
            </a:r>
            <a:endParaRPr lang="zh-CN" altLang="en-US" b="1" i="1" dirty="0">
              <a:solidFill>
                <a:srgbClr val="FF0000"/>
              </a:solidFill>
            </a:endParaRPr>
          </a:p>
        </p:txBody>
      </p:sp>
      <p:sp>
        <p:nvSpPr>
          <p:cNvPr id="57" name="矩形标注 56"/>
          <p:cNvSpPr/>
          <p:nvPr/>
        </p:nvSpPr>
        <p:spPr>
          <a:xfrm>
            <a:off x="663879" y="1802862"/>
            <a:ext cx="2457974" cy="1174570"/>
          </a:xfrm>
          <a:prstGeom prst="wedgeRectCallout">
            <a:avLst>
              <a:gd name="adj1" fmla="val 59594"/>
              <a:gd name="adj2" fmla="val 500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1. </a:t>
            </a:r>
            <a:r>
              <a:rPr lang="en-US" altLang="zh-CN" dirty="0" smtClean="0">
                <a:solidFill>
                  <a:srgbClr val="FF0000"/>
                </a:solidFill>
              </a:rPr>
              <a:t>Type-&gt;Theory-&gt;Meta</a:t>
            </a:r>
          </a:p>
          <a:p>
            <a:r>
              <a:rPr lang="en-US" altLang="zh-CN" dirty="0" smtClean="0">
                <a:solidFill>
                  <a:schemeClr val="tx1"/>
                </a:solidFill>
              </a:rPr>
              <a:t>2. Complementary</a:t>
            </a:r>
          </a:p>
          <a:p>
            <a:r>
              <a:rPr lang="en-US" altLang="zh-CN" dirty="0" smtClean="0">
                <a:solidFill>
                  <a:schemeClr val="tx1"/>
                </a:solidFill>
              </a:rPr>
              <a:t>3. Negation</a:t>
            </a:r>
            <a:endParaRPr lang="zh-CN" altLang="en-US" dirty="0">
              <a:solidFill>
                <a:schemeClr val="tx1"/>
              </a:solidFill>
            </a:endParaRPr>
          </a:p>
        </p:txBody>
      </p:sp>
    </p:spTree>
    <p:extLst>
      <p:ext uri="{BB962C8B-B14F-4D97-AF65-F5344CB8AC3E}">
        <p14:creationId xmlns:p14="http://schemas.microsoft.com/office/powerpoint/2010/main" val="27483444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cloud?</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The capability(VNA) of hardware(</a:t>
            </a:r>
            <a:r>
              <a:rPr lang="en-US" altLang="zh-CN" dirty="0"/>
              <a:t>compute, storage, network) </a:t>
            </a:r>
            <a:r>
              <a:rPr lang="en-US" altLang="zh-CN" dirty="0" smtClean="0"/>
              <a:t>is surplus and </a:t>
            </a:r>
            <a:r>
              <a:rPr lang="en-US" altLang="zh-CN" dirty="0"/>
              <a:t>far </a:t>
            </a:r>
            <a:r>
              <a:rPr lang="en-US" altLang="zh-CN" dirty="0" smtClean="0"/>
              <a:t>outweigh the workload’s requirement</a:t>
            </a:r>
          </a:p>
          <a:p>
            <a:pPr lvl="1"/>
            <a:r>
              <a:rPr lang="en-US" altLang="zh-CN" dirty="0" smtClean="0"/>
              <a:t>The law of hardware development is based on Moore’s law</a:t>
            </a:r>
          </a:p>
          <a:p>
            <a:pPr lvl="1"/>
            <a:r>
              <a:rPr lang="en-US" altLang="zh-CN" dirty="0" smtClean="0"/>
              <a:t>The network bandwidth is increasing so fast</a:t>
            </a:r>
          </a:p>
          <a:p>
            <a:r>
              <a:rPr lang="en-US" altLang="zh-CN" dirty="0" smtClean="0"/>
              <a:t>Therefore, it leads </a:t>
            </a:r>
            <a:r>
              <a:rPr lang="en-US" altLang="zh-CN" dirty="0"/>
              <a:t>to </a:t>
            </a:r>
            <a:r>
              <a:rPr lang="en-US" altLang="zh-CN" dirty="0" smtClean="0"/>
              <a:t>virtualization.</a:t>
            </a:r>
          </a:p>
          <a:p>
            <a:r>
              <a:rPr lang="en-US" altLang="zh-CN" dirty="0" smtClean="0"/>
              <a:t>Cloud is based on the virtualization</a:t>
            </a:r>
          </a:p>
          <a:p>
            <a:pPr lvl="1"/>
            <a:r>
              <a:rPr lang="en-US" altLang="zh-CN" dirty="0" smtClean="0"/>
              <a:t>Cloud computing : KVM/</a:t>
            </a:r>
            <a:r>
              <a:rPr lang="en-US" altLang="zh-CN" dirty="0" err="1" smtClean="0"/>
              <a:t>Xen</a:t>
            </a:r>
            <a:r>
              <a:rPr lang="en-US" altLang="zh-CN" dirty="0" smtClean="0"/>
              <a:t>/…, Container, …</a:t>
            </a:r>
          </a:p>
          <a:p>
            <a:pPr lvl="1"/>
            <a:r>
              <a:rPr lang="en-US" altLang="zh-CN" dirty="0" smtClean="0"/>
              <a:t>Cloud storage: S3, Microsoft Azure </a:t>
            </a:r>
            <a:r>
              <a:rPr lang="en-US" altLang="zh-CN" dirty="0"/>
              <a:t>Blob</a:t>
            </a:r>
            <a:r>
              <a:rPr lang="en-US" altLang="zh-CN" dirty="0" smtClean="0"/>
              <a:t>, Google Drive storage, Dropbox,…</a:t>
            </a:r>
          </a:p>
          <a:p>
            <a:pPr lvl="1"/>
            <a:r>
              <a:rPr lang="en-US" altLang="zh-CN" dirty="0" smtClean="0"/>
              <a:t>Software-defined network: </a:t>
            </a:r>
            <a:r>
              <a:rPr lang="en-US" altLang="zh-CN" dirty="0" err="1" smtClean="0"/>
              <a:t>Nicira</a:t>
            </a:r>
            <a:r>
              <a:rPr lang="en-US" altLang="zh-CN" dirty="0" smtClean="0"/>
              <a:t>,…</a:t>
            </a:r>
          </a:p>
          <a:p>
            <a:r>
              <a:rPr lang="en-US" altLang="zh-CN" dirty="0" smtClean="0"/>
              <a:t>De-centralization </a:t>
            </a:r>
          </a:p>
          <a:p>
            <a:endParaRPr lang="en-US" altLang="zh-CN" dirty="0" smtClean="0"/>
          </a:p>
          <a:p>
            <a:pPr lvl="1"/>
            <a:endParaRPr lang="zh-CN" altLang="en-US" dirty="0"/>
          </a:p>
        </p:txBody>
      </p:sp>
    </p:spTree>
    <p:extLst>
      <p:ext uri="{BB962C8B-B14F-4D97-AF65-F5344CB8AC3E}">
        <p14:creationId xmlns:p14="http://schemas.microsoft.com/office/powerpoint/2010/main" val="1974589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Cloud?</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smtClean="0"/>
              <a:t>On-demand service</a:t>
            </a:r>
          </a:p>
          <a:p>
            <a:pPr lvl="1"/>
            <a:r>
              <a:rPr lang="en-US" altLang="zh-CN" dirty="0" smtClean="0"/>
              <a:t>Moore’s Law-based enterprise capability acquisition can’t work in the cloud</a:t>
            </a:r>
          </a:p>
          <a:p>
            <a:pPr lvl="1"/>
            <a:r>
              <a:rPr lang="en-US" altLang="zh-CN" dirty="0" smtClean="0"/>
              <a:t>The </a:t>
            </a:r>
            <a:r>
              <a:rPr lang="en-US" altLang="zh-CN" dirty="0"/>
              <a:t>importance of </a:t>
            </a:r>
            <a:r>
              <a:rPr lang="en-US" altLang="zh-CN" dirty="0" smtClean="0"/>
              <a:t>Semantic</a:t>
            </a:r>
          </a:p>
          <a:p>
            <a:pPr lvl="2"/>
            <a:r>
              <a:rPr lang="en-US" altLang="zh-CN" dirty="0" smtClean="0"/>
              <a:t>Service is content about the content</a:t>
            </a:r>
            <a:endParaRPr lang="zh-CN" altLang="en-US" dirty="0"/>
          </a:p>
          <a:p>
            <a:pPr lvl="2"/>
            <a:r>
              <a:rPr lang="en-US" altLang="zh-CN" dirty="0" smtClean="0"/>
              <a:t>Services are delivered by semantic</a:t>
            </a:r>
          </a:p>
          <a:p>
            <a:r>
              <a:rPr lang="en-US" altLang="zh-CN" dirty="0" smtClean="0"/>
              <a:t>Ownership is changing</a:t>
            </a:r>
          </a:p>
          <a:p>
            <a:pPr lvl="1"/>
            <a:r>
              <a:rPr lang="en-US" altLang="zh-CN" dirty="0" smtClean="0"/>
              <a:t>Before cloud(in local data-center building), enterprise employee is the </a:t>
            </a:r>
            <a:r>
              <a:rPr lang="en-US" altLang="zh-CN" dirty="0" smtClean="0">
                <a:solidFill>
                  <a:srgbClr val="FF0000"/>
                </a:solidFill>
              </a:rPr>
              <a:t>content</a:t>
            </a:r>
            <a:r>
              <a:rPr lang="en-US" altLang="zh-CN" dirty="0" smtClean="0"/>
              <a:t> owner, which takes responsibility for the content(SW/HW) </a:t>
            </a:r>
          </a:p>
          <a:p>
            <a:pPr lvl="1"/>
            <a:r>
              <a:rPr lang="en-US" altLang="zh-CN" dirty="0" smtClean="0"/>
              <a:t>After cloud, enterprise employee is the </a:t>
            </a:r>
            <a:r>
              <a:rPr lang="en-US" altLang="zh-CN" dirty="0" smtClean="0">
                <a:solidFill>
                  <a:srgbClr val="FF0000"/>
                </a:solidFill>
              </a:rPr>
              <a:t>service</a:t>
            </a:r>
            <a:r>
              <a:rPr lang="en-US" altLang="zh-CN" dirty="0" smtClean="0"/>
              <a:t> owner, which takes responsibility for the service.</a:t>
            </a:r>
          </a:p>
          <a:p>
            <a:pPr lvl="1"/>
            <a:r>
              <a:rPr lang="en-US" altLang="zh-CN" dirty="0" smtClean="0"/>
              <a:t>But who take responsibility for the </a:t>
            </a:r>
            <a:r>
              <a:rPr lang="en-US" altLang="zh-CN" dirty="0" smtClean="0">
                <a:solidFill>
                  <a:srgbClr val="FF0000"/>
                </a:solidFill>
              </a:rPr>
              <a:t>whole system</a:t>
            </a:r>
            <a:r>
              <a:rPr lang="en-US" altLang="zh-CN" dirty="0" smtClean="0"/>
              <a:t>?</a:t>
            </a:r>
          </a:p>
          <a:p>
            <a:pPr lvl="2"/>
            <a:r>
              <a:rPr lang="en-US" altLang="zh-CN" dirty="0" smtClean="0"/>
              <a:t>ISP or Service provider?</a:t>
            </a:r>
          </a:p>
          <a:p>
            <a:r>
              <a:rPr lang="en-US" altLang="zh-CN" dirty="0" smtClean="0"/>
              <a:t>Virtualization</a:t>
            </a:r>
          </a:p>
          <a:p>
            <a:pPr lvl="1"/>
            <a:r>
              <a:rPr lang="en-US" altLang="zh-CN" dirty="0" smtClean="0"/>
              <a:t>Resource pool</a:t>
            </a:r>
          </a:p>
          <a:p>
            <a:pPr lvl="1"/>
            <a:r>
              <a:rPr lang="en-US" altLang="zh-CN" dirty="0" smtClean="0"/>
              <a:t>Portable vs single-point-of-failure</a:t>
            </a:r>
            <a:endParaRPr lang="en-US" altLang="zh-CN" dirty="0"/>
          </a:p>
          <a:p>
            <a:pPr lvl="1"/>
            <a:endParaRPr lang="en-US" altLang="zh-CN" dirty="0" smtClean="0"/>
          </a:p>
        </p:txBody>
      </p:sp>
    </p:spTree>
    <p:extLst>
      <p:ext uri="{BB962C8B-B14F-4D97-AF65-F5344CB8AC3E}">
        <p14:creationId xmlns:p14="http://schemas.microsoft.com/office/powerpoint/2010/main" val="28760989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System</a:t>
            </a:r>
            <a:endParaRPr lang="zh-CN" altLang="en-US" dirty="0"/>
          </a:p>
        </p:txBody>
      </p:sp>
      <p:sp>
        <p:nvSpPr>
          <p:cNvPr id="3" name="内容占位符 2"/>
          <p:cNvSpPr>
            <a:spLocks noGrp="1"/>
          </p:cNvSpPr>
          <p:nvPr>
            <p:ph idx="1"/>
          </p:nvPr>
        </p:nvSpPr>
        <p:spPr/>
        <p:txBody>
          <a:bodyPr/>
          <a:lstStyle/>
          <a:p>
            <a:r>
              <a:rPr lang="en-US" altLang="zh-CN" dirty="0" smtClean="0"/>
              <a:t>System property</a:t>
            </a:r>
          </a:p>
          <a:p>
            <a:pPr lvl="1"/>
            <a:r>
              <a:rPr lang="en-US" altLang="zh-CN" dirty="0" smtClean="0"/>
              <a:t>Semantic interoperation</a:t>
            </a:r>
          </a:p>
          <a:p>
            <a:pPr lvl="1"/>
            <a:r>
              <a:rPr lang="en-US" altLang="zh-CN" dirty="0" smtClean="0"/>
              <a:t>System law – conservation law as system’s motivation</a:t>
            </a:r>
          </a:p>
          <a:p>
            <a:pPr lvl="1"/>
            <a:r>
              <a:rPr lang="en-US" altLang="zh-CN" dirty="0" smtClean="0"/>
              <a:t>Framework</a:t>
            </a:r>
          </a:p>
          <a:p>
            <a:r>
              <a:rPr lang="en-US" altLang="zh-CN" dirty="0" smtClean="0"/>
              <a:t>System boundary – system how to classify the boundary?</a:t>
            </a:r>
          </a:p>
          <a:p>
            <a:pPr lvl="1"/>
            <a:r>
              <a:rPr lang="en-US" altLang="zh-CN" dirty="0" smtClean="0"/>
              <a:t>1-world – Being</a:t>
            </a:r>
          </a:p>
          <a:p>
            <a:pPr lvl="1"/>
            <a:r>
              <a:rPr lang="en-US" altLang="zh-CN" dirty="0" smtClean="0"/>
              <a:t>2-world – Essence</a:t>
            </a:r>
          </a:p>
          <a:p>
            <a:pPr lvl="1"/>
            <a:r>
              <a:rPr lang="en-US" altLang="zh-CN" dirty="0" smtClean="0"/>
              <a:t>3-world – Notion</a:t>
            </a:r>
          </a:p>
        </p:txBody>
      </p:sp>
    </p:spTree>
    <p:extLst>
      <p:ext uri="{BB962C8B-B14F-4D97-AF65-F5344CB8AC3E}">
        <p14:creationId xmlns:p14="http://schemas.microsoft.com/office/powerpoint/2010/main" val="23375835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Truth and falsity</a:t>
            </a:r>
            <a:endParaRPr lang="zh-CN" altLang="en-US" dirty="0"/>
          </a:p>
        </p:txBody>
      </p:sp>
      <p:sp>
        <p:nvSpPr>
          <p:cNvPr id="3" name="内容占位符 2"/>
          <p:cNvSpPr>
            <a:spLocks noGrp="1"/>
          </p:cNvSpPr>
          <p:nvPr>
            <p:ph idx="1"/>
          </p:nvPr>
        </p:nvSpPr>
        <p:spPr/>
        <p:txBody>
          <a:bodyPr/>
          <a:lstStyle/>
          <a:p>
            <a:r>
              <a:rPr lang="en-US" altLang="zh-CN" dirty="0">
                <a:solidFill>
                  <a:srgbClr val="0000FF"/>
                </a:solidFill>
              </a:rPr>
              <a:t>Pat is hungry.</a:t>
            </a:r>
            <a:endParaRPr lang="en-US" altLang="zh-CN" dirty="0">
              <a:solidFill>
                <a:schemeClr val="accent2"/>
              </a:solidFill>
            </a:endParaRPr>
          </a:p>
          <a:p>
            <a:pPr lvl="1"/>
            <a:r>
              <a:rPr lang="en-US" altLang="zh-CN" dirty="0"/>
              <a:t>True under some possible circumstances, false under others.</a:t>
            </a:r>
          </a:p>
          <a:p>
            <a:r>
              <a:rPr lang="en-US" altLang="zh-CN" dirty="0">
                <a:solidFill>
                  <a:srgbClr val="0000FF"/>
                </a:solidFill>
              </a:rPr>
              <a:t>True if the “actual world” is in the “Pat is hungry” half.</a:t>
            </a:r>
            <a:endParaRPr lang="en-US" altLang="zh-CN" dirty="0">
              <a:solidFill>
                <a:schemeClr val="folHlink"/>
              </a:solidFill>
            </a:endParaRPr>
          </a:p>
          <a:p>
            <a:endParaRPr lang="zh-CN" altLang="en-US" dirty="0"/>
          </a:p>
        </p:txBody>
      </p:sp>
      <p:sp>
        <p:nvSpPr>
          <p:cNvPr id="5" name="Oval 4"/>
          <p:cNvSpPr>
            <a:spLocks noChangeArrowheads="1"/>
          </p:cNvSpPr>
          <p:nvPr/>
        </p:nvSpPr>
        <p:spPr bwMode="auto">
          <a:xfrm>
            <a:off x="3416968" y="3400927"/>
            <a:ext cx="3810000" cy="3200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5321968" y="3400927"/>
            <a:ext cx="0" cy="3200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569368" y="4772527"/>
            <a:ext cx="179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Pat is hungry</a:t>
            </a:r>
          </a:p>
        </p:txBody>
      </p:sp>
      <p:sp>
        <p:nvSpPr>
          <p:cNvPr id="8" name="Rectangle 7"/>
          <p:cNvSpPr>
            <a:spLocks noChangeArrowheads="1"/>
          </p:cNvSpPr>
          <p:nvPr/>
        </p:nvSpPr>
        <p:spPr bwMode="auto">
          <a:xfrm>
            <a:off x="5474368" y="4772527"/>
            <a:ext cx="15128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Pat is</a:t>
            </a:r>
            <a:br>
              <a:rPr lang="en-US" altLang="zh-CN">
                <a:ea typeface="宋体" panose="02010600030101010101" pitchFamily="2" charset="-122"/>
              </a:rPr>
            </a:br>
            <a:r>
              <a:rPr lang="en-US" altLang="zh-CN">
                <a:ea typeface="宋体" panose="02010600030101010101" pitchFamily="2" charset="-122"/>
              </a:rPr>
              <a:t>not hungry</a:t>
            </a:r>
          </a:p>
        </p:txBody>
      </p:sp>
    </p:spTree>
    <p:extLst>
      <p:ext uri="{BB962C8B-B14F-4D97-AF65-F5344CB8AC3E}">
        <p14:creationId xmlns:p14="http://schemas.microsoft.com/office/powerpoint/2010/main" val="3970008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Extension and Intension to Identify Things</a:t>
            </a:r>
            <a:endParaRPr lang="zh-CN" altLang="en-US" dirty="0"/>
          </a:p>
        </p:txBody>
      </p:sp>
      <p:graphicFrame>
        <p:nvGraphicFramePr>
          <p:cNvPr id="18" name="内容占位符 17"/>
          <p:cNvGraphicFramePr>
            <a:graphicFrameLocks noGrp="1"/>
          </p:cNvGraphicFramePr>
          <p:nvPr>
            <p:ph idx="1"/>
            <p:extLst>
              <p:ext uri="{D42A27DB-BD31-4B8C-83A1-F6EECF244321}">
                <p14:modId xmlns:p14="http://schemas.microsoft.com/office/powerpoint/2010/main" val="3812116646"/>
              </p:ext>
            </p:extLst>
          </p:nvPr>
        </p:nvGraphicFramePr>
        <p:xfrm>
          <a:off x="1211175" y="2358190"/>
          <a:ext cx="9508962" cy="4015473"/>
        </p:xfrm>
        <a:graphic>
          <a:graphicData uri="http://schemas.openxmlformats.org/drawingml/2006/table">
            <a:tbl>
              <a:tblPr firstRow="1" bandRow="1">
                <a:tableStyleId>{5C22544A-7EE6-4342-B048-85BDC9FD1C3A}</a:tableStyleId>
              </a:tblPr>
              <a:tblGrid>
                <a:gridCol w="4754481"/>
                <a:gridCol w="4754481"/>
              </a:tblGrid>
              <a:tr h="1576136">
                <a:tc>
                  <a:txBody>
                    <a:bodyPr/>
                    <a:lstStyle/>
                    <a:p>
                      <a:pPr algn="ctr">
                        <a:lnSpc>
                          <a:spcPct val="150000"/>
                        </a:lnSpc>
                      </a:pPr>
                      <a:r>
                        <a:rPr lang="en-US" altLang="zh-CN" b="1" dirty="0" smtClean="0">
                          <a:solidFill>
                            <a:sysClr val="windowText" lastClr="000000"/>
                          </a:solidFill>
                        </a:rPr>
                        <a:t>Extension</a:t>
                      </a:r>
                    </a:p>
                    <a:p>
                      <a:pPr algn="ctr">
                        <a:lnSpc>
                          <a:spcPct val="150000"/>
                        </a:lnSpc>
                      </a:pPr>
                      <a:r>
                        <a:rPr lang="en-US" altLang="zh-CN" b="1" dirty="0" smtClean="0">
                          <a:solidFill>
                            <a:sysClr val="windowText" lastClr="000000"/>
                          </a:solidFill>
                        </a:rPr>
                        <a:t>(the</a:t>
                      </a:r>
                      <a:r>
                        <a:rPr lang="en-US" altLang="zh-CN" b="1" baseline="0" dirty="0" smtClean="0">
                          <a:solidFill>
                            <a:sysClr val="windowText" lastClr="000000"/>
                          </a:solidFill>
                        </a:rPr>
                        <a:t> extension of </a:t>
                      </a:r>
                      <a:r>
                        <a:rPr lang="en-US" altLang="zh-CN" b="1" dirty="0" smtClean="0">
                          <a:solidFill>
                            <a:sysClr val="windowText" lastClr="000000"/>
                          </a:solidFill>
                        </a:rPr>
                        <a:t>a term/symbol is the</a:t>
                      </a:r>
                      <a:r>
                        <a:rPr lang="en-US" altLang="zh-CN" b="1" baseline="0" dirty="0" smtClean="0">
                          <a:solidFill>
                            <a:sysClr val="windowText" lastClr="000000"/>
                          </a:solidFill>
                        </a:rPr>
                        <a:t> set of entities which it denotes</a:t>
                      </a:r>
                      <a:r>
                        <a:rPr lang="en-US" altLang="zh-CN" b="1" dirty="0" smtClean="0">
                          <a:solidFill>
                            <a:sysClr val="windowText" lastClr="000000"/>
                          </a:solidFill>
                        </a:rPr>
                        <a:t>)</a:t>
                      </a:r>
                    </a:p>
                    <a:p>
                      <a:pPr algn="ctr">
                        <a:lnSpc>
                          <a:spcPct val="150000"/>
                        </a:lnSpc>
                      </a:pPr>
                      <a:endParaRPr lang="zh-CN" alt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ctr">
                        <a:lnSpc>
                          <a:spcPct val="150000"/>
                        </a:lnSpc>
                      </a:pPr>
                      <a:r>
                        <a:rPr lang="en-US" altLang="zh-CN" b="1" dirty="0" smtClean="0">
                          <a:solidFill>
                            <a:sysClr val="windowText" lastClr="000000"/>
                          </a:solidFill>
                        </a:rPr>
                        <a:t>Identify two different dogs by the</a:t>
                      </a:r>
                      <a:r>
                        <a:rPr lang="en-US" altLang="zh-CN" b="1" baseline="0" dirty="0" smtClean="0">
                          <a:solidFill>
                            <a:sysClr val="windowText" lastClr="000000"/>
                          </a:solidFill>
                        </a:rPr>
                        <a:t> dog’s extension.</a:t>
                      </a:r>
                    </a:p>
                    <a:p>
                      <a:pPr algn="ctr">
                        <a:lnSpc>
                          <a:spcPct val="150000"/>
                        </a:lnSpc>
                      </a:pPr>
                      <a:r>
                        <a:rPr lang="en-US" altLang="zh-CN" b="1" baseline="0" dirty="0" smtClean="0">
                          <a:solidFill>
                            <a:sysClr val="windowText" lastClr="000000"/>
                          </a:solidFill>
                        </a:rPr>
                        <a:t>E.g. </a:t>
                      </a:r>
                      <a:r>
                        <a:rPr lang="en-US" altLang="zh-CN" dirty="0" smtClean="0">
                          <a:solidFill>
                            <a:schemeClr val="tx1"/>
                          </a:solidFill>
                        </a:rPr>
                        <a:t>Labrador</a:t>
                      </a:r>
                      <a:r>
                        <a:rPr lang="en-US" altLang="zh-CN" b="1" baseline="0" dirty="0" smtClean="0">
                          <a:solidFill>
                            <a:schemeClr val="tx1"/>
                          </a:solidFill>
                        </a:rPr>
                        <a:t>, poodle, bulldog, etc.</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r>
              <a:tr h="2320658">
                <a:tc>
                  <a:txBody>
                    <a:bodyPr/>
                    <a:lstStyle/>
                    <a:p>
                      <a:pPr algn="ctr">
                        <a:lnSpc>
                          <a:spcPct val="150000"/>
                        </a:lnSpc>
                      </a:pPr>
                      <a:r>
                        <a:rPr lang="en-US" altLang="zh-CN" b="1" dirty="0" smtClean="0">
                          <a:solidFill>
                            <a:sysClr val="windowText" lastClr="000000"/>
                          </a:solidFill>
                        </a:rPr>
                        <a:t>Intension</a:t>
                      </a:r>
                    </a:p>
                    <a:p>
                      <a:pPr algn="ctr">
                        <a:lnSpc>
                          <a:spcPct val="150000"/>
                        </a:lnSpc>
                      </a:pPr>
                      <a:r>
                        <a:rPr lang="en-US" altLang="zh-CN" b="1" dirty="0" smtClean="0">
                          <a:solidFill>
                            <a:sysClr val="windowText" lastClr="000000"/>
                          </a:solidFill>
                        </a:rPr>
                        <a:t>(A set of properties shared by all members of extensions)</a:t>
                      </a:r>
                      <a:endParaRPr lang="zh-CN" alt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ctr">
                        <a:lnSpc>
                          <a:spcPct val="150000"/>
                        </a:lnSpc>
                      </a:pPr>
                      <a:r>
                        <a:rPr lang="en-US" altLang="zh-CN" b="1" dirty="0" smtClean="0">
                          <a:solidFill>
                            <a:sysClr val="windowText" lastClr="000000"/>
                          </a:solidFill>
                        </a:rPr>
                        <a:t>Identify Cat and Dog by defining its property.</a:t>
                      </a:r>
                    </a:p>
                    <a:p>
                      <a:pPr algn="l">
                        <a:lnSpc>
                          <a:spcPct val="150000"/>
                        </a:lnSpc>
                      </a:pPr>
                      <a:r>
                        <a:rPr lang="en-US" altLang="zh-CN" sz="1400" b="1" dirty="0" smtClean="0">
                          <a:solidFill>
                            <a:sysClr val="windowText" lastClr="000000"/>
                          </a:solidFill>
                        </a:rPr>
                        <a:t>Dog:</a:t>
                      </a:r>
                      <a:r>
                        <a:rPr lang="en-US" altLang="zh-CN" sz="1400" b="1" baseline="0" dirty="0" smtClean="0">
                          <a:solidFill>
                            <a:sysClr val="windowText" lastClr="000000"/>
                          </a:solidFill>
                        </a:rPr>
                        <a:t> </a:t>
                      </a:r>
                      <a:r>
                        <a:rPr lang="en-US" altLang="zh-CN" sz="1400" b="0" i="0" kern="1200" dirty="0" smtClean="0">
                          <a:solidFill>
                            <a:schemeClr val="dk1"/>
                          </a:solidFill>
                          <a:effectLst/>
                          <a:latin typeface="+mn-lt"/>
                          <a:ea typeface="+mn-ea"/>
                          <a:cs typeface="+mn-cs"/>
                        </a:rPr>
                        <a:t>a domesticated carnivorous mammal that typically has a long snout, an acute sense of smell, and a barking, howling, or whining voice</a:t>
                      </a:r>
                    </a:p>
                    <a:p>
                      <a:pPr algn="l">
                        <a:lnSpc>
                          <a:spcPct val="150000"/>
                        </a:lnSpc>
                      </a:pPr>
                      <a:r>
                        <a:rPr lang="en-US" altLang="zh-CN" sz="1400" b="1" i="0" kern="1200" dirty="0" smtClean="0">
                          <a:solidFill>
                            <a:schemeClr val="dk1"/>
                          </a:solidFill>
                          <a:effectLst/>
                          <a:latin typeface="+mn-lt"/>
                          <a:ea typeface="+mn-ea"/>
                          <a:cs typeface="+mn-cs"/>
                        </a:rPr>
                        <a:t>Cat</a:t>
                      </a:r>
                      <a:r>
                        <a:rPr lang="en-US" altLang="zh-CN" sz="1400" b="0" i="0" kern="1200" dirty="0" smtClean="0">
                          <a:solidFill>
                            <a:schemeClr val="dk1"/>
                          </a:solidFill>
                          <a:effectLst/>
                          <a:latin typeface="+mn-lt"/>
                          <a:ea typeface="+mn-ea"/>
                          <a:cs typeface="+mn-cs"/>
                        </a:rPr>
                        <a:t>: a small domesticated carnivorous mammal with soft fur, a short snout, and retractile claws</a:t>
                      </a:r>
                      <a:endParaRPr lang="zh-CN" altLang="en-US" sz="1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r>
            </a:tbl>
          </a:graphicData>
        </a:graphic>
      </p:graphicFrame>
    </p:spTree>
    <p:extLst>
      <p:ext uri="{BB962C8B-B14F-4D97-AF65-F5344CB8AC3E}">
        <p14:creationId xmlns:p14="http://schemas.microsoft.com/office/powerpoint/2010/main" val="26985424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Truth and falsity</a:t>
            </a:r>
            <a:endParaRPr lang="zh-CN" altLang="en-US" dirty="0"/>
          </a:p>
        </p:txBody>
      </p:sp>
      <p:sp>
        <p:nvSpPr>
          <p:cNvPr id="3" name="内容占位符 2"/>
          <p:cNvSpPr>
            <a:spLocks noGrp="1"/>
          </p:cNvSpPr>
          <p:nvPr>
            <p:ph idx="1"/>
          </p:nvPr>
        </p:nvSpPr>
        <p:spPr>
          <a:xfrm>
            <a:off x="838200" y="1825625"/>
            <a:ext cx="4985084" cy="4351338"/>
          </a:xfrm>
        </p:spPr>
        <p:txBody>
          <a:bodyPr/>
          <a:lstStyle/>
          <a:p>
            <a:pPr lvl="1"/>
            <a:r>
              <a:rPr lang="en-US" altLang="zh-CN" dirty="0">
                <a:solidFill>
                  <a:srgbClr val="0000FF"/>
                </a:solidFill>
              </a:rPr>
              <a:t>Pat is hungry.</a:t>
            </a:r>
          </a:p>
          <a:p>
            <a:pPr lvl="1"/>
            <a:r>
              <a:rPr lang="en-US" altLang="zh-CN" dirty="0">
                <a:solidFill>
                  <a:srgbClr val="0000FF"/>
                </a:solidFill>
              </a:rPr>
              <a:t>Pat is sleepy.</a:t>
            </a:r>
            <a:endParaRPr lang="en-US" altLang="zh-CN" dirty="0">
              <a:solidFill>
                <a:schemeClr val="accent2"/>
              </a:solidFill>
            </a:endParaRPr>
          </a:p>
          <a:p>
            <a:r>
              <a:rPr lang="en-US" altLang="zh-CN" dirty="0"/>
              <a:t>If we know the truth value of each of these sentences, we know in which “quadrant” of the space of possible worlds we can find the “actual world.”</a:t>
            </a:r>
            <a:endParaRPr lang="en-US" altLang="zh-CN" dirty="0">
              <a:solidFill>
                <a:schemeClr val="accent2"/>
              </a:solidFill>
            </a:endParaRPr>
          </a:p>
          <a:p>
            <a:endParaRPr lang="zh-CN" altLang="en-US" dirty="0"/>
          </a:p>
        </p:txBody>
      </p:sp>
      <p:sp>
        <p:nvSpPr>
          <p:cNvPr id="4" name="Oval 4"/>
          <p:cNvSpPr>
            <a:spLocks noChangeArrowheads="1"/>
          </p:cNvSpPr>
          <p:nvPr/>
        </p:nvSpPr>
        <p:spPr bwMode="auto">
          <a:xfrm>
            <a:off x="6164179" y="1690688"/>
            <a:ext cx="4724400" cy="472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5"/>
          <p:cNvSpPr>
            <a:spLocks noChangeShapeType="1"/>
          </p:cNvSpPr>
          <p:nvPr/>
        </p:nvSpPr>
        <p:spPr bwMode="auto">
          <a:xfrm>
            <a:off x="8526379" y="1690688"/>
            <a:ext cx="0" cy="472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7021429" y="2239963"/>
            <a:ext cx="1047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ea typeface="宋体" panose="02010600030101010101" pitchFamily="2" charset="-122"/>
              </a:rPr>
              <a:t>Pat is</a:t>
            </a:r>
            <a:br>
              <a:rPr lang="en-US" altLang="zh-CN">
                <a:solidFill>
                  <a:srgbClr val="0000FF"/>
                </a:solidFill>
                <a:ea typeface="宋体" panose="02010600030101010101" pitchFamily="2" charset="-122"/>
              </a:rPr>
            </a:br>
            <a:r>
              <a:rPr lang="en-US" altLang="zh-CN">
                <a:solidFill>
                  <a:srgbClr val="0000FF"/>
                </a:solidFill>
                <a:ea typeface="宋体" panose="02010600030101010101" pitchFamily="2" charset="-122"/>
              </a:rPr>
              <a:t>hungry</a:t>
            </a:r>
          </a:p>
        </p:txBody>
      </p:sp>
      <p:sp>
        <p:nvSpPr>
          <p:cNvPr id="7" name="Rectangle 7"/>
          <p:cNvSpPr>
            <a:spLocks noChangeArrowheads="1"/>
          </p:cNvSpPr>
          <p:nvPr/>
        </p:nvSpPr>
        <p:spPr bwMode="auto">
          <a:xfrm>
            <a:off x="8678779" y="2239963"/>
            <a:ext cx="15128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ea typeface="宋体" panose="02010600030101010101" pitchFamily="2" charset="-122"/>
              </a:rPr>
              <a:t>Pat is</a:t>
            </a:r>
            <a:br>
              <a:rPr lang="en-US" altLang="zh-CN">
                <a:solidFill>
                  <a:srgbClr val="0000FF"/>
                </a:solidFill>
                <a:ea typeface="宋体" panose="02010600030101010101" pitchFamily="2" charset="-122"/>
              </a:rPr>
            </a:br>
            <a:r>
              <a:rPr lang="en-US" altLang="zh-CN">
                <a:solidFill>
                  <a:srgbClr val="0000FF"/>
                </a:solidFill>
                <a:ea typeface="宋体" panose="02010600030101010101" pitchFamily="2" charset="-122"/>
              </a:rPr>
              <a:t>not hungry</a:t>
            </a:r>
          </a:p>
        </p:txBody>
      </p:sp>
      <p:sp>
        <p:nvSpPr>
          <p:cNvPr id="8" name="Line 8"/>
          <p:cNvSpPr>
            <a:spLocks noChangeShapeType="1"/>
          </p:cNvSpPr>
          <p:nvPr/>
        </p:nvSpPr>
        <p:spPr bwMode="auto">
          <a:xfrm flipH="1">
            <a:off x="6164179" y="4052888"/>
            <a:ext cx="472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9"/>
          <p:cNvSpPr>
            <a:spLocks noChangeArrowheads="1"/>
          </p:cNvSpPr>
          <p:nvPr/>
        </p:nvSpPr>
        <p:spPr bwMode="auto">
          <a:xfrm>
            <a:off x="8689892" y="5043488"/>
            <a:ext cx="15128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ea typeface="宋体" panose="02010600030101010101" pitchFamily="2" charset="-122"/>
              </a:rPr>
              <a:t>Pat is</a:t>
            </a:r>
            <a:br>
              <a:rPr lang="en-US" altLang="zh-CN">
                <a:solidFill>
                  <a:srgbClr val="0000FF"/>
                </a:solidFill>
                <a:ea typeface="宋体" panose="02010600030101010101" pitchFamily="2" charset="-122"/>
              </a:rPr>
            </a:br>
            <a:r>
              <a:rPr lang="en-US" altLang="zh-CN">
                <a:solidFill>
                  <a:srgbClr val="0000FF"/>
                </a:solidFill>
                <a:ea typeface="宋体" panose="02010600030101010101" pitchFamily="2" charset="-122"/>
              </a:rPr>
              <a:t>not hungry</a:t>
            </a:r>
          </a:p>
        </p:txBody>
      </p:sp>
      <p:sp>
        <p:nvSpPr>
          <p:cNvPr id="10" name="Rectangle 10"/>
          <p:cNvSpPr>
            <a:spLocks noChangeArrowheads="1"/>
          </p:cNvSpPr>
          <p:nvPr/>
        </p:nvSpPr>
        <p:spPr bwMode="auto">
          <a:xfrm>
            <a:off x="8688304" y="4221163"/>
            <a:ext cx="14271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ea typeface="宋体" panose="02010600030101010101" pitchFamily="2" charset="-122"/>
              </a:rPr>
              <a:t>Pat is</a:t>
            </a:r>
            <a:br>
              <a:rPr lang="en-US" altLang="zh-CN">
                <a:solidFill>
                  <a:srgbClr val="0000FF"/>
                </a:solidFill>
                <a:ea typeface="宋体" panose="02010600030101010101" pitchFamily="2" charset="-122"/>
              </a:rPr>
            </a:br>
            <a:r>
              <a:rPr lang="en-US" altLang="zh-CN">
                <a:solidFill>
                  <a:srgbClr val="0000FF"/>
                </a:solidFill>
                <a:ea typeface="宋体" panose="02010600030101010101" pitchFamily="2" charset="-122"/>
              </a:rPr>
              <a:t>not sleepy</a:t>
            </a:r>
          </a:p>
        </p:txBody>
      </p:sp>
      <p:sp>
        <p:nvSpPr>
          <p:cNvPr id="11" name="Rectangle 11"/>
          <p:cNvSpPr>
            <a:spLocks noChangeArrowheads="1"/>
          </p:cNvSpPr>
          <p:nvPr/>
        </p:nvSpPr>
        <p:spPr bwMode="auto">
          <a:xfrm>
            <a:off x="7002379" y="5043488"/>
            <a:ext cx="1047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ea typeface="宋体" panose="02010600030101010101" pitchFamily="2" charset="-122"/>
              </a:rPr>
              <a:t>Pat is</a:t>
            </a:r>
            <a:br>
              <a:rPr lang="en-US" altLang="zh-CN">
                <a:solidFill>
                  <a:srgbClr val="0000FF"/>
                </a:solidFill>
                <a:ea typeface="宋体" panose="02010600030101010101" pitchFamily="2" charset="-122"/>
              </a:rPr>
            </a:br>
            <a:r>
              <a:rPr lang="en-US" altLang="zh-CN">
                <a:solidFill>
                  <a:srgbClr val="0000FF"/>
                </a:solidFill>
                <a:ea typeface="宋体" panose="02010600030101010101" pitchFamily="2" charset="-122"/>
              </a:rPr>
              <a:t>hungry</a:t>
            </a:r>
          </a:p>
        </p:txBody>
      </p:sp>
      <p:sp>
        <p:nvSpPr>
          <p:cNvPr id="12" name="Rectangle 12"/>
          <p:cNvSpPr>
            <a:spLocks noChangeArrowheads="1"/>
          </p:cNvSpPr>
          <p:nvPr/>
        </p:nvSpPr>
        <p:spPr bwMode="auto">
          <a:xfrm>
            <a:off x="7021429" y="3062288"/>
            <a:ext cx="9620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ea typeface="宋体" panose="02010600030101010101" pitchFamily="2" charset="-122"/>
              </a:rPr>
              <a:t>Pat is</a:t>
            </a:r>
            <a:br>
              <a:rPr lang="en-US" altLang="zh-CN">
                <a:solidFill>
                  <a:srgbClr val="0000FF"/>
                </a:solidFill>
                <a:ea typeface="宋体" panose="02010600030101010101" pitchFamily="2" charset="-122"/>
              </a:rPr>
            </a:br>
            <a:r>
              <a:rPr lang="en-US" altLang="zh-CN">
                <a:solidFill>
                  <a:srgbClr val="0000FF"/>
                </a:solidFill>
                <a:ea typeface="宋体" panose="02010600030101010101" pitchFamily="2" charset="-122"/>
              </a:rPr>
              <a:t>sleepy</a:t>
            </a:r>
          </a:p>
        </p:txBody>
      </p:sp>
      <p:sp>
        <p:nvSpPr>
          <p:cNvPr id="13" name="Rectangle 13"/>
          <p:cNvSpPr>
            <a:spLocks noChangeArrowheads="1"/>
          </p:cNvSpPr>
          <p:nvPr/>
        </p:nvSpPr>
        <p:spPr bwMode="auto">
          <a:xfrm>
            <a:off x="8696242" y="3062288"/>
            <a:ext cx="9620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ea typeface="宋体" panose="02010600030101010101" pitchFamily="2" charset="-122"/>
              </a:rPr>
              <a:t>Pat is</a:t>
            </a:r>
            <a:br>
              <a:rPr lang="en-US" altLang="zh-CN">
                <a:solidFill>
                  <a:srgbClr val="0000FF"/>
                </a:solidFill>
                <a:ea typeface="宋体" panose="02010600030101010101" pitchFamily="2" charset="-122"/>
              </a:rPr>
            </a:br>
            <a:r>
              <a:rPr lang="en-US" altLang="zh-CN">
                <a:solidFill>
                  <a:srgbClr val="0000FF"/>
                </a:solidFill>
                <a:ea typeface="宋体" panose="02010600030101010101" pitchFamily="2" charset="-122"/>
              </a:rPr>
              <a:t>sleepy</a:t>
            </a:r>
          </a:p>
        </p:txBody>
      </p:sp>
      <p:sp>
        <p:nvSpPr>
          <p:cNvPr id="14" name="Rectangle 14"/>
          <p:cNvSpPr>
            <a:spLocks noChangeArrowheads="1"/>
          </p:cNvSpPr>
          <p:nvPr/>
        </p:nvSpPr>
        <p:spPr bwMode="auto">
          <a:xfrm>
            <a:off x="7002379" y="4205288"/>
            <a:ext cx="14271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ea typeface="宋体" panose="02010600030101010101" pitchFamily="2" charset="-122"/>
              </a:rPr>
              <a:t>Pat is</a:t>
            </a:r>
            <a:br>
              <a:rPr lang="en-US" altLang="zh-CN">
                <a:solidFill>
                  <a:srgbClr val="0000FF"/>
                </a:solidFill>
                <a:ea typeface="宋体" panose="02010600030101010101" pitchFamily="2" charset="-122"/>
              </a:rPr>
            </a:br>
            <a:r>
              <a:rPr lang="en-US" altLang="zh-CN">
                <a:solidFill>
                  <a:srgbClr val="0000FF"/>
                </a:solidFill>
                <a:ea typeface="宋体" panose="02010600030101010101" pitchFamily="2" charset="-122"/>
              </a:rPr>
              <a:t>not sleepy</a:t>
            </a:r>
          </a:p>
        </p:txBody>
      </p:sp>
      <p:sp>
        <p:nvSpPr>
          <p:cNvPr id="15" name="Oval 15"/>
          <p:cNvSpPr>
            <a:spLocks noChangeArrowheads="1"/>
          </p:cNvSpPr>
          <p:nvPr/>
        </p:nvSpPr>
        <p:spPr bwMode="auto">
          <a:xfrm>
            <a:off x="10126579" y="3214688"/>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0295717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Knowledge/belief</a:t>
            </a:r>
            <a:endParaRPr lang="zh-CN" altLang="en-US" dirty="0"/>
          </a:p>
        </p:txBody>
      </p:sp>
      <p:sp>
        <p:nvSpPr>
          <p:cNvPr id="3" name="内容占位符 2"/>
          <p:cNvSpPr>
            <a:spLocks noGrp="1"/>
          </p:cNvSpPr>
          <p:nvPr>
            <p:ph idx="1"/>
          </p:nvPr>
        </p:nvSpPr>
        <p:spPr>
          <a:xfrm>
            <a:off x="838200" y="1825625"/>
            <a:ext cx="5418221" cy="4351338"/>
          </a:xfrm>
        </p:spPr>
        <p:txBody>
          <a:bodyPr/>
          <a:lstStyle/>
          <a:p>
            <a:r>
              <a:rPr lang="en-US" altLang="zh-CN" sz="2400" dirty="0"/>
              <a:t>We can use this kind of diagram to characterize what we know, our “knowledge state.”</a:t>
            </a:r>
          </a:p>
          <a:p>
            <a:r>
              <a:rPr lang="en-US" altLang="zh-CN" sz="2400" dirty="0"/>
              <a:t>If we know the following two things (to be true)…</a:t>
            </a:r>
          </a:p>
          <a:p>
            <a:pPr lvl="1"/>
            <a:r>
              <a:rPr lang="en-US" altLang="zh-CN" sz="2000" dirty="0">
                <a:solidFill>
                  <a:srgbClr val="0000FF"/>
                </a:solidFill>
              </a:rPr>
              <a:t>Pat is not hungry.</a:t>
            </a:r>
          </a:p>
          <a:p>
            <a:pPr lvl="1"/>
            <a:r>
              <a:rPr lang="en-US" altLang="zh-CN" sz="2000" dirty="0">
                <a:solidFill>
                  <a:srgbClr val="0000FF"/>
                </a:solidFill>
              </a:rPr>
              <a:t>Pat is sleepy.</a:t>
            </a:r>
            <a:endParaRPr lang="en-US" altLang="zh-CN" sz="2000" dirty="0">
              <a:solidFill>
                <a:schemeClr val="accent2"/>
              </a:solidFill>
            </a:endParaRPr>
          </a:p>
          <a:p>
            <a:r>
              <a:rPr lang="en-US" altLang="zh-CN" sz="2400" dirty="0"/>
              <a:t>…then we have narrowed down the possible worlds in which the actual world must lie</a:t>
            </a:r>
            <a:endParaRPr lang="zh-CN" altLang="en-US" dirty="0"/>
          </a:p>
        </p:txBody>
      </p:sp>
      <p:sp>
        <p:nvSpPr>
          <p:cNvPr id="16" name="Oval 4"/>
          <p:cNvSpPr>
            <a:spLocks noChangeArrowheads="1"/>
          </p:cNvSpPr>
          <p:nvPr/>
        </p:nvSpPr>
        <p:spPr bwMode="auto">
          <a:xfrm>
            <a:off x="6629400" y="1825625"/>
            <a:ext cx="4724400" cy="472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6"/>
          <p:cNvSpPr>
            <a:spLocks noChangeArrowheads="1"/>
          </p:cNvSpPr>
          <p:nvPr/>
        </p:nvSpPr>
        <p:spPr bwMode="auto">
          <a:xfrm>
            <a:off x="7486650" y="2374900"/>
            <a:ext cx="1047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folHlink"/>
                </a:solidFill>
                <a:ea typeface="宋体" panose="02010600030101010101" pitchFamily="2" charset="-122"/>
              </a:rPr>
              <a:t>Pat is</a:t>
            </a:r>
            <a:br>
              <a:rPr lang="en-US" altLang="zh-CN">
                <a:solidFill>
                  <a:schemeClr val="folHlink"/>
                </a:solidFill>
                <a:ea typeface="宋体" panose="02010600030101010101" pitchFamily="2" charset="-122"/>
              </a:rPr>
            </a:br>
            <a:r>
              <a:rPr lang="en-US" altLang="zh-CN">
                <a:solidFill>
                  <a:schemeClr val="folHlink"/>
                </a:solidFill>
                <a:ea typeface="宋体" panose="02010600030101010101" pitchFamily="2" charset="-122"/>
              </a:rPr>
              <a:t>hungry</a:t>
            </a:r>
          </a:p>
        </p:txBody>
      </p:sp>
      <p:sp>
        <p:nvSpPr>
          <p:cNvPr id="18" name="Rectangle 7"/>
          <p:cNvSpPr>
            <a:spLocks noChangeArrowheads="1"/>
          </p:cNvSpPr>
          <p:nvPr/>
        </p:nvSpPr>
        <p:spPr bwMode="auto">
          <a:xfrm>
            <a:off x="9144000" y="2374900"/>
            <a:ext cx="15128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ea typeface="宋体" panose="02010600030101010101" pitchFamily="2" charset="-122"/>
              </a:rPr>
              <a:t>Pat is</a:t>
            </a:r>
            <a:br>
              <a:rPr lang="en-US" altLang="zh-CN">
                <a:solidFill>
                  <a:srgbClr val="0000FF"/>
                </a:solidFill>
                <a:ea typeface="宋体" panose="02010600030101010101" pitchFamily="2" charset="-122"/>
              </a:rPr>
            </a:br>
            <a:r>
              <a:rPr lang="en-US" altLang="zh-CN">
                <a:solidFill>
                  <a:srgbClr val="0000FF"/>
                </a:solidFill>
                <a:ea typeface="宋体" panose="02010600030101010101" pitchFamily="2" charset="-122"/>
              </a:rPr>
              <a:t>not hungry</a:t>
            </a:r>
          </a:p>
        </p:txBody>
      </p:sp>
      <p:sp>
        <p:nvSpPr>
          <p:cNvPr id="19" name="Line 8"/>
          <p:cNvSpPr>
            <a:spLocks noChangeShapeType="1"/>
          </p:cNvSpPr>
          <p:nvPr/>
        </p:nvSpPr>
        <p:spPr bwMode="auto">
          <a:xfrm flipH="1">
            <a:off x="6629400" y="4187825"/>
            <a:ext cx="472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9"/>
          <p:cNvSpPr>
            <a:spLocks noChangeArrowheads="1"/>
          </p:cNvSpPr>
          <p:nvPr/>
        </p:nvSpPr>
        <p:spPr bwMode="auto">
          <a:xfrm>
            <a:off x="9155113" y="5178425"/>
            <a:ext cx="15128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folHlink"/>
                </a:solidFill>
                <a:ea typeface="宋体" panose="02010600030101010101" pitchFamily="2" charset="-122"/>
              </a:rPr>
              <a:t>Pat is</a:t>
            </a:r>
            <a:br>
              <a:rPr lang="en-US" altLang="zh-CN">
                <a:solidFill>
                  <a:schemeClr val="folHlink"/>
                </a:solidFill>
                <a:ea typeface="宋体" panose="02010600030101010101" pitchFamily="2" charset="-122"/>
              </a:rPr>
            </a:br>
            <a:r>
              <a:rPr lang="en-US" altLang="zh-CN">
                <a:solidFill>
                  <a:schemeClr val="folHlink"/>
                </a:solidFill>
                <a:ea typeface="宋体" panose="02010600030101010101" pitchFamily="2" charset="-122"/>
              </a:rPr>
              <a:t>not hungry</a:t>
            </a:r>
          </a:p>
        </p:txBody>
      </p:sp>
      <p:sp>
        <p:nvSpPr>
          <p:cNvPr id="21" name="Rectangle 10"/>
          <p:cNvSpPr>
            <a:spLocks noChangeArrowheads="1"/>
          </p:cNvSpPr>
          <p:nvPr/>
        </p:nvSpPr>
        <p:spPr bwMode="auto">
          <a:xfrm>
            <a:off x="9153525" y="4356100"/>
            <a:ext cx="14271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accent1"/>
                </a:solidFill>
                <a:ea typeface="宋体" panose="02010600030101010101" pitchFamily="2" charset="-122"/>
              </a:rPr>
              <a:t>Pat is</a:t>
            </a:r>
            <a:br>
              <a:rPr lang="en-US" altLang="zh-CN">
                <a:solidFill>
                  <a:schemeClr val="accent1"/>
                </a:solidFill>
                <a:ea typeface="宋体" panose="02010600030101010101" pitchFamily="2" charset="-122"/>
              </a:rPr>
            </a:br>
            <a:r>
              <a:rPr lang="en-US" altLang="zh-CN">
                <a:solidFill>
                  <a:schemeClr val="accent1"/>
                </a:solidFill>
                <a:ea typeface="宋体" panose="02010600030101010101" pitchFamily="2" charset="-122"/>
              </a:rPr>
              <a:t>not sleepy</a:t>
            </a:r>
          </a:p>
        </p:txBody>
      </p:sp>
      <p:sp>
        <p:nvSpPr>
          <p:cNvPr id="22" name="Rectangle 11"/>
          <p:cNvSpPr>
            <a:spLocks noChangeArrowheads="1"/>
          </p:cNvSpPr>
          <p:nvPr/>
        </p:nvSpPr>
        <p:spPr bwMode="auto">
          <a:xfrm>
            <a:off x="7467600" y="5178425"/>
            <a:ext cx="1047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folHlink"/>
                </a:solidFill>
                <a:ea typeface="宋体" panose="02010600030101010101" pitchFamily="2" charset="-122"/>
              </a:rPr>
              <a:t>Pat is</a:t>
            </a:r>
            <a:br>
              <a:rPr lang="en-US" altLang="zh-CN">
                <a:solidFill>
                  <a:schemeClr val="folHlink"/>
                </a:solidFill>
                <a:ea typeface="宋体" panose="02010600030101010101" pitchFamily="2" charset="-122"/>
              </a:rPr>
            </a:br>
            <a:r>
              <a:rPr lang="en-US" altLang="zh-CN">
                <a:solidFill>
                  <a:schemeClr val="folHlink"/>
                </a:solidFill>
                <a:ea typeface="宋体" panose="02010600030101010101" pitchFamily="2" charset="-122"/>
              </a:rPr>
              <a:t>hungry</a:t>
            </a:r>
          </a:p>
        </p:txBody>
      </p:sp>
      <p:sp>
        <p:nvSpPr>
          <p:cNvPr id="23" name="Rectangle 12"/>
          <p:cNvSpPr>
            <a:spLocks noChangeArrowheads="1"/>
          </p:cNvSpPr>
          <p:nvPr/>
        </p:nvSpPr>
        <p:spPr bwMode="auto">
          <a:xfrm>
            <a:off x="7486650" y="3197225"/>
            <a:ext cx="9620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accent1"/>
                </a:solidFill>
                <a:ea typeface="宋体" panose="02010600030101010101" pitchFamily="2" charset="-122"/>
              </a:rPr>
              <a:t>Pat is</a:t>
            </a:r>
            <a:br>
              <a:rPr lang="en-US" altLang="zh-CN">
                <a:solidFill>
                  <a:schemeClr val="accent1"/>
                </a:solidFill>
                <a:ea typeface="宋体" panose="02010600030101010101" pitchFamily="2" charset="-122"/>
              </a:rPr>
            </a:br>
            <a:r>
              <a:rPr lang="en-US" altLang="zh-CN">
                <a:solidFill>
                  <a:schemeClr val="accent1"/>
                </a:solidFill>
                <a:ea typeface="宋体" panose="02010600030101010101" pitchFamily="2" charset="-122"/>
              </a:rPr>
              <a:t>sleepy</a:t>
            </a:r>
          </a:p>
        </p:txBody>
      </p:sp>
      <p:sp>
        <p:nvSpPr>
          <p:cNvPr id="24" name="Rectangle 13"/>
          <p:cNvSpPr>
            <a:spLocks noChangeArrowheads="1"/>
          </p:cNvSpPr>
          <p:nvPr/>
        </p:nvSpPr>
        <p:spPr bwMode="auto">
          <a:xfrm>
            <a:off x="9161463" y="3197225"/>
            <a:ext cx="9620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ea typeface="宋体" panose="02010600030101010101" pitchFamily="2" charset="-122"/>
              </a:rPr>
              <a:t>Pat is</a:t>
            </a:r>
            <a:br>
              <a:rPr lang="en-US" altLang="zh-CN">
                <a:solidFill>
                  <a:srgbClr val="0000FF"/>
                </a:solidFill>
                <a:ea typeface="宋体" panose="02010600030101010101" pitchFamily="2" charset="-122"/>
              </a:rPr>
            </a:br>
            <a:r>
              <a:rPr lang="en-US" altLang="zh-CN">
                <a:solidFill>
                  <a:srgbClr val="0000FF"/>
                </a:solidFill>
                <a:ea typeface="宋体" panose="02010600030101010101" pitchFamily="2" charset="-122"/>
              </a:rPr>
              <a:t>sleepy</a:t>
            </a:r>
          </a:p>
        </p:txBody>
      </p:sp>
      <p:sp>
        <p:nvSpPr>
          <p:cNvPr id="25" name="Rectangle 14"/>
          <p:cNvSpPr>
            <a:spLocks noChangeArrowheads="1"/>
          </p:cNvSpPr>
          <p:nvPr/>
        </p:nvSpPr>
        <p:spPr bwMode="auto">
          <a:xfrm>
            <a:off x="7467600" y="4340225"/>
            <a:ext cx="14271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accent1"/>
                </a:solidFill>
                <a:ea typeface="宋体" panose="02010600030101010101" pitchFamily="2" charset="-122"/>
              </a:rPr>
              <a:t>Pat is</a:t>
            </a:r>
            <a:br>
              <a:rPr lang="en-US" altLang="zh-CN">
                <a:solidFill>
                  <a:schemeClr val="accent1"/>
                </a:solidFill>
                <a:ea typeface="宋体" panose="02010600030101010101" pitchFamily="2" charset="-122"/>
              </a:rPr>
            </a:br>
            <a:r>
              <a:rPr lang="en-US" altLang="zh-CN">
                <a:solidFill>
                  <a:schemeClr val="accent1"/>
                </a:solidFill>
                <a:ea typeface="宋体" panose="02010600030101010101" pitchFamily="2" charset="-122"/>
              </a:rPr>
              <a:t>not sleepy</a:t>
            </a:r>
          </a:p>
        </p:txBody>
      </p:sp>
      <p:sp>
        <p:nvSpPr>
          <p:cNvPr id="26" name="Oval 15"/>
          <p:cNvSpPr>
            <a:spLocks noChangeArrowheads="1"/>
          </p:cNvSpPr>
          <p:nvPr/>
        </p:nvSpPr>
        <p:spPr bwMode="auto">
          <a:xfrm>
            <a:off x="10591800" y="3349625"/>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rc 16"/>
          <p:cNvSpPr>
            <a:spLocks/>
          </p:cNvSpPr>
          <p:nvPr/>
        </p:nvSpPr>
        <p:spPr bwMode="auto">
          <a:xfrm flipH="1">
            <a:off x="6629400" y="1825625"/>
            <a:ext cx="2362200" cy="2362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56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Arc 17"/>
          <p:cNvSpPr>
            <a:spLocks/>
          </p:cNvSpPr>
          <p:nvPr/>
        </p:nvSpPr>
        <p:spPr bwMode="auto">
          <a:xfrm flipH="1" flipV="1">
            <a:off x="6629400" y="4187825"/>
            <a:ext cx="2362200" cy="2362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56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Arc 18"/>
          <p:cNvSpPr>
            <a:spLocks/>
          </p:cNvSpPr>
          <p:nvPr/>
        </p:nvSpPr>
        <p:spPr bwMode="auto">
          <a:xfrm flipV="1">
            <a:off x="8991600" y="4187825"/>
            <a:ext cx="2362200" cy="2362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56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9235214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Assertion</a:t>
            </a:r>
            <a:endParaRPr lang="zh-CN" altLang="en-US" dirty="0"/>
          </a:p>
        </p:txBody>
      </p:sp>
      <p:sp>
        <p:nvSpPr>
          <p:cNvPr id="3" name="内容占位符 2"/>
          <p:cNvSpPr>
            <a:spLocks noGrp="1"/>
          </p:cNvSpPr>
          <p:nvPr>
            <p:ph idx="1"/>
          </p:nvPr>
        </p:nvSpPr>
        <p:spPr>
          <a:xfrm>
            <a:off x="838200" y="1825625"/>
            <a:ext cx="10515600" cy="2096670"/>
          </a:xfrm>
        </p:spPr>
        <p:txBody>
          <a:bodyPr/>
          <a:lstStyle/>
          <a:p>
            <a:r>
              <a:rPr lang="en-US" altLang="zh-CN" dirty="0"/>
              <a:t>We can think of </a:t>
            </a:r>
            <a:r>
              <a:rPr lang="en-US" altLang="zh-CN" i="1" dirty="0">
                <a:solidFill>
                  <a:srgbClr val="0000FF"/>
                </a:solidFill>
              </a:rPr>
              <a:t>assertion</a:t>
            </a:r>
            <a:r>
              <a:rPr lang="en-US" altLang="zh-CN" dirty="0"/>
              <a:t> of a proposition as being the communication of an aspect of the speaker’s knowledge state to the hearer.</a:t>
            </a:r>
          </a:p>
          <a:p>
            <a:pPr lvl="1"/>
            <a:r>
              <a:rPr lang="en-US" altLang="zh-CN" dirty="0">
                <a:solidFill>
                  <a:schemeClr val="folHlink"/>
                </a:solidFill>
              </a:rPr>
              <a:t>Here, both believe that Pat is not sleepy, and the speaker is asserting that Pat is hungry (about which the hearer has no prior belief).</a:t>
            </a:r>
          </a:p>
          <a:p>
            <a:endParaRPr lang="zh-CN" altLang="en-US" dirty="0"/>
          </a:p>
        </p:txBody>
      </p:sp>
      <p:grpSp>
        <p:nvGrpSpPr>
          <p:cNvPr id="4" name="Group 11"/>
          <p:cNvGrpSpPr>
            <a:grpSpLocks/>
          </p:cNvGrpSpPr>
          <p:nvPr/>
        </p:nvGrpSpPr>
        <p:grpSpPr bwMode="auto">
          <a:xfrm>
            <a:off x="3060031" y="4499810"/>
            <a:ext cx="609600" cy="1828800"/>
            <a:chOff x="2688" y="2976"/>
            <a:chExt cx="384" cy="1152"/>
          </a:xfrm>
        </p:grpSpPr>
        <p:sp>
          <p:nvSpPr>
            <p:cNvPr id="5" name="AutoShape 5"/>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12"/>
          <p:cNvGrpSpPr>
            <a:grpSpLocks/>
          </p:cNvGrpSpPr>
          <p:nvPr/>
        </p:nvGrpSpPr>
        <p:grpSpPr bwMode="auto">
          <a:xfrm>
            <a:off x="7708231" y="4499810"/>
            <a:ext cx="609600" cy="1828800"/>
            <a:chOff x="2688" y="2976"/>
            <a:chExt cx="384" cy="1152"/>
          </a:xfrm>
        </p:grpSpPr>
        <p:sp>
          <p:nvSpPr>
            <p:cNvPr id="12" name="AutoShape 13"/>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4"/>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5"/>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6"/>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7"/>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8"/>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AutoShape 19"/>
          <p:cNvSpPr>
            <a:spLocks noChangeArrowheads="1"/>
          </p:cNvSpPr>
          <p:nvPr/>
        </p:nvSpPr>
        <p:spPr bwMode="auto">
          <a:xfrm>
            <a:off x="3974431" y="5261810"/>
            <a:ext cx="2438400" cy="533400"/>
          </a:xfrm>
          <a:prstGeom prst="wedgeRoundRectCallout">
            <a:avLst>
              <a:gd name="adj1" fmla="val -43750"/>
              <a:gd name="adj2" fmla="val -101486"/>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anose="02010600030101010101" pitchFamily="2" charset="-122"/>
              </a:rPr>
              <a:t>Pat is hungry.</a:t>
            </a:r>
          </a:p>
        </p:txBody>
      </p:sp>
      <p:grpSp>
        <p:nvGrpSpPr>
          <p:cNvPr id="19" name="Group 23"/>
          <p:cNvGrpSpPr>
            <a:grpSpLocks/>
          </p:cNvGrpSpPr>
          <p:nvPr/>
        </p:nvGrpSpPr>
        <p:grpSpPr bwMode="auto">
          <a:xfrm>
            <a:off x="1612231" y="4271210"/>
            <a:ext cx="1219200" cy="1219200"/>
            <a:chOff x="1104" y="2208"/>
            <a:chExt cx="768" cy="768"/>
          </a:xfrm>
        </p:grpSpPr>
        <p:sp>
          <p:nvSpPr>
            <p:cNvPr id="20" name="Oval 20"/>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3" name="Arc 24"/>
          <p:cNvSpPr>
            <a:spLocks/>
          </p:cNvSpPr>
          <p:nvPr/>
        </p:nvSpPr>
        <p:spPr bwMode="auto">
          <a:xfrm flipH="1">
            <a:off x="1612231" y="427121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Arc 25"/>
          <p:cNvSpPr>
            <a:spLocks/>
          </p:cNvSpPr>
          <p:nvPr/>
        </p:nvSpPr>
        <p:spPr bwMode="auto">
          <a:xfrm flipH="1" flipV="1">
            <a:off x="1612231" y="488081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Arc 26"/>
          <p:cNvSpPr>
            <a:spLocks/>
          </p:cNvSpPr>
          <p:nvPr/>
        </p:nvSpPr>
        <p:spPr bwMode="auto">
          <a:xfrm flipV="1">
            <a:off x="2221831" y="488081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7"/>
          <p:cNvGrpSpPr>
            <a:grpSpLocks/>
          </p:cNvGrpSpPr>
          <p:nvPr/>
        </p:nvGrpSpPr>
        <p:grpSpPr bwMode="auto">
          <a:xfrm>
            <a:off x="8698831" y="4271210"/>
            <a:ext cx="1219200" cy="1219200"/>
            <a:chOff x="1104" y="2208"/>
            <a:chExt cx="768" cy="768"/>
          </a:xfrm>
        </p:grpSpPr>
        <p:sp>
          <p:nvSpPr>
            <p:cNvPr id="27" name="Oval 28"/>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9"/>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30"/>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Arc 32"/>
          <p:cNvSpPr>
            <a:spLocks/>
          </p:cNvSpPr>
          <p:nvPr/>
        </p:nvSpPr>
        <p:spPr bwMode="auto">
          <a:xfrm flipH="1" flipV="1">
            <a:off x="8698831" y="488081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rc 33"/>
          <p:cNvSpPr>
            <a:spLocks/>
          </p:cNvSpPr>
          <p:nvPr/>
        </p:nvSpPr>
        <p:spPr bwMode="auto">
          <a:xfrm flipV="1">
            <a:off x="9308431" y="488081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2691526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Presuppositions vs. entailments</a:t>
            </a:r>
            <a:endParaRPr lang="zh-CN" altLang="en-US" dirty="0"/>
          </a:p>
        </p:txBody>
      </p:sp>
      <p:sp>
        <p:nvSpPr>
          <p:cNvPr id="3" name="内容占位符 2"/>
          <p:cNvSpPr>
            <a:spLocks noGrp="1"/>
          </p:cNvSpPr>
          <p:nvPr>
            <p:ph idx="1"/>
          </p:nvPr>
        </p:nvSpPr>
        <p:spPr>
          <a:xfrm>
            <a:off x="838200" y="1825624"/>
            <a:ext cx="10515600" cy="4755649"/>
          </a:xfrm>
        </p:spPr>
        <p:txBody>
          <a:bodyPr>
            <a:normAutofit fontScale="85000" lnSpcReduction="20000"/>
          </a:bodyPr>
          <a:lstStyle/>
          <a:p>
            <a:r>
              <a:rPr lang="en-US" altLang="zh-CN" dirty="0"/>
              <a:t>Some utterances have a </a:t>
            </a:r>
            <a:r>
              <a:rPr lang="en-US" altLang="zh-CN" i="1" dirty="0">
                <a:solidFill>
                  <a:srgbClr val="0000FF"/>
                </a:solidFill>
              </a:rPr>
              <a:t>presupposition</a:t>
            </a:r>
            <a:r>
              <a:rPr lang="en-US" altLang="zh-CN" dirty="0"/>
              <a:t>.</a:t>
            </a:r>
          </a:p>
          <a:p>
            <a:pPr lvl="1"/>
            <a:r>
              <a:rPr lang="en-US" altLang="zh-CN" dirty="0">
                <a:solidFill>
                  <a:srgbClr val="0000FF"/>
                </a:solidFill>
              </a:rPr>
              <a:t>He had stopped stealing office supplies.</a:t>
            </a:r>
          </a:p>
          <a:p>
            <a:pPr lvl="1"/>
            <a:r>
              <a:rPr lang="en-US" altLang="zh-CN" dirty="0">
                <a:solidFill>
                  <a:srgbClr val="0000FF"/>
                </a:solidFill>
              </a:rPr>
              <a:t>He used to steal office supplies.</a:t>
            </a:r>
          </a:p>
          <a:p>
            <a:pPr lvl="1"/>
            <a:r>
              <a:rPr lang="en-US" altLang="zh-CN" dirty="0">
                <a:solidFill>
                  <a:srgbClr val="0000FF"/>
                </a:solidFill>
              </a:rPr>
              <a:t>My dog ate my homework.</a:t>
            </a:r>
          </a:p>
          <a:p>
            <a:pPr lvl="1"/>
            <a:r>
              <a:rPr lang="en-US" altLang="zh-CN" dirty="0">
                <a:solidFill>
                  <a:srgbClr val="0000FF"/>
                </a:solidFill>
              </a:rPr>
              <a:t>I have a dog, and I have (</a:t>
            </a:r>
            <a:r>
              <a:rPr lang="en-US" altLang="zh-CN" i="1" dirty="0" err="1">
                <a:solidFill>
                  <a:srgbClr val="0000FF"/>
                </a:solidFill>
              </a:rPr>
              <a:t>er</a:t>
            </a:r>
            <a:r>
              <a:rPr lang="en-US" altLang="zh-CN" i="1" dirty="0">
                <a:solidFill>
                  <a:srgbClr val="0000FF"/>
                </a:solidFill>
              </a:rPr>
              <a:t>, had</a:t>
            </a:r>
            <a:r>
              <a:rPr lang="en-US" altLang="zh-CN" dirty="0">
                <a:solidFill>
                  <a:srgbClr val="0000FF"/>
                </a:solidFill>
              </a:rPr>
              <a:t>) homework.</a:t>
            </a:r>
            <a:endParaRPr lang="en-US" altLang="zh-CN" dirty="0"/>
          </a:p>
          <a:p>
            <a:r>
              <a:rPr lang="en-US" altLang="zh-CN" dirty="0"/>
              <a:t>This similar, but distinct from, </a:t>
            </a:r>
            <a:r>
              <a:rPr lang="en-US" altLang="zh-CN" i="1" dirty="0">
                <a:solidFill>
                  <a:srgbClr val="0000FF"/>
                </a:solidFill>
              </a:rPr>
              <a:t>entailment</a:t>
            </a:r>
            <a:r>
              <a:rPr lang="en-US" altLang="zh-CN" dirty="0"/>
              <a:t>.</a:t>
            </a:r>
          </a:p>
          <a:p>
            <a:pPr lvl="1"/>
            <a:r>
              <a:rPr lang="en-US" altLang="zh-CN" dirty="0">
                <a:solidFill>
                  <a:srgbClr val="0000FF"/>
                </a:solidFill>
              </a:rPr>
              <a:t>The emperor was assassinated.</a:t>
            </a:r>
          </a:p>
          <a:p>
            <a:pPr lvl="1"/>
            <a:r>
              <a:rPr lang="en-US" altLang="zh-CN" dirty="0">
                <a:solidFill>
                  <a:srgbClr val="0000FF"/>
                </a:solidFill>
              </a:rPr>
              <a:t>Someone was assassinated.</a:t>
            </a:r>
          </a:p>
          <a:p>
            <a:pPr lvl="1"/>
            <a:r>
              <a:rPr lang="en-US" altLang="zh-CN" dirty="0" smtClean="0">
                <a:solidFill>
                  <a:srgbClr val="0000FF"/>
                </a:solidFill>
              </a:rPr>
              <a:t>The emperor died.</a:t>
            </a:r>
          </a:p>
          <a:p>
            <a:r>
              <a:rPr lang="en-US" altLang="zh-CN" dirty="0"/>
              <a:t>If </a:t>
            </a:r>
            <a:r>
              <a:rPr lang="en-US" altLang="zh-CN" i="1" dirty="0">
                <a:solidFill>
                  <a:srgbClr val="0000FF"/>
                </a:solidFill>
              </a:rPr>
              <a:t>p</a:t>
            </a:r>
            <a:r>
              <a:rPr lang="en-US" altLang="zh-CN" dirty="0">
                <a:solidFill>
                  <a:srgbClr val="0000FF"/>
                </a:solidFill>
              </a:rPr>
              <a:t> </a:t>
            </a:r>
            <a:r>
              <a:rPr lang="en-US" altLang="zh-CN" i="1" dirty="0">
                <a:solidFill>
                  <a:srgbClr val="0000FF"/>
                </a:solidFill>
              </a:rPr>
              <a:t>entails q</a:t>
            </a:r>
            <a:r>
              <a:rPr lang="en-US" altLang="zh-CN" dirty="0"/>
              <a:t>, </a:t>
            </a:r>
            <a:r>
              <a:rPr lang="en-US" altLang="zh-CN" i="1" dirty="0">
                <a:solidFill>
                  <a:srgbClr val="0000FF"/>
                </a:solidFill>
              </a:rPr>
              <a:t>q</a:t>
            </a:r>
            <a:r>
              <a:rPr lang="en-US" altLang="zh-CN" dirty="0"/>
              <a:t> does not follow from </a:t>
            </a:r>
            <a:r>
              <a:rPr lang="en-US" altLang="zh-CN" dirty="0">
                <a:solidFill>
                  <a:srgbClr val="0000FF"/>
                </a:solidFill>
                <a:sym typeface="Symbol" panose="05050102010706020507" pitchFamily="18" charset="2"/>
              </a:rPr>
              <a:t></a:t>
            </a:r>
            <a:r>
              <a:rPr lang="en-US" altLang="zh-CN" i="1" dirty="0">
                <a:solidFill>
                  <a:srgbClr val="0000FF"/>
                </a:solidFill>
              </a:rPr>
              <a:t>p</a:t>
            </a:r>
            <a:r>
              <a:rPr lang="en-US" altLang="zh-CN" dirty="0"/>
              <a:t>.</a:t>
            </a:r>
          </a:p>
          <a:p>
            <a:r>
              <a:rPr lang="en-US" altLang="zh-CN" dirty="0"/>
              <a:t>If </a:t>
            </a:r>
            <a:r>
              <a:rPr lang="en-US" altLang="zh-CN" i="1" dirty="0">
                <a:solidFill>
                  <a:srgbClr val="0000FF"/>
                </a:solidFill>
              </a:rPr>
              <a:t>p presupposes q</a:t>
            </a:r>
            <a:r>
              <a:rPr lang="en-US" altLang="zh-CN" dirty="0"/>
              <a:t>, </a:t>
            </a:r>
            <a:r>
              <a:rPr lang="en-US" altLang="zh-CN" i="1" dirty="0">
                <a:solidFill>
                  <a:srgbClr val="0000FF"/>
                </a:solidFill>
              </a:rPr>
              <a:t>q</a:t>
            </a:r>
            <a:r>
              <a:rPr lang="en-US" altLang="zh-CN" dirty="0"/>
              <a:t> still follows from </a:t>
            </a:r>
            <a:r>
              <a:rPr lang="en-US" altLang="zh-CN" dirty="0">
                <a:solidFill>
                  <a:srgbClr val="0000FF"/>
                </a:solidFill>
                <a:sym typeface="Symbol" panose="05050102010706020507" pitchFamily="18" charset="2"/>
              </a:rPr>
              <a:t></a:t>
            </a:r>
            <a:r>
              <a:rPr lang="en-US" altLang="zh-CN" i="1" dirty="0">
                <a:solidFill>
                  <a:srgbClr val="0000FF"/>
                </a:solidFill>
              </a:rPr>
              <a:t>p</a:t>
            </a:r>
            <a:r>
              <a:rPr lang="en-US" altLang="zh-CN" dirty="0" smtClean="0"/>
              <a:t>.</a:t>
            </a:r>
            <a:endParaRPr lang="en-US" altLang="zh-CN" dirty="0"/>
          </a:p>
          <a:p>
            <a:r>
              <a:rPr lang="en-US" altLang="zh-CN" dirty="0"/>
              <a:t>That is, the presupposition of an utterance is taken as part of an “assumed background” that is not affected by the truth/falsity of the asserted proposition.</a:t>
            </a:r>
          </a:p>
          <a:p>
            <a:pPr lvl="1"/>
            <a:r>
              <a:rPr lang="en-US" altLang="zh-CN" dirty="0">
                <a:solidFill>
                  <a:srgbClr val="0000FF"/>
                </a:solidFill>
              </a:rPr>
              <a:t>Have you stopped stealing office supplies</a:t>
            </a:r>
            <a:r>
              <a:rPr lang="en-US" altLang="zh-CN" dirty="0" smtClean="0">
                <a:solidFill>
                  <a:srgbClr val="0000FF"/>
                </a:solidFill>
              </a:rPr>
              <a:t>?</a:t>
            </a:r>
            <a:endParaRPr lang="en-US" altLang="zh-CN" dirty="0"/>
          </a:p>
        </p:txBody>
      </p:sp>
    </p:spTree>
    <p:extLst>
      <p:ext uri="{BB962C8B-B14F-4D97-AF65-F5344CB8AC3E}">
        <p14:creationId xmlns:p14="http://schemas.microsoft.com/office/powerpoint/2010/main" val="22758700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Modeling conversation</a:t>
            </a:r>
            <a:endParaRPr lang="zh-CN" altLang="en-US" dirty="0"/>
          </a:p>
        </p:txBody>
      </p:sp>
      <p:sp>
        <p:nvSpPr>
          <p:cNvPr id="3" name="内容占位符 2"/>
          <p:cNvSpPr>
            <a:spLocks noGrp="1"/>
          </p:cNvSpPr>
          <p:nvPr>
            <p:ph idx="1"/>
          </p:nvPr>
        </p:nvSpPr>
        <p:spPr/>
        <p:txBody>
          <a:bodyPr/>
          <a:lstStyle/>
          <a:p>
            <a:r>
              <a:rPr lang="en-US" altLang="zh-CN" sz="2400" dirty="0"/>
              <a:t>A more sophisticated model of conversation (generally attributed to </a:t>
            </a:r>
            <a:r>
              <a:rPr lang="en-US" altLang="zh-CN" sz="2400" dirty="0" err="1"/>
              <a:t>Stalnaker</a:t>
            </a:r>
            <a:r>
              <a:rPr lang="en-US" altLang="zh-CN" sz="2400" dirty="0"/>
              <a:t>) involves an additional knowledge state: </a:t>
            </a:r>
            <a:r>
              <a:rPr lang="en-US" altLang="zh-CN" sz="2400" i="1" dirty="0">
                <a:solidFill>
                  <a:srgbClr val="0000FF"/>
                </a:solidFill>
              </a:rPr>
              <a:t>common ground</a:t>
            </a:r>
            <a:r>
              <a:rPr lang="en-US" altLang="zh-CN" sz="2400" dirty="0"/>
              <a:t>.</a:t>
            </a:r>
          </a:p>
          <a:p>
            <a:r>
              <a:rPr lang="en-US" altLang="zh-CN" sz="2400" dirty="0"/>
              <a:t>The common ground is a set of shared assumptions between speakers (we might think of this as the presupposed information).</a:t>
            </a:r>
          </a:p>
          <a:p>
            <a:pPr lvl="1"/>
            <a:r>
              <a:rPr lang="en-US" altLang="zh-CN" sz="2000" dirty="0">
                <a:solidFill>
                  <a:srgbClr val="0000FF"/>
                </a:solidFill>
              </a:rPr>
              <a:t>CG: Pat is either hungry or sleepy (or both). A believes Pat is sleepy but not hungry. B believes Pat is sleepy.</a:t>
            </a:r>
            <a:endParaRPr lang="en-US" altLang="zh-CN" sz="2000" dirty="0">
              <a:solidFill>
                <a:schemeClr val="folHlink"/>
              </a:solidFill>
            </a:endParaRPr>
          </a:p>
          <a:p>
            <a:endParaRPr lang="zh-CN" altLang="en-US" dirty="0"/>
          </a:p>
        </p:txBody>
      </p:sp>
      <p:grpSp>
        <p:nvGrpSpPr>
          <p:cNvPr id="4" name="Group 4"/>
          <p:cNvGrpSpPr>
            <a:grpSpLocks/>
          </p:cNvGrpSpPr>
          <p:nvPr/>
        </p:nvGrpSpPr>
        <p:grpSpPr bwMode="auto">
          <a:xfrm>
            <a:off x="3396916" y="4608095"/>
            <a:ext cx="609600" cy="1828800"/>
            <a:chOff x="2688" y="2976"/>
            <a:chExt cx="384" cy="1152"/>
          </a:xfrm>
        </p:grpSpPr>
        <p:sp>
          <p:nvSpPr>
            <p:cNvPr id="5" name="AutoShape 5"/>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11"/>
          <p:cNvGrpSpPr>
            <a:grpSpLocks/>
          </p:cNvGrpSpPr>
          <p:nvPr/>
        </p:nvGrpSpPr>
        <p:grpSpPr bwMode="auto">
          <a:xfrm>
            <a:off x="8045116" y="4608095"/>
            <a:ext cx="609600" cy="1828800"/>
            <a:chOff x="2688" y="2976"/>
            <a:chExt cx="384" cy="1152"/>
          </a:xfrm>
        </p:grpSpPr>
        <p:sp>
          <p:nvSpPr>
            <p:cNvPr id="12" name="AutoShape 12"/>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3"/>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4"/>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5"/>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6"/>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7"/>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 name="Group 19"/>
          <p:cNvGrpSpPr>
            <a:grpSpLocks/>
          </p:cNvGrpSpPr>
          <p:nvPr/>
        </p:nvGrpSpPr>
        <p:grpSpPr bwMode="auto">
          <a:xfrm>
            <a:off x="1949116" y="4379495"/>
            <a:ext cx="1219200" cy="1219200"/>
            <a:chOff x="1104" y="2208"/>
            <a:chExt cx="768" cy="768"/>
          </a:xfrm>
        </p:grpSpPr>
        <p:sp>
          <p:nvSpPr>
            <p:cNvPr id="19" name="Oval 20"/>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1"/>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 name="Arc 23"/>
          <p:cNvSpPr>
            <a:spLocks/>
          </p:cNvSpPr>
          <p:nvPr/>
        </p:nvSpPr>
        <p:spPr bwMode="auto">
          <a:xfrm flipH="1">
            <a:off x="1949116" y="4379495"/>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rc 24"/>
          <p:cNvSpPr>
            <a:spLocks/>
          </p:cNvSpPr>
          <p:nvPr/>
        </p:nvSpPr>
        <p:spPr bwMode="auto">
          <a:xfrm flipH="1" flipV="1">
            <a:off x="1949116" y="4989095"/>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Arc 25"/>
          <p:cNvSpPr>
            <a:spLocks/>
          </p:cNvSpPr>
          <p:nvPr/>
        </p:nvSpPr>
        <p:spPr bwMode="auto">
          <a:xfrm flipV="1">
            <a:off x="2558716" y="4989095"/>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 name="Group 26"/>
          <p:cNvGrpSpPr>
            <a:grpSpLocks/>
          </p:cNvGrpSpPr>
          <p:nvPr/>
        </p:nvGrpSpPr>
        <p:grpSpPr bwMode="auto">
          <a:xfrm>
            <a:off x="9035716" y="4379495"/>
            <a:ext cx="1219200" cy="1219200"/>
            <a:chOff x="1104" y="2208"/>
            <a:chExt cx="768" cy="768"/>
          </a:xfrm>
        </p:grpSpPr>
        <p:sp>
          <p:nvSpPr>
            <p:cNvPr id="26" name="Oval 27"/>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9"/>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 name="Arc 30"/>
          <p:cNvSpPr>
            <a:spLocks/>
          </p:cNvSpPr>
          <p:nvPr/>
        </p:nvSpPr>
        <p:spPr bwMode="auto">
          <a:xfrm flipH="1" flipV="1">
            <a:off x="9035716" y="4989095"/>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Arc 31"/>
          <p:cNvSpPr>
            <a:spLocks/>
          </p:cNvSpPr>
          <p:nvPr/>
        </p:nvSpPr>
        <p:spPr bwMode="auto">
          <a:xfrm flipV="1">
            <a:off x="9645316" y="4989095"/>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32"/>
          <p:cNvGrpSpPr>
            <a:grpSpLocks/>
          </p:cNvGrpSpPr>
          <p:nvPr/>
        </p:nvGrpSpPr>
        <p:grpSpPr bwMode="auto">
          <a:xfrm>
            <a:off x="5682916" y="5141495"/>
            <a:ext cx="1219200" cy="1219200"/>
            <a:chOff x="1104" y="2208"/>
            <a:chExt cx="768" cy="768"/>
          </a:xfrm>
        </p:grpSpPr>
        <p:sp>
          <p:nvSpPr>
            <p:cNvPr id="32" name="Oval 33"/>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4"/>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5"/>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 name="Arc 37"/>
          <p:cNvSpPr>
            <a:spLocks/>
          </p:cNvSpPr>
          <p:nvPr/>
        </p:nvSpPr>
        <p:spPr bwMode="auto">
          <a:xfrm flipV="1">
            <a:off x="6292516" y="5751095"/>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7412759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Modeling conversation</a:t>
            </a:r>
            <a:endParaRPr lang="zh-CN" altLang="en-US" dirty="0"/>
          </a:p>
        </p:txBody>
      </p:sp>
      <p:sp>
        <p:nvSpPr>
          <p:cNvPr id="3" name="内容占位符 2"/>
          <p:cNvSpPr>
            <a:spLocks noGrp="1"/>
          </p:cNvSpPr>
          <p:nvPr>
            <p:ph idx="1"/>
          </p:nvPr>
        </p:nvSpPr>
        <p:spPr>
          <a:xfrm>
            <a:off x="838200" y="1825625"/>
            <a:ext cx="10515600" cy="2012449"/>
          </a:xfrm>
        </p:spPr>
        <p:txBody>
          <a:bodyPr/>
          <a:lstStyle/>
          <a:p>
            <a:r>
              <a:rPr lang="en-US" altLang="zh-CN" dirty="0"/>
              <a:t>In this game, the goal is to build up the common ground</a:t>
            </a:r>
            <a:r>
              <a:rPr lang="en-US" altLang="zh-CN" dirty="0" smtClean="0"/>
              <a:t>.</a:t>
            </a:r>
            <a:endParaRPr lang="en-US" altLang="zh-CN" dirty="0"/>
          </a:p>
          <a:p>
            <a:pPr lvl="1"/>
            <a:r>
              <a:rPr lang="en-US" altLang="zh-CN" dirty="0"/>
              <a:t>A asserts </a:t>
            </a:r>
            <a:r>
              <a:rPr lang="en-US" altLang="zh-CN" i="1" dirty="0">
                <a:solidFill>
                  <a:srgbClr val="0000FF"/>
                </a:solidFill>
              </a:rPr>
              <a:t>Pat is not hungry</a:t>
            </a:r>
            <a:r>
              <a:rPr lang="en-US" altLang="zh-CN" dirty="0"/>
              <a:t>.</a:t>
            </a:r>
          </a:p>
          <a:p>
            <a:pPr lvl="1"/>
            <a:r>
              <a:rPr lang="en-US" altLang="zh-CN" dirty="0"/>
              <a:t>B accepts this.</a:t>
            </a:r>
          </a:p>
          <a:p>
            <a:pPr lvl="1"/>
            <a:r>
              <a:rPr lang="en-US" altLang="zh-CN" i="1" dirty="0">
                <a:solidFill>
                  <a:srgbClr val="0000FF"/>
                </a:solidFill>
              </a:rPr>
              <a:t>Pat is not hungry</a:t>
            </a:r>
            <a:r>
              <a:rPr lang="en-US" altLang="zh-CN" i="1" dirty="0">
                <a:solidFill>
                  <a:schemeClr val="accent2"/>
                </a:solidFill>
              </a:rPr>
              <a:t> </a:t>
            </a:r>
            <a:r>
              <a:rPr lang="en-US" altLang="zh-CN" dirty="0"/>
              <a:t>is added to the common ground.</a:t>
            </a:r>
            <a:endParaRPr lang="en-US" altLang="zh-CN" dirty="0">
              <a:solidFill>
                <a:schemeClr val="folHlink"/>
              </a:solidFill>
            </a:endParaRPr>
          </a:p>
          <a:p>
            <a:endParaRPr lang="zh-CN" altLang="en-US" dirty="0"/>
          </a:p>
        </p:txBody>
      </p:sp>
      <p:grpSp>
        <p:nvGrpSpPr>
          <p:cNvPr id="4" name="Group 4"/>
          <p:cNvGrpSpPr>
            <a:grpSpLocks/>
          </p:cNvGrpSpPr>
          <p:nvPr/>
        </p:nvGrpSpPr>
        <p:grpSpPr bwMode="auto">
          <a:xfrm>
            <a:off x="3011905" y="4391526"/>
            <a:ext cx="609600" cy="1828800"/>
            <a:chOff x="2688" y="2976"/>
            <a:chExt cx="384" cy="1152"/>
          </a:xfrm>
        </p:grpSpPr>
        <p:sp>
          <p:nvSpPr>
            <p:cNvPr id="5" name="AutoShape 5"/>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11"/>
          <p:cNvGrpSpPr>
            <a:grpSpLocks/>
          </p:cNvGrpSpPr>
          <p:nvPr/>
        </p:nvGrpSpPr>
        <p:grpSpPr bwMode="auto">
          <a:xfrm>
            <a:off x="7660105" y="4391526"/>
            <a:ext cx="609600" cy="1828800"/>
            <a:chOff x="2688" y="2976"/>
            <a:chExt cx="384" cy="1152"/>
          </a:xfrm>
        </p:grpSpPr>
        <p:sp>
          <p:nvSpPr>
            <p:cNvPr id="12" name="AutoShape 12"/>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3"/>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4"/>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5"/>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6"/>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7"/>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 name="Group 18"/>
          <p:cNvGrpSpPr>
            <a:grpSpLocks/>
          </p:cNvGrpSpPr>
          <p:nvPr/>
        </p:nvGrpSpPr>
        <p:grpSpPr bwMode="auto">
          <a:xfrm>
            <a:off x="1564105" y="4162926"/>
            <a:ext cx="1219200" cy="1219200"/>
            <a:chOff x="1104" y="2208"/>
            <a:chExt cx="768" cy="768"/>
          </a:xfrm>
        </p:grpSpPr>
        <p:sp>
          <p:nvSpPr>
            <p:cNvPr id="19" name="Oval 19"/>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 name="Arc 22"/>
          <p:cNvSpPr>
            <a:spLocks/>
          </p:cNvSpPr>
          <p:nvPr/>
        </p:nvSpPr>
        <p:spPr bwMode="auto">
          <a:xfrm flipH="1">
            <a:off x="1564105" y="41629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rc 23"/>
          <p:cNvSpPr>
            <a:spLocks/>
          </p:cNvSpPr>
          <p:nvPr/>
        </p:nvSpPr>
        <p:spPr bwMode="auto">
          <a:xfrm flipH="1" flipV="1">
            <a:off x="1564105" y="47725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Arc 24"/>
          <p:cNvSpPr>
            <a:spLocks/>
          </p:cNvSpPr>
          <p:nvPr/>
        </p:nvSpPr>
        <p:spPr bwMode="auto">
          <a:xfrm flipV="1">
            <a:off x="2173705" y="47725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 name="Group 25"/>
          <p:cNvGrpSpPr>
            <a:grpSpLocks/>
          </p:cNvGrpSpPr>
          <p:nvPr/>
        </p:nvGrpSpPr>
        <p:grpSpPr bwMode="auto">
          <a:xfrm>
            <a:off x="8650705" y="4162926"/>
            <a:ext cx="1219200" cy="1219200"/>
            <a:chOff x="1104" y="2208"/>
            <a:chExt cx="768" cy="768"/>
          </a:xfrm>
        </p:grpSpPr>
        <p:sp>
          <p:nvSpPr>
            <p:cNvPr id="26" name="Oval 26"/>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7"/>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8"/>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 name="Arc 29"/>
          <p:cNvSpPr>
            <a:spLocks/>
          </p:cNvSpPr>
          <p:nvPr/>
        </p:nvSpPr>
        <p:spPr bwMode="auto">
          <a:xfrm flipH="1" flipV="1">
            <a:off x="8650705" y="47725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Arc 30"/>
          <p:cNvSpPr>
            <a:spLocks/>
          </p:cNvSpPr>
          <p:nvPr/>
        </p:nvSpPr>
        <p:spPr bwMode="auto">
          <a:xfrm flipV="1">
            <a:off x="9260305" y="47725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31"/>
          <p:cNvGrpSpPr>
            <a:grpSpLocks/>
          </p:cNvGrpSpPr>
          <p:nvPr/>
        </p:nvGrpSpPr>
        <p:grpSpPr bwMode="auto">
          <a:xfrm>
            <a:off x="5297905" y="4924926"/>
            <a:ext cx="1219200" cy="1219200"/>
            <a:chOff x="1104" y="2208"/>
            <a:chExt cx="768" cy="768"/>
          </a:xfrm>
        </p:grpSpPr>
        <p:sp>
          <p:nvSpPr>
            <p:cNvPr id="32" name="Oval 32"/>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3"/>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4"/>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 name="Arc 35"/>
          <p:cNvSpPr>
            <a:spLocks/>
          </p:cNvSpPr>
          <p:nvPr/>
        </p:nvSpPr>
        <p:spPr bwMode="auto">
          <a:xfrm flipV="1">
            <a:off x="5907505" y="55345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36"/>
          <p:cNvSpPr>
            <a:spLocks noChangeArrowheads="1"/>
          </p:cNvSpPr>
          <p:nvPr/>
        </p:nvSpPr>
        <p:spPr bwMode="auto">
          <a:xfrm>
            <a:off x="4307305" y="4086726"/>
            <a:ext cx="2438400" cy="533400"/>
          </a:xfrm>
          <a:prstGeom prst="wedgeRoundRectCallout">
            <a:avLst>
              <a:gd name="adj1" fmla="val -59375"/>
              <a:gd name="adj2" fmla="val 98514"/>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anose="02010600030101010101" pitchFamily="2" charset="-122"/>
              </a:rPr>
              <a:t>Pat is not hungry.</a:t>
            </a:r>
          </a:p>
        </p:txBody>
      </p:sp>
      <p:sp>
        <p:nvSpPr>
          <p:cNvPr id="37" name="Arc 37"/>
          <p:cNvSpPr>
            <a:spLocks/>
          </p:cNvSpPr>
          <p:nvPr/>
        </p:nvSpPr>
        <p:spPr bwMode="auto">
          <a:xfrm flipH="1">
            <a:off x="5297905" y="49249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chemeClr val="hlink">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Arc 38"/>
          <p:cNvSpPr>
            <a:spLocks/>
          </p:cNvSpPr>
          <p:nvPr/>
        </p:nvSpPr>
        <p:spPr bwMode="auto">
          <a:xfrm flipH="1" flipV="1">
            <a:off x="5297905" y="55345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chemeClr val="hlink">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rc 39"/>
          <p:cNvSpPr>
            <a:spLocks/>
          </p:cNvSpPr>
          <p:nvPr/>
        </p:nvSpPr>
        <p:spPr bwMode="auto">
          <a:xfrm flipH="1">
            <a:off x="8650705" y="41629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chemeClr val="hlink">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7177658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Modeling conversation</a:t>
            </a:r>
            <a:endParaRPr lang="zh-CN" altLang="en-US" dirty="0"/>
          </a:p>
        </p:txBody>
      </p:sp>
      <p:sp>
        <p:nvSpPr>
          <p:cNvPr id="3" name="内容占位符 2"/>
          <p:cNvSpPr>
            <a:spLocks noGrp="1"/>
          </p:cNvSpPr>
          <p:nvPr>
            <p:ph idx="1"/>
          </p:nvPr>
        </p:nvSpPr>
        <p:spPr>
          <a:xfrm>
            <a:off x="838200" y="1825625"/>
            <a:ext cx="10515600" cy="1916196"/>
          </a:xfrm>
        </p:spPr>
        <p:txBody>
          <a:bodyPr/>
          <a:lstStyle/>
          <a:p>
            <a:r>
              <a:rPr lang="en-US" altLang="zh-CN" dirty="0"/>
              <a:t>So, the way the game works is that A asserts </a:t>
            </a:r>
            <a:r>
              <a:rPr lang="en-US" altLang="zh-CN" i="1" dirty="0">
                <a:solidFill>
                  <a:srgbClr val="0000FF"/>
                </a:solidFill>
              </a:rPr>
              <a:t>p</a:t>
            </a:r>
            <a:r>
              <a:rPr lang="en-US" altLang="zh-CN" dirty="0"/>
              <a:t> (which might presuppose </a:t>
            </a:r>
            <a:r>
              <a:rPr lang="en-US" altLang="zh-CN" i="1" dirty="0">
                <a:solidFill>
                  <a:srgbClr val="0000FF"/>
                </a:solidFill>
              </a:rPr>
              <a:t>q</a:t>
            </a:r>
            <a:r>
              <a:rPr lang="en-US" altLang="zh-CN" dirty="0"/>
              <a:t>).</a:t>
            </a:r>
          </a:p>
          <a:p>
            <a:r>
              <a:rPr lang="en-US" altLang="zh-CN" dirty="0"/>
              <a:t>B adds any presupposition </a:t>
            </a:r>
            <a:r>
              <a:rPr lang="en-US" altLang="zh-CN" i="1" dirty="0">
                <a:solidFill>
                  <a:srgbClr val="0000FF"/>
                </a:solidFill>
              </a:rPr>
              <a:t>q</a:t>
            </a:r>
            <a:r>
              <a:rPr lang="en-US" altLang="zh-CN" dirty="0"/>
              <a:t> to the CG, then evaluates </a:t>
            </a:r>
            <a:r>
              <a:rPr lang="en-US" altLang="zh-CN" i="1" dirty="0">
                <a:solidFill>
                  <a:srgbClr val="0000FF"/>
                </a:solidFill>
              </a:rPr>
              <a:t>p</a:t>
            </a:r>
            <a:r>
              <a:rPr lang="en-US" altLang="zh-CN" dirty="0"/>
              <a:t>, and accepts it if consistent with B’s beliefs, or rejects it if not</a:t>
            </a:r>
            <a:r>
              <a:rPr lang="en-US" altLang="zh-CN" dirty="0" smtClean="0"/>
              <a:t>.</a:t>
            </a:r>
            <a:endParaRPr lang="en-US" altLang="zh-CN" dirty="0">
              <a:solidFill>
                <a:schemeClr val="folHlink"/>
              </a:solidFill>
            </a:endParaRPr>
          </a:p>
        </p:txBody>
      </p:sp>
      <p:grpSp>
        <p:nvGrpSpPr>
          <p:cNvPr id="4" name="Group 4"/>
          <p:cNvGrpSpPr>
            <a:grpSpLocks/>
          </p:cNvGrpSpPr>
          <p:nvPr/>
        </p:nvGrpSpPr>
        <p:grpSpPr bwMode="auto">
          <a:xfrm>
            <a:off x="3348790" y="4415589"/>
            <a:ext cx="609600" cy="1828800"/>
            <a:chOff x="2688" y="2976"/>
            <a:chExt cx="384" cy="1152"/>
          </a:xfrm>
        </p:grpSpPr>
        <p:sp>
          <p:nvSpPr>
            <p:cNvPr id="5" name="AutoShape 5"/>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11"/>
          <p:cNvGrpSpPr>
            <a:grpSpLocks/>
          </p:cNvGrpSpPr>
          <p:nvPr/>
        </p:nvGrpSpPr>
        <p:grpSpPr bwMode="auto">
          <a:xfrm>
            <a:off x="7996990" y="4415589"/>
            <a:ext cx="609600" cy="1828800"/>
            <a:chOff x="2688" y="2976"/>
            <a:chExt cx="384" cy="1152"/>
          </a:xfrm>
        </p:grpSpPr>
        <p:sp>
          <p:nvSpPr>
            <p:cNvPr id="12" name="AutoShape 12"/>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3"/>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4"/>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5"/>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6"/>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7"/>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 name="Group 18"/>
          <p:cNvGrpSpPr>
            <a:grpSpLocks/>
          </p:cNvGrpSpPr>
          <p:nvPr/>
        </p:nvGrpSpPr>
        <p:grpSpPr bwMode="auto">
          <a:xfrm>
            <a:off x="1900990" y="4186989"/>
            <a:ext cx="1219200" cy="1219200"/>
            <a:chOff x="1104" y="2208"/>
            <a:chExt cx="768" cy="768"/>
          </a:xfrm>
        </p:grpSpPr>
        <p:sp>
          <p:nvSpPr>
            <p:cNvPr id="19" name="Oval 19"/>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 name="Arc 22"/>
          <p:cNvSpPr>
            <a:spLocks/>
          </p:cNvSpPr>
          <p:nvPr/>
        </p:nvSpPr>
        <p:spPr bwMode="auto">
          <a:xfrm flipH="1">
            <a:off x="1900990" y="4186989"/>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rc 23"/>
          <p:cNvSpPr>
            <a:spLocks/>
          </p:cNvSpPr>
          <p:nvPr/>
        </p:nvSpPr>
        <p:spPr bwMode="auto">
          <a:xfrm flipH="1" flipV="1">
            <a:off x="1900990" y="4796589"/>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Arc 24"/>
          <p:cNvSpPr>
            <a:spLocks/>
          </p:cNvSpPr>
          <p:nvPr/>
        </p:nvSpPr>
        <p:spPr bwMode="auto">
          <a:xfrm flipV="1">
            <a:off x="2510590" y="4796589"/>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 name="Group 25"/>
          <p:cNvGrpSpPr>
            <a:grpSpLocks/>
          </p:cNvGrpSpPr>
          <p:nvPr/>
        </p:nvGrpSpPr>
        <p:grpSpPr bwMode="auto">
          <a:xfrm>
            <a:off x="8987590" y="4186989"/>
            <a:ext cx="1219200" cy="1219200"/>
            <a:chOff x="1104" y="2208"/>
            <a:chExt cx="768" cy="768"/>
          </a:xfrm>
        </p:grpSpPr>
        <p:sp>
          <p:nvSpPr>
            <p:cNvPr id="26" name="Oval 26"/>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7"/>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8"/>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 name="Arc 29"/>
          <p:cNvSpPr>
            <a:spLocks/>
          </p:cNvSpPr>
          <p:nvPr/>
        </p:nvSpPr>
        <p:spPr bwMode="auto">
          <a:xfrm flipH="1" flipV="1">
            <a:off x="8987590" y="4796589"/>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Arc 30"/>
          <p:cNvSpPr>
            <a:spLocks/>
          </p:cNvSpPr>
          <p:nvPr/>
        </p:nvSpPr>
        <p:spPr bwMode="auto">
          <a:xfrm flipV="1">
            <a:off x="9597190" y="4796589"/>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31"/>
          <p:cNvGrpSpPr>
            <a:grpSpLocks/>
          </p:cNvGrpSpPr>
          <p:nvPr/>
        </p:nvGrpSpPr>
        <p:grpSpPr bwMode="auto">
          <a:xfrm>
            <a:off x="5634790" y="4948989"/>
            <a:ext cx="1219200" cy="1219200"/>
            <a:chOff x="1104" y="2208"/>
            <a:chExt cx="768" cy="768"/>
          </a:xfrm>
        </p:grpSpPr>
        <p:sp>
          <p:nvSpPr>
            <p:cNvPr id="32" name="Oval 32"/>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3"/>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4"/>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 name="Arc 35"/>
          <p:cNvSpPr>
            <a:spLocks/>
          </p:cNvSpPr>
          <p:nvPr/>
        </p:nvSpPr>
        <p:spPr bwMode="auto">
          <a:xfrm flipV="1">
            <a:off x="6244390" y="5558589"/>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36"/>
          <p:cNvSpPr>
            <a:spLocks noChangeArrowheads="1"/>
          </p:cNvSpPr>
          <p:nvPr/>
        </p:nvSpPr>
        <p:spPr bwMode="auto">
          <a:xfrm>
            <a:off x="4644190" y="4110789"/>
            <a:ext cx="2438400" cy="533400"/>
          </a:xfrm>
          <a:prstGeom prst="wedgeRoundRectCallout">
            <a:avLst>
              <a:gd name="adj1" fmla="val -59375"/>
              <a:gd name="adj2" fmla="val 98514"/>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anose="02010600030101010101" pitchFamily="2" charset="-122"/>
              </a:rPr>
              <a:t>Pat is not hungry.</a:t>
            </a:r>
          </a:p>
        </p:txBody>
      </p:sp>
      <p:sp>
        <p:nvSpPr>
          <p:cNvPr id="37" name="Arc 37"/>
          <p:cNvSpPr>
            <a:spLocks/>
          </p:cNvSpPr>
          <p:nvPr/>
        </p:nvSpPr>
        <p:spPr bwMode="auto">
          <a:xfrm flipH="1">
            <a:off x="5634790" y="4948989"/>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chemeClr val="hlink">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Arc 38"/>
          <p:cNvSpPr>
            <a:spLocks/>
          </p:cNvSpPr>
          <p:nvPr/>
        </p:nvSpPr>
        <p:spPr bwMode="auto">
          <a:xfrm flipH="1" flipV="1">
            <a:off x="5634790" y="5558589"/>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chemeClr val="hlink">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rc 39"/>
          <p:cNvSpPr>
            <a:spLocks/>
          </p:cNvSpPr>
          <p:nvPr/>
        </p:nvSpPr>
        <p:spPr bwMode="auto">
          <a:xfrm flipH="1">
            <a:off x="8987590" y="4186989"/>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chemeClr val="hlink">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0670594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Modeling conversation</a:t>
            </a:r>
            <a:endParaRPr lang="zh-CN" altLang="en-US" dirty="0"/>
          </a:p>
        </p:txBody>
      </p:sp>
      <p:sp>
        <p:nvSpPr>
          <p:cNvPr id="3" name="内容占位符 2"/>
          <p:cNvSpPr>
            <a:spLocks noGrp="1"/>
          </p:cNvSpPr>
          <p:nvPr>
            <p:ph idx="1"/>
          </p:nvPr>
        </p:nvSpPr>
        <p:spPr>
          <a:xfrm>
            <a:off x="838200" y="1825625"/>
            <a:ext cx="10515600" cy="1807912"/>
          </a:xfrm>
        </p:spPr>
        <p:txBody>
          <a:bodyPr/>
          <a:lstStyle/>
          <a:p>
            <a:r>
              <a:rPr lang="en-US" altLang="zh-CN" dirty="0"/>
              <a:t>In this game, the goal is to build up the common ground</a:t>
            </a:r>
            <a:r>
              <a:rPr lang="en-US" altLang="zh-CN" dirty="0" smtClean="0"/>
              <a:t>.</a:t>
            </a:r>
            <a:endParaRPr lang="en-US" altLang="zh-CN" dirty="0"/>
          </a:p>
          <a:p>
            <a:pPr lvl="1"/>
            <a:r>
              <a:rPr lang="en-US" altLang="zh-CN" dirty="0"/>
              <a:t>A asserts </a:t>
            </a:r>
            <a:r>
              <a:rPr lang="en-US" altLang="zh-CN" i="1" dirty="0">
                <a:solidFill>
                  <a:srgbClr val="0000FF"/>
                </a:solidFill>
              </a:rPr>
              <a:t>Pat is not hungry</a:t>
            </a:r>
            <a:r>
              <a:rPr lang="en-US" altLang="zh-CN" dirty="0"/>
              <a:t>.</a:t>
            </a:r>
          </a:p>
          <a:p>
            <a:pPr lvl="1"/>
            <a:r>
              <a:rPr lang="en-US" altLang="zh-CN" dirty="0"/>
              <a:t>This is counter to B’s beliefs—B challenges this.</a:t>
            </a:r>
          </a:p>
          <a:p>
            <a:pPr lvl="1"/>
            <a:r>
              <a:rPr lang="en-US" altLang="zh-CN" i="1" dirty="0">
                <a:solidFill>
                  <a:srgbClr val="0000FF"/>
                </a:solidFill>
              </a:rPr>
              <a:t>Pat is not hungry</a:t>
            </a:r>
            <a:r>
              <a:rPr lang="en-US" altLang="zh-CN" i="1" dirty="0">
                <a:solidFill>
                  <a:schemeClr val="accent2"/>
                </a:solidFill>
              </a:rPr>
              <a:t> </a:t>
            </a:r>
            <a:r>
              <a:rPr lang="en-US" altLang="zh-CN" dirty="0"/>
              <a:t>is not added to the common ground.</a:t>
            </a:r>
            <a:endParaRPr lang="en-US" altLang="zh-CN" dirty="0">
              <a:solidFill>
                <a:schemeClr val="folHlink"/>
              </a:solidFill>
            </a:endParaRPr>
          </a:p>
          <a:p>
            <a:endParaRPr lang="zh-CN" altLang="en-US" dirty="0"/>
          </a:p>
        </p:txBody>
      </p:sp>
      <p:grpSp>
        <p:nvGrpSpPr>
          <p:cNvPr id="4" name="Group 4"/>
          <p:cNvGrpSpPr>
            <a:grpSpLocks/>
          </p:cNvGrpSpPr>
          <p:nvPr/>
        </p:nvGrpSpPr>
        <p:grpSpPr bwMode="auto">
          <a:xfrm>
            <a:off x="3228474" y="4620126"/>
            <a:ext cx="609600" cy="1828800"/>
            <a:chOff x="2688" y="2976"/>
            <a:chExt cx="384" cy="1152"/>
          </a:xfrm>
        </p:grpSpPr>
        <p:sp>
          <p:nvSpPr>
            <p:cNvPr id="5" name="AutoShape 5"/>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 name="AutoShape 12"/>
          <p:cNvSpPr>
            <a:spLocks noChangeArrowheads="1"/>
          </p:cNvSpPr>
          <p:nvPr/>
        </p:nvSpPr>
        <p:spPr bwMode="auto">
          <a:xfrm>
            <a:off x="7876674" y="4620126"/>
            <a:ext cx="609600" cy="533400"/>
          </a:xfrm>
          <a:prstGeom prst="smileyFace">
            <a:avLst>
              <a:gd name="adj" fmla="val -2056"/>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3"/>
          <p:cNvSpPr>
            <a:spLocks noChangeShapeType="1"/>
          </p:cNvSpPr>
          <p:nvPr/>
        </p:nvSpPr>
        <p:spPr bwMode="auto">
          <a:xfrm>
            <a:off x="8181474" y="5153526"/>
            <a:ext cx="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4"/>
          <p:cNvSpPr>
            <a:spLocks noChangeShapeType="1"/>
          </p:cNvSpPr>
          <p:nvPr/>
        </p:nvSpPr>
        <p:spPr bwMode="auto">
          <a:xfrm flipH="1">
            <a:off x="7952874" y="5839326"/>
            <a:ext cx="22860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5"/>
          <p:cNvSpPr>
            <a:spLocks noChangeShapeType="1"/>
          </p:cNvSpPr>
          <p:nvPr/>
        </p:nvSpPr>
        <p:spPr bwMode="auto">
          <a:xfrm>
            <a:off x="8181474" y="5839326"/>
            <a:ext cx="22860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6"/>
          <p:cNvSpPr>
            <a:spLocks noChangeShapeType="1"/>
          </p:cNvSpPr>
          <p:nvPr/>
        </p:nvSpPr>
        <p:spPr bwMode="auto">
          <a:xfrm>
            <a:off x="8181474" y="5458326"/>
            <a:ext cx="22860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7"/>
          <p:cNvSpPr>
            <a:spLocks noChangeShapeType="1"/>
          </p:cNvSpPr>
          <p:nvPr/>
        </p:nvSpPr>
        <p:spPr bwMode="auto">
          <a:xfrm flipH="1">
            <a:off x="7952874" y="5458326"/>
            <a:ext cx="22860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 name="Group 18"/>
          <p:cNvGrpSpPr>
            <a:grpSpLocks/>
          </p:cNvGrpSpPr>
          <p:nvPr/>
        </p:nvGrpSpPr>
        <p:grpSpPr bwMode="auto">
          <a:xfrm>
            <a:off x="1780674" y="4391526"/>
            <a:ext cx="1219200" cy="1219200"/>
            <a:chOff x="1104" y="2208"/>
            <a:chExt cx="768" cy="768"/>
          </a:xfrm>
        </p:grpSpPr>
        <p:sp>
          <p:nvSpPr>
            <p:cNvPr id="18" name="Oval 19"/>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0"/>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1"/>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 name="Arc 22"/>
          <p:cNvSpPr>
            <a:spLocks/>
          </p:cNvSpPr>
          <p:nvPr/>
        </p:nvSpPr>
        <p:spPr bwMode="auto">
          <a:xfrm flipH="1">
            <a:off x="1780674" y="43915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rc 23"/>
          <p:cNvSpPr>
            <a:spLocks/>
          </p:cNvSpPr>
          <p:nvPr/>
        </p:nvSpPr>
        <p:spPr bwMode="auto">
          <a:xfrm flipH="1" flipV="1">
            <a:off x="1780674" y="50011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rc 24"/>
          <p:cNvSpPr>
            <a:spLocks/>
          </p:cNvSpPr>
          <p:nvPr/>
        </p:nvSpPr>
        <p:spPr bwMode="auto">
          <a:xfrm flipV="1">
            <a:off x="2390274" y="50011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 name="Group 25"/>
          <p:cNvGrpSpPr>
            <a:grpSpLocks/>
          </p:cNvGrpSpPr>
          <p:nvPr/>
        </p:nvGrpSpPr>
        <p:grpSpPr bwMode="auto">
          <a:xfrm>
            <a:off x="8867274" y="4391526"/>
            <a:ext cx="1219200" cy="1219200"/>
            <a:chOff x="1104" y="2208"/>
            <a:chExt cx="768" cy="768"/>
          </a:xfrm>
        </p:grpSpPr>
        <p:sp>
          <p:nvSpPr>
            <p:cNvPr id="25" name="Oval 26"/>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 name="Arc 29"/>
          <p:cNvSpPr>
            <a:spLocks/>
          </p:cNvSpPr>
          <p:nvPr/>
        </p:nvSpPr>
        <p:spPr bwMode="auto">
          <a:xfrm flipH="1" flipV="1">
            <a:off x="8867274" y="50011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Arc 30"/>
          <p:cNvSpPr>
            <a:spLocks/>
          </p:cNvSpPr>
          <p:nvPr/>
        </p:nvSpPr>
        <p:spPr bwMode="auto">
          <a:xfrm flipV="1">
            <a:off x="9476874" y="50011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 name="Group 31"/>
          <p:cNvGrpSpPr>
            <a:grpSpLocks/>
          </p:cNvGrpSpPr>
          <p:nvPr/>
        </p:nvGrpSpPr>
        <p:grpSpPr bwMode="auto">
          <a:xfrm>
            <a:off x="5514474" y="5153526"/>
            <a:ext cx="1219200" cy="1219200"/>
            <a:chOff x="1104" y="2208"/>
            <a:chExt cx="768" cy="768"/>
          </a:xfrm>
        </p:grpSpPr>
        <p:sp>
          <p:nvSpPr>
            <p:cNvPr id="31" name="Oval 32"/>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3"/>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4"/>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4" name="Arc 35"/>
          <p:cNvSpPr>
            <a:spLocks/>
          </p:cNvSpPr>
          <p:nvPr/>
        </p:nvSpPr>
        <p:spPr bwMode="auto">
          <a:xfrm flipV="1">
            <a:off x="6124074" y="57631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AutoShape 36"/>
          <p:cNvSpPr>
            <a:spLocks noChangeArrowheads="1"/>
          </p:cNvSpPr>
          <p:nvPr/>
        </p:nvSpPr>
        <p:spPr bwMode="auto">
          <a:xfrm>
            <a:off x="4523874" y="4315326"/>
            <a:ext cx="2438400" cy="533400"/>
          </a:xfrm>
          <a:prstGeom prst="wedgeRoundRectCallout">
            <a:avLst>
              <a:gd name="adj1" fmla="val -59375"/>
              <a:gd name="adj2" fmla="val 98514"/>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anose="02010600030101010101" pitchFamily="2" charset="-122"/>
              </a:rPr>
              <a:t>Pat is not hungry.</a:t>
            </a:r>
          </a:p>
        </p:txBody>
      </p:sp>
      <p:sp>
        <p:nvSpPr>
          <p:cNvPr id="36" name="Arc 39"/>
          <p:cNvSpPr>
            <a:spLocks/>
          </p:cNvSpPr>
          <p:nvPr/>
        </p:nvSpPr>
        <p:spPr bwMode="auto">
          <a:xfrm flipH="1">
            <a:off x="8867274" y="43915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chemeClr val="accent1">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rc 40"/>
          <p:cNvSpPr>
            <a:spLocks/>
          </p:cNvSpPr>
          <p:nvPr/>
        </p:nvSpPr>
        <p:spPr bwMode="auto">
          <a:xfrm>
            <a:off x="9476874" y="4391526"/>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6226752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Modeling conversation</a:t>
            </a:r>
            <a:endParaRPr lang="zh-CN" altLang="en-US" dirty="0"/>
          </a:p>
        </p:txBody>
      </p:sp>
      <p:sp>
        <p:nvSpPr>
          <p:cNvPr id="3" name="内容占位符 2"/>
          <p:cNvSpPr>
            <a:spLocks noGrp="1"/>
          </p:cNvSpPr>
          <p:nvPr>
            <p:ph idx="1"/>
          </p:nvPr>
        </p:nvSpPr>
        <p:spPr>
          <a:xfrm>
            <a:off x="838200" y="1825625"/>
            <a:ext cx="10515600" cy="2096670"/>
          </a:xfrm>
        </p:spPr>
        <p:txBody>
          <a:bodyPr/>
          <a:lstStyle/>
          <a:p>
            <a:r>
              <a:rPr lang="en-US" altLang="zh-CN" sz="2400" dirty="0"/>
              <a:t>Presuppositions are acceptable if they are compatible with the common ground.</a:t>
            </a:r>
          </a:p>
          <a:p>
            <a:pPr lvl="1"/>
            <a:r>
              <a:rPr lang="en-US" altLang="zh-CN" sz="2000" dirty="0"/>
              <a:t>A asserts </a:t>
            </a:r>
            <a:r>
              <a:rPr lang="en-US" altLang="zh-CN" sz="2000" i="1" dirty="0">
                <a:solidFill>
                  <a:srgbClr val="0000FF"/>
                </a:solidFill>
              </a:rPr>
              <a:t>I didn’t realize that Pat is sleepy</a:t>
            </a:r>
            <a:r>
              <a:rPr lang="en-US" altLang="zh-CN" sz="2000" dirty="0"/>
              <a:t>.</a:t>
            </a:r>
          </a:p>
          <a:p>
            <a:pPr lvl="2"/>
            <a:r>
              <a:rPr lang="en-US" altLang="zh-CN" sz="1800" dirty="0">
                <a:solidFill>
                  <a:schemeClr val="folHlink"/>
                </a:solidFill>
              </a:rPr>
              <a:t>Presupposes: </a:t>
            </a:r>
            <a:r>
              <a:rPr lang="en-US" altLang="zh-CN" sz="1800" i="1" dirty="0">
                <a:solidFill>
                  <a:srgbClr val="0000FF"/>
                </a:solidFill>
              </a:rPr>
              <a:t>Pat is sleepy</a:t>
            </a:r>
            <a:r>
              <a:rPr lang="en-US" altLang="zh-CN" sz="1800" dirty="0">
                <a:solidFill>
                  <a:schemeClr val="accent2"/>
                </a:solidFill>
              </a:rPr>
              <a:t>.</a:t>
            </a:r>
            <a:r>
              <a:rPr lang="en-US" altLang="zh-CN" sz="1800" dirty="0"/>
              <a:t> </a:t>
            </a:r>
            <a:r>
              <a:rPr lang="en-US" altLang="zh-CN" sz="1800" dirty="0">
                <a:solidFill>
                  <a:schemeClr val="hlink"/>
                </a:solidFill>
              </a:rPr>
              <a:t>This is compatible with the CG.</a:t>
            </a:r>
          </a:p>
          <a:p>
            <a:pPr lvl="1"/>
            <a:r>
              <a:rPr lang="en-US" altLang="zh-CN" sz="2000" dirty="0"/>
              <a:t>B accepts this.</a:t>
            </a:r>
          </a:p>
          <a:p>
            <a:pPr lvl="1"/>
            <a:r>
              <a:rPr lang="en-US" altLang="zh-CN" sz="2000" i="1" dirty="0">
                <a:solidFill>
                  <a:srgbClr val="0000FF"/>
                </a:solidFill>
              </a:rPr>
              <a:t>A did not realize that Pat is sleepy</a:t>
            </a:r>
            <a:r>
              <a:rPr lang="en-US" altLang="zh-CN" sz="2000" i="1" dirty="0">
                <a:solidFill>
                  <a:schemeClr val="accent2"/>
                </a:solidFill>
              </a:rPr>
              <a:t> </a:t>
            </a:r>
            <a:r>
              <a:rPr lang="en-US" altLang="zh-CN" sz="2000" dirty="0"/>
              <a:t>is added to the common ground</a:t>
            </a:r>
            <a:r>
              <a:rPr lang="en-US" altLang="zh-CN" sz="2000" dirty="0" smtClean="0"/>
              <a:t>.</a:t>
            </a:r>
            <a:endParaRPr lang="en-US" altLang="zh-CN" sz="2000" dirty="0">
              <a:solidFill>
                <a:schemeClr val="folHlink"/>
              </a:solidFill>
            </a:endParaRPr>
          </a:p>
        </p:txBody>
      </p:sp>
      <p:grpSp>
        <p:nvGrpSpPr>
          <p:cNvPr id="4" name="Group 4"/>
          <p:cNvGrpSpPr>
            <a:grpSpLocks/>
          </p:cNvGrpSpPr>
          <p:nvPr/>
        </p:nvGrpSpPr>
        <p:grpSpPr bwMode="auto">
          <a:xfrm>
            <a:off x="3048000" y="4514432"/>
            <a:ext cx="609600" cy="1828800"/>
            <a:chOff x="2688" y="2976"/>
            <a:chExt cx="384" cy="1152"/>
          </a:xfrm>
        </p:grpSpPr>
        <p:sp>
          <p:nvSpPr>
            <p:cNvPr id="5" name="AutoShape 5"/>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11"/>
          <p:cNvGrpSpPr>
            <a:grpSpLocks/>
          </p:cNvGrpSpPr>
          <p:nvPr/>
        </p:nvGrpSpPr>
        <p:grpSpPr bwMode="auto">
          <a:xfrm>
            <a:off x="7696200" y="4514432"/>
            <a:ext cx="609600" cy="1828800"/>
            <a:chOff x="2688" y="2976"/>
            <a:chExt cx="384" cy="1152"/>
          </a:xfrm>
        </p:grpSpPr>
        <p:sp>
          <p:nvSpPr>
            <p:cNvPr id="12" name="AutoShape 12"/>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3"/>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4"/>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5"/>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6"/>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7"/>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 name="Group 18"/>
          <p:cNvGrpSpPr>
            <a:grpSpLocks/>
          </p:cNvGrpSpPr>
          <p:nvPr/>
        </p:nvGrpSpPr>
        <p:grpSpPr bwMode="auto">
          <a:xfrm>
            <a:off x="1600200" y="4285832"/>
            <a:ext cx="1219200" cy="1219200"/>
            <a:chOff x="1104" y="2208"/>
            <a:chExt cx="768" cy="768"/>
          </a:xfrm>
        </p:grpSpPr>
        <p:sp>
          <p:nvSpPr>
            <p:cNvPr id="19" name="Oval 19"/>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 name="Arc 23"/>
          <p:cNvSpPr>
            <a:spLocks/>
          </p:cNvSpPr>
          <p:nvPr/>
        </p:nvSpPr>
        <p:spPr bwMode="auto">
          <a:xfrm flipH="1" flipV="1">
            <a:off x="1600200" y="48954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rc 24"/>
          <p:cNvSpPr>
            <a:spLocks/>
          </p:cNvSpPr>
          <p:nvPr/>
        </p:nvSpPr>
        <p:spPr bwMode="auto">
          <a:xfrm flipV="1">
            <a:off x="2209800" y="48954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 name="Group 25"/>
          <p:cNvGrpSpPr>
            <a:grpSpLocks/>
          </p:cNvGrpSpPr>
          <p:nvPr/>
        </p:nvGrpSpPr>
        <p:grpSpPr bwMode="auto">
          <a:xfrm>
            <a:off x="8686800" y="4285832"/>
            <a:ext cx="1219200" cy="1219200"/>
            <a:chOff x="1104" y="2208"/>
            <a:chExt cx="768" cy="768"/>
          </a:xfrm>
        </p:grpSpPr>
        <p:sp>
          <p:nvSpPr>
            <p:cNvPr id="25" name="Oval 26"/>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 name="Arc 29"/>
          <p:cNvSpPr>
            <a:spLocks/>
          </p:cNvSpPr>
          <p:nvPr/>
        </p:nvSpPr>
        <p:spPr bwMode="auto">
          <a:xfrm flipH="1" flipV="1">
            <a:off x="8686800" y="48954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Arc 30"/>
          <p:cNvSpPr>
            <a:spLocks/>
          </p:cNvSpPr>
          <p:nvPr/>
        </p:nvSpPr>
        <p:spPr bwMode="auto">
          <a:xfrm flipV="1">
            <a:off x="9296400" y="48954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 name="Group 31"/>
          <p:cNvGrpSpPr>
            <a:grpSpLocks/>
          </p:cNvGrpSpPr>
          <p:nvPr/>
        </p:nvGrpSpPr>
        <p:grpSpPr bwMode="auto">
          <a:xfrm>
            <a:off x="5334000" y="5047832"/>
            <a:ext cx="1219200" cy="1219200"/>
            <a:chOff x="1104" y="2208"/>
            <a:chExt cx="768" cy="768"/>
          </a:xfrm>
        </p:grpSpPr>
        <p:sp>
          <p:nvSpPr>
            <p:cNvPr id="31" name="Oval 32"/>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3"/>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4"/>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4" name="Arc 35"/>
          <p:cNvSpPr>
            <a:spLocks/>
          </p:cNvSpPr>
          <p:nvPr/>
        </p:nvSpPr>
        <p:spPr bwMode="auto">
          <a:xfrm flipV="1">
            <a:off x="5943600" y="56574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AutoShape 36"/>
          <p:cNvSpPr>
            <a:spLocks noChangeArrowheads="1"/>
          </p:cNvSpPr>
          <p:nvPr/>
        </p:nvSpPr>
        <p:spPr bwMode="auto">
          <a:xfrm>
            <a:off x="4267200" y="4057232"/>
            <a:ext cx="2514600" cy="762000"/>
          </a:xfrm>
          <a:prstGeom prst="wedgeRoundRectCallout">
            <a:avLst>
              <a:gd name="adj1" fmla="val -56060"/>
              <a:gd name="adj2" fmla="val 73958"/>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anose="02010600030101010101" pitchFamily="2" charset="-122"/>
              </a:rPr>
              <a:t>I didn’t realize</a:t>
            </a:r>
            <a:br>
              <a:rPr lang="en-US" altLang="zh-CN">
                <a:ea typeface="宋体" panose="02010600030101010101" pitchFamily="2" charset="-122"/>
              </a:rPr>
            </a:br>
            <a:r>
              <a:rPr lang="en-US" altLang="zh-CN">
                <a:ea typeface="宋体" panose="02010600030101010101" pitchFamily="2" charset="-122"/>
              </a:rPr>
              <a:t>that Pat is sleepy.</a:t>
            </a:r>
          </a:p>
        </p:txBody>
      </p:sp>
      <p:sp>
        <p:nvSpPr>
          <p:cNvPr id="36" name="Arc 38"/>
          <p:cNvSpPr>
            <a:spLocks/>
          </p:cNvSpPr>
          <p:nvPr/>
        </p:nvSpPr>
        <p:spPr bwMode="auto">
          <a:xfrm flipH="1" flipV="1">
            <a:off x="5334000" y="56574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rc 40"/>
          <p:cNvSpPr>
            <a:spLocks/>
          </p:cNvSpPr>
          <p:nvPr/>
        </p:nvSpPr>
        <p:spPr bwMode="auto">
          <a:xfrm flipH="1">
            <a:off x="1806575" y="4285832"/>
            <a:ext cx="771525" cy="609600"/>
          </a:xfrm>
          <a:custGeom>
            <a:avLst/>
            <a:gdLst>
              <a:gd name="G0" fmla="+- 13068 0 0"/>
              <a:gd name="G1" fmla="+- 21600 0 0"/>
              <a:gd name="G2" fmla="+- 21600 0 0"/>
              <a:gd name="T0" fmla="*/ 0 w 27374"/>
              <a:gd name="T1" fmla="*/ 4402 h 21600"/>
              <a:gd name="T2" fmla="*/ 27374 w 27374"/>
              <a:gd name="T3" fmla="*/ 5418 h 21600"/>
              <a:gd name="T4" fmla="*/ 13068 w 27374"/>
              <a:gd name="T5" fmla="*/ 21600 h 21600"/>
            </a:gdLst>
            <a:ahLst/>
            <a:cxnLst>
              <a:cxn ang="0">
                <a:pos x="T0" y="T1"/>
              </a:cxn>
              <a:cxn ang="0">
                <a:pos x="T2" y="T3"/>
              </a:cxn>
              <a:cxn ang="0">
                <a:pos x="T4" y="T5"/>
              </a:cxn>
            </a:cxnLst>
            <a:rect l="0" t="0" r="r" b="b"/>
            <a:pathLst>
              <a:path w="27374" h="21600" fill="none" extrusionOk="0">
                <a:moveTo>
                  <a:pt x="-1" y="4401"/>
                </a:moveTo>
                <a:cubicBezTo>
                  <a:pt x="3757" y="1546"/>
                  <a:pt x="8348" y="-1"/>
                  <a:pt x="13068" y="0"/>
                </a:cubicBezTo>
                <a:cubicBezTo>
                  <a:pt x="18338" y="0"/>
                  <a:pt x="23426" y="1926"/>
                  <a:pt x="27374" y="5417"/>
                </a:cubicBezTo>
              </a:path>
              <a:path w="27374" h="21600" stroke="0" extrusionOk="0">
                <a:moveTo>
                  <a:pt x="-1" y="4401"/>
                </a:moveTo>
                <a:cubicBezTo>
                  <a:pt x="3757" y="1546"/>
                  <a:pt x="8348" y="-1"/>
                  <a:pt x="13068" y="0"/>
                </a:cubicBezTo>
                <a:cubicBezTo>
                  <a:pt x="18338" y="0"/>
                  <a:pt x="23426" y="1926"/>
                  <a:pt x="27374" y="5417"/>
                </a:cubicBezTo>
                <a:lnTo>
                  <a:pt x="13068"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Arc 41"/>
          <p:cNvSpPr>
            <a:spLocks/>
          </p:cNvSpPr>
          <p:nvPr/>
        </p:nvSpPr>
        <p:spPr bwMode="auto">
          <a:xfrm flipH="1">
            <a:off x="8905875" y="4285832"/>
            <a:ext cx="771525" cy="609600"/>
          </a:xfrm>
          <a:custGeom>
            <a:avLst/>
            <a:gdLst>
              <a:gd name="G0" fmla="+- 13068 0 0"/>
              <a:gd name="G1" fmla="+- 21600 0 0"/>
              <a:gd name="G2" fmla="+- 21600 0 0"/>
              <a:gd name="T0" fmla="*/ 0 w 27374"/>
              <a:gd name="T1" fmla="*/ 4402 h 21600"/>
              <a:gd name="T2" fmla="*/ 27374 w 27374"/>
              <a:gd name="T3" fmla="*/ 5418 h 21600"/>
              <a:gd name="T4" fmla="*/ 13068 w 27374"/>
              <a:gd name="T5" fmla="*/ 21600 h 21600"/>
            </a:gdLst>
            <a:ahLst/>
            <a:cxnLst>
              <a:cxn ang="0">
                <a:pos x="T0" y="T1"/>
              </a:cxn>
              <a:cxn ang="0">
                <a:pos x="T2" y="T3"/>
              </a:cxn>
              <a:cxn ang="0">
                <a:pos x="T4" y="T5"/>
              </a:cxn>
            </a:cxnLst>
            <a:rect l="0" t="0" r="r" b="b"/>
            <a:pathLst>
              <a:path w="27374" h="21600" fill="none" extrusionOk="0">
                <a:moveTo>
                  <a:pt x="-1" y="4401"/>
                </a:moveTo>
                <a:cubicBezTo>
                  <a:pt x="3757" y="1546"/>
                  <a:pt x="8348" y="-1"/>
                  <a:pt x="13068" y="0"/>
                </a:cubicBezTo>
                <a:cubicBezTo>
                  <a:pt x="18338" y="0"/>
                  <a:pt x="23426" y="1926"/>
                  <a:pt x="27374" y="5417"/>
                </a:cubicBezTo>
              </a:path>
              <a:path w="27374" h="21600" stroke="0" extrusionOk="0">
                <a:moveTo>
                  <a:pt x="-1" y="4401"/>
                </a:moveTo>
                <a:cubicBezTo>
                  <a:pt x="3757" y="1546"/>
                  <a:pt x="8348" y="-1"/>
                  <a:pt x="13068" y="0"/>
                </a:cubicBezTo>
                <a:cubicBezTo>
                  <a:pt x="18338" y="0"/>
                  <a:pt x="23426" y="1926"/>
                  <a:pt x="27374" y="5417"/>
                </a:cubicBezTo>
                <a:lnTo>
                  <a:pt x="13068" y="21600"/>
                </a:lnTo>
                <a:close/>
              </a:path>
            </a:pathLst>
          </a:custGeom>
          <a:solidFill>
            <a:schemeClr val="hlink">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rc 42"/>
          <p:cNvSpPr>
            <a:spLocks/>
          </p:cNvSpPr>
          <p:nvPr/>
        </p:nvSpPr>
        <p:spPr bwMode="auto">
          <a:xfrm flipH="1">
            <a:off x="5562600" y="5047832"/>
            <a:ext cx="771525" cy="609600"/>
          </a:xfrm>
          <a:custGeom>
            <a:avLst/>
            <a:gdLst>
              <a:gd name="G0" fmla="+- 13068 0 0"/>
              <a:gd name="G1" fmla="+- 21600 0 0"/>
              <a:gd name="G2" fmla="+- 21600 0 0"/>
              <a:gd name="T0" fmla="*/ 0 w 27374"/>
              <a:gd name="T1" fmla="*/ 4402 h 21600"/>
              <a:gd name="T2" fmla="*/ 27374 w 27374"/>
              <a:gd name="T3" fmla="*/ 5418 h 21600"/>
              <a:gd name="T4" fmla="*/ 13068 w 27374"/>
              <a:gd name="T5" fmla="*/ 21600 h 21600"/>
            </a:gdLst>
            <a:ahLst/>
            <a:cxnLst>
              <a:cxn ang="0">
                <a:pos x="T0" y="T1"/>
              </a:cxn>
              <a:cxn ang="0">
                <a:pos x="T2" y="T3"/>
              </a:cxn>
              <a:cxn ang="0">
                <a:pos x="T4" y="T5"/>
              </a:cxn>
            </a:cxnLst>
            <a:rect l="0" t="0" r="r" b="b"/>
            <a:pathLst>
              <a:path w="27374" h="21600" fill="none" extrusionOk="0">
                <a:moveTo>
                  <a:pt x="-1" y="4401"/>
                </a:moveTo>
                <a:cubicBezTo>
                  <a:pt x="3757" y="1546"/>
                  <a:pt x="8348" y="-1"/>
                  <a:pt x="13068" y="0"/>
                </a:cubicBezTo>
                <a:cubicBezTo>
                  <a:pt x="18338" y="0"/>
                  <a:pt x="23426" y="1926"/>
                  <a:pt x="27374" y="5417"/>
                </a:cubicBezTo>
              </a:path>
              <a:path w="27374" h="21600" stroke="0" extrusionOk="0">
                <a:moveTo>
                  <a:pt x="-1" y="4401"/>
                </a:moveTo>
                <a:cubicBezTo>
                  <a:pt x="3757" y="1546"/>
                  <a:pt x="8348" y="-1"/>
                  <a:pt x="13068" y="0"/>
                </a:cubicBezTo>
                <a:cubicBezTo>
                  <a:pt x="18338" y="0"/>
                  <a:pt x="23426" y="1926"/>
                  <a:pt x="27374" y="5417"/>
                </a:cubicBezTo>
                <a:lnTo>
                  <a:pt x="13068" y="21600"/>
                </a:lnTo>
                <a:close/>
              </a:path>
            </a:pathLst>
          </a:custGeom>
          <a:solidFill>
            <a:schemeClr val="hlink">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9771842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Accommodation</a:t>
            </a:r>
            <a:endParaRPr lang="zh-CN" altLang="en-US" dirty="0"/>
          </a:p>
        </p:txBody>
      </p:sp>
      <p:sp>
        <p:nvSpPr>
          <p:cNvPr id="3" name="内容占位符 2"/>
          <p:cNvSpPr>
            <a:spLocks noGrp="1"/>
          </p:cNvSpPr>
          <p:nvPr>
            <p:ph idx="1"/>
          </p:nvPr>
        </p:nvSpPr>
        <p:spPr>
          <a:xfrm>
            <a:off x="838200" y="1825625"/>
            <a:ext cx="10515600" cy="2325270"/>
          </a:xfrm>
        </p:spPr>
        <p:txBody>
          <a:bodyPr/>
          <a:lstStyle/>
          <a:p>
            <a:r>
              <a:rPr lang="en-US" altLang="zh-CN" sz="2400" dirty="0"/>
              <a:t>Something that presupposes something not in the common ground can be </a:t>
            </a:r>
            <a:r>
              <a:rPr lang="en-US" altLang="zh-CN" sz="2400" i="1" dirty="0"/>
              <a:t>added</a:t>
            </a:r>
            <a:r>
              <a:rPr lang="en-US" altLang="zh-CN" sz="2400" dirty="0"/>
              <a:t> to the common ground (</a:t>
            </a:r>
            <a:r>
              <a:rPr lang="en-US" altLang="zh-CN" sz="2400" i="1" dirty="0">
                <a:solidFill>
                  <a:srgbClr val="0000FF"/>
                </a:solidFill>
              </a:rPr>
              <a:t>accommodation</a:t>
            </a:r>
            <a:r>
              <a:rPr lang="en-US" altLang="zh-CN" sz="2400" dirty="0"/>
              <a:t>).</a:t>
            </a:r>
          </a:p>
          <a:p>
            <a:pPr lvl="1"/>
            <a:r>
              <a:rPr lang="en-US" altLang="zh-CN" sz="2000" dirty="0"/>
              <a:t>B believes that </a:t>
            </a:r>
            <a:r>
              <a:rPr lang="en-US" altLang="zh-CN" sz="2000" i="1" dirty="0">
                <a:solidFill>
                  <a:srgbClr val="0000FF"/>
                </a:solidFill>
              </a:rPr>
              <a:t>Pat is sleepy</a:t>
            </a:r>
            <a:r>
              <a:rPr lang="en-US" altLang="zh-CN" sz="2000" dirty="0"/>
              <a:t>. The CG has that </a:t>
            </a:r>
            <a:r>
              <a:rPr lang="en-US" altLang="zh-CN" sz="2000" i="1" dirty="0">
                <a:solidFill>
                  <a:srgbClr val="0000FF"/>
                </a:solidFill>
              </a:rPr>
              <a:t>Pat is sleepy</a:t>
            </a:r>
            <a:r>
              <a:rPr lang="en-US" altLang="zh-CN" sz="2000" dirty="0"/>
              <a:t>.</a:t>
            </a:r>
          </a:p>
          <a:p>
            <a:pPr lvl="1"/>
            <a:r>
              <a:rPr lang="en-US" altLang="zh-CN" sz="2000" dirty="0"/>
              <a:t>A asserts </a:t>
            </a:r>
            <a:r>
              <a:rPr lang="en-US" altLang="zh-CN" sz="2000" i="1" dirty="0">
                <a:solidFill>
                  <a:srgbClr val="0000FF"/>
                </a:solidFill>
              </a:rPr>
              <a:t>I didn’t realize that Pat is not hungry</a:t>
            </a:r>
            <a:r>
              <a:rPr lang="en-US" altLang="zh-CN" sz="2000" dirty="0"/>
              <a:t>.</a:t>
            </a:r>
          </a:p>
          <a:p>
            <a:pPr lvl="2"/>
            <a:r>
              <a:rPr lang="en-US" altLang="zh-CN" sz="1800" dirty="0">
                <a:solidFill>
                  <a:schemeClr val="folHlink"/>
                </a:solidFill>
              </a:rPr>
              <a:t>Presupposes: </a:t>
            </a:r>
            <a:r>
              <a:rPr lang="en-US" altLang="zh-CN" sz="1800" i="1" dirty="0">
                <a:solidFill>
                  <a:srgbClr val="0000FF"/>
                </a:solidFill>
              </a:rPr>
              <a:t>Pat is not hungry</a:t>
            </a:r>
            <a:r>
              <a:rPr lang="en-US" altLang="zh-CN" sz="1800" dirty="0">
                <a:solidFill>
                  <a:schemeClr val="accent2"/>
                </a:solidFill>
              </a:rPr>
              <a:t>.</a:t>
            </a:r>
            <a:r>
              <a:rPr lang="en-US" altLang="zh-CN" sz="1800" dirty="0"/>
              <a:t> </a:t>
            </a:r>
            <a:r>
              <a:rPr lang="en-US" altLang="zh-CN" sz="1800" dirty="0">
                <a:solidFill>
                  <a:schemeClr val="hlink"/>
                </a:solidFill>
              </a:rPr>
              <a:t>This is not in the CG, but isn’t contrary to it.</a:t>
            </a:r>
          </a:p>
          <a:p>
            <a:pPr lvl="1"/>
            <a:r>
              <a:rPr lang="en-US" altLang="zh-CN" sz="2000" dirty="0"/>
              <a:t>B adds the presupposition to the CG, and accepts it</a:t>
            </a:r>
            <a:r>
              <a:rPr lang="en-US" altLang="zh-CN" sz="2000" dirty="0" smtClean="0"/>
              <a:t>.</a:t>
            </a:r>
            <a:endParaRPr lang="en-US" altLang="zh-CN" sz="2000" dirty="0">
              <a:solidFill>
                <a:schemeClr val="folHlink"/>
              </a:solidFill>
            </a:endParaRPr>
          </a:p>
        </p:txBody>
      </p:sp>
      <p:grpSp>
        <p:nvGrpSpPr>
          <p:cNvPr id="4" name="Group 4"/>
          <p:cNvGrpSpPr>
            <a:grpSpLocks/>
          </p:cNvGrpSpPr>
          <p:nvPr/>
        </p:nvGrpSpPr>
        <p:grpSpPr bwMode="auto">
          <a:xfrm>
            <a:off x="3072063" y="4743032"/>
            <a:ext cx="609600" cy="1828800"/>
            <a:chOff x="2688" y="2976"/>
            <a:chExt cx="384" cy="1152"/>
          </a:xfrm>
        </p:grpSpPr>
        <p:sp>
          <p:nvSpPr>
            <p:cNvPr id="5" name="AutoShape 5"/>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 name="AutoShape 12"/>
          <p:cNvSpPr>
            <a:spLocks noChangeArrowheads="1"/>
          </p:cNvSpPr>
          <p:nvPr/>
        </p:nvSpPr>
        <p:spPr bwMode="auto">
          <a:xfrm>
            <a:off x="7720263" y="4743032"/>
            <a:ext cx="609600" cy="533400"/>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3"/>
          <p:cNvSpPr>
            <a:spLocks noChangeShapeType="1"/>
          </p:cNvSpPr>
          <p:nvPr/>
        </p:nvSpPr>
        <p:spPr bwMode="auto">
          <a:xfrm>
            <a:off x="8025063" y="5276432"/>
            <a:ext cx="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4"/>
          <p:cNvSpPr>
            <a:spLocks noChangeShapeType="1"/>
          </p:cNvSpPr>
          <p:nvPr/>
        </p:nvSpPr>
        <p:spPr bwMode="auto">
          <a:xfrm flipH="1">
            <a:off x="7796463" y="5962232"/>
            <a:ext cx="22860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5"/>
          <p:cNvSpPr>
            <a:spLocks noChangeShapeType="1"/>
          </p:cNvSpPr>
          <p:nvPr/>
        </p:nvSpPr>
        <p:spPr bwMode="auto">
          <a:xfrm>
            <a:off x="8025063" y="5962232"/>
            <a:ext cx="22860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6"/>
          <p:cNvSpPr>
            <a:spLocks noChangeShapeType="1"/>
          </p:cNvSpPr>
          <p:nvPr/>
        </p:nvSpPr>
        <p:spPr bwMode="auto">
          <a:xfrm>
            <a:off x="8025063" y="5581232"/>
            <a:ext cx="22860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7"/>
          <p:cNvSpPr>
            <a:spLocks noChangeShapeType="1"/>
          </p:cNvSpPr>
          <p:nvPr/>
        </p:nvSpPr>
        <p:spPr bwMode="auto">
          <a:xfrm flipH="1">
            <a:off x="7796463" y="5581232"/>
            <a:ext cx="22860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 name="Group 18"/>
          <p:cNvGrpSpPr>
            <a:grpSpLocks/>
          </p:cNvGrpSpPr>
          <p:nvPr/>
        </p:nvGrpSpPr>
        <p:grpSpPr bwMode="auto">
          <a:xfrm>
            <a:off x="1624263" y="4514432"/>
            <a:ext cx="1219200" cy="1219200"/>
            <a:chOff x="1104" y="2208"/>
            <a:chExt cx="768" cy="768"/>
          </a:xfrm>
        </p:grpSpPr>
        <p:sp>
          <p:nvSpPr>
            <p:cNvPr id="18" name="Oval 19"/>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0"/>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1"/>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 name="Arc 22"/>
          <p:cNvSpPr>
            <a:spLocks/>
          </p:cNvSpPr>
          <p:nvPr/>
        </p:nvSpPr>
        <p:spPr bwMode="auto">
          <a:xfrm flipH="1" flipV="1">
            <a:off x="1624263" y="51240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rc 23"/>
          <p:cNvSpPr>
            <a:spLocks/>
          </p:cNvSpPr>
          <p:nvPr/>
        </p:nvSpPr>
        <p:spPr bwMode="auto">
          <a:xfrm flipV="1">
            <a:off x="2233863" y="51240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3" name="Group 24"/>
          <p:cNvGrpSpPr>
            <a:grpSpLocks/>
          </p:cNvGrpSpPr>
          <p:nvPr/>
        </p:nvGrpSpPr>
        <p:grpSpPr bwMode="auto">
          <a:xfrm>
            <a:off x="8710863" y="4514432"/>
            <a:ext cx="1219200" cy="1219200"/>
            <a:chOff x="1104" y="2208"/>
            <a:chExt cx="768" cy="768"/>
          </a:xfrm>
        </p:grpSpPr>
        <p:sp>
          <p:nvSpPr>
            <p:cNvPr id="24" name="Oval 25"/>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Arc 28"/>
          <p:cNvSpPr>
            <a:spLocks/>
          </p:cNvSpPr>
          <p:nvPr/>
        </p:nvSpPr>
        <p:spPr bwMode="auto">
          <a:xfrm flipH="1" flipV="1">
            <a:off x="8710863" y="51240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Arc 29"/>
          <p:cNvSpPr>
            <a:spLocks/>
          </p:cNvSpPr>
          <p:nvPr/>
        </p:nvSpPr>
        <p:spPr bwMode="auto">
          <a:xfrm flipV="1">
            <a:off x="9320463" y="51240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30"/>
          <p:cNvGrpSpPr>
            <a:grpSpLocks/>
          </p:cNvGrpSpPr>
          <p:nvPr/>
        </p:nvGrpSpPr>
        <p:grpSpPr bwMode="auto">
          <a:xfrm>
            <a:off x="5358063" y="5276432"/>
            <a:ext cx="1219200" cy="1219200"/>
            <a:chOff x="1104" y="2208"/>
            <a:chExt cx="768" cy="768"/>
          </a:xfrm>
        </p:grpSpPr>
        <p:sp>
          <p:nvSpPr>
            <p:cNvPr id="30" name="Oval 31"/>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2"/>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3"/>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 name="Arc 34"/>
          <p:cNvSpPr>
            <a:spLocks/>
          </p:cNvSpPr>
          <p:nvPr/>
        </p:nvSpPr>
        <p:spPr bwMode="auto">
          <a:xfrm flipV="1">
            <a:off x="5967663" y="58860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AutoShape 35"/>
          <p:cNvSpPr>
            <a:spLocks noChangeArrowheads="1"/>
          </p:cNvSpPr>
          <p:nvPr/>
        </p:nvSpPr>
        <p:spPr bwMode="auto">
          <a:xfrm>
            <a:off x="4062663" y="4285832"/>
            <a:ext cx="2971800" cy="762000"/>
          </a:xfrm>
          <a:prstGeom prst="wedgeRoundRectCallout">
            <a:avLst>
              <a:gd name="adj1" fmla="val -47435"/>
              <a:gd name="adj2" fmla="val 73958"/>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anose="02010600030101010101" pitchFamily="2" charset="-122"/>
              </a:rPr>
              <a:t>I didn’t realize</a:t>
            </a:r>
            <a:br>
              <a:rPr lang="en-US" altLang="zh-CN">
                <a:ea typeface="宋体" panose="02010600030101010101" pitchFamily="2" charset="-122"/>
              </a:rPr>
            </a:br>
            <a:r>
              <a:rPr lang="en-US" altLang="zh-CN">
                <a:ea typeface="宋体" panose="02010600030101010101" pitchFamily="2" charset="-122"/>
              </a:rPr>
              <a:t>that Pat is not hungry.</a:t>
            </a:r>
          </a:p>
        </p:txBody>
      </p:sp>
      <p:sp>
        <p:nvSpPr>
          <p:cNvPr id="35" name="Arc 36"/>
          <p:cNvSpPr>
            <a:spLocks/>
          </p:cNvSpPr>
          <p:nvPr/>
        </p:nvSpPr>
        <p:spPr bwMode="auto">
          <a:xfrm flipH="1" flipV="1">
            <a:off x="5358063" y="5886032"/>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rc 38"/>
          <p:cNvSpPr>
            <a:spLocks/>
          </p:cNvSpPr>
          <p:nvPr/>
        </p:nvSpPr>
        <p:spPr bwMode="auto">
          <a:xfrm flipH="1">
            <a:off x="1624263" y="4514432"/>
            <a:ext cx="977900" cy="609600"/>
          </a:xfrm>
          <a:custGeom>
            <a:avLst/>
            <a:gdLst>
              <a:gd name="G0" fmla="+- 13068 0 0"/>
              <a:gd name="G1" fmla="+- 21600 0 0"/>
              <a:gd name="G2" fmla="+- 21600 0 0"/>
              <a:gd name="T0" fmla="*/ 0 w 34668"/>
              <a:gd name="T1" fmla="*/ 4402 h 21600"/>
              <a:gd name="T2" fmla="*/ 34668 w 34668"/>
              <a:gd name="T3" fmla="*/ 21600 h 21600"/>
              <a:gd name="T4" fmla="*/ 13068 w 34668"/>
              <a:gd name="T5" fmla="*/ 21600 h 21600"/>
            </a:gdLst>
            <a:ahLst/>
            <a:cxnLst>
              <a:cxn ang="0">
                <a:pos x="T0" y="T1"/>
              </a:cxn>
              <a:cxn ang="0">
                <a:pos x="T2" y="T3"/>
              </a:cxn>
              <a:cxn ang="0">
                <a:pos x="T4" y="T5"/>
              </a:cxn>
            </a:cxnLst>
            <a:rect l="0" t="0" r="r" b="b"/>
            <a:pathLst>
              <a:path w="34668" h="21600" fill="none" extrusionOk="0">
                <a:moveTo>
                  <a:pt x="-1" y="4401"/>
                </a:moveTo>
                <a:cubicBezTo>
                  <a:pt x="3757" y="1546"/>
                  <a:pt x="8348" y="-1"/>
                  <a:pt x="13068" y="0"/>
                </a:cubicBezTo>
                <a:cubicBezTo>
                  <a:pt x="24997" y="0"/>
                  <a:pt x="34668" y="9670"/>
                  <a:pt x="34668" y="21600"/>
                </a:cubicBezTo>
              </a:path>
              <a:path w="34668" h="21600" stroke="0" extrusionOk="0">
                <a:moveTo>
                  <a:pt x="-1" y="4401"/>
                </a:moveTo>
                <a:cubicBezTo>
                  <a:pt x="3757" y="1546"/>
                  <a:pt x="8348" y="-1"/>
                  <a:pt x="13068" y="0"/>
                </a:cubicBezTo>
                <a:cubicBezTo>
                  <a:pt x="24997" y="0"/>
                  <a:pt x="34668" y="9670"/>
                  <a:pt x="34668" y="21600"/>
                </a:cubicBezTo>
                <a:lnTo>
                  <a:pt x="13068"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rc 40"/>
          <p:cNvSpPr>
            <a:spLocks/>
          </p:cNvSpPr>
          <p:nvPr/>
        </p:nvSpPr>
        <p:spPr bwMode="auto">
          <a:xfrm flipH="1">
            <a:off x="5358063" y="5276432"/>
            <a:ext cx="977900" cy="609600"/>
          </a:xfrm>
          <a:custGeom>
            <a:avLst/>
            <a:gdLst>
              <a:gd name="G0" fmla="+- 13068 0 0"/>
              <a:gd name="G1" fmla="+- 21600 0 0"/>
              <a:gd name="G2" fmla="+- 21600 0 0"/>
              <a:gd name="T0" fmla="*/ 0 w 34668"/>
              <a:gd name="T1" fmla="*/ 4402 h 21600"/>
              <a:gd name="T2" fmla="*/ 34668 w 34668"/>
              <a:gd name="T3" fmla="*/ 21600 h 21600"/>
              <a:gd name="T4" fmla="*/ 13068 w 34668"/>
              <a:gd name="T5" fmla="*/ 21600 h 21600"/>
            </a:gdLst>
            <a:ahLst/>
            <a:cxnLst>
              <a:cxn ang="0">
                <a:pos x="T0" y="T1"/>
              </a:cxn>
              <a:cxn ang="0">
                <a:pos x="T2" y="T3"/>
              </a:cxn>
              <a:cxn ang="0">
                <a:pos x="T4" y="T5"/>
              </a:cxn>
            </a:cxnLst>
            <a:rect l="0" t="0" r="r" b="b"/>
            <a:pathLst>
              <a:path w="34668" h="21600" fill="none" extrusionOk="0">
                <a:moveTo>
                  <a:pt x="-1" y="4401"/>
                </a:moveTo>
                <a:cubicBezTo>
                  <a:pt x="3757" y="1546"/>
                  <a:pt x="8348" y="-1"/>
                  <a:pt x="13068" y="0"/>
                </a:cubicBezTo>
                <a:cubicBezTo>
                  <a:pt x="24997" y="0"/>
                  <a:pt x="34668" y="9670"/>
                  <a:pt x="34668" y="21600"/>
                </a:cubicBezTo>
              </a:path>
              <a:path w="34668" h="21600" stroke="0" extrusionOk="0">
                <a:moveTo>
                  <a:pt x="-1" y="4401"/>
                </a:moveTo>
                <a:cubicBezTo>
                  <a:pt x="3757" y="1546"/>
                  <a:pt x="8348" y="-1"/>
                  <a:pt x="13068" y="0"/>
                </a:cubicBezTo>
                <a:cubicBezTo>
                  <a:pt x="24997" y="0"/>
                  <a:pt x="34668" y="9670"/>
                  <a:pt x="34668" y="21600"/>
                </a:cubicBezTo>
                <a:lnTo>
                  <a:pt x="13068" y="21600"/>
                </a:lnTo>
                <a:close/>
              </a:path>
            </a:pathLst>
          </a:custGeom>
          <a:solidFill>
            <a:schemeClr val="hlink">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Arc 41"/>
          <p:cNvSpPr>
            <a:spLocks/>
          </p:cNvSpPr>
          <p:nvPr/>
        </p:nvSpPr>
        <p:spPr bwMode="auto">
          <a:xfrm flipH="1">
            <a:off x="8710863" y="4514432"/>
            <a:ext cx="977900" cy="609600"/>
          </a:xfrm>
          <a:custGeom>
            <a:avLst/>
            <a:gdLst>
              <a:gd name="G0" fmla="+- 13068 0 0"/>
              <a:gd name="G1" fmla="+- 21600 0 0"/>
              <a:gd name="G2" fmla="+- 21600 0 0"/>
              <a:gd name="T0" fmla="*/ 0 w 34668"/>
              <a:gd name="T1" fmla="*/ 4402 h 21600"/>
              <a:gd name="T2" fmla="*/ 34668 w 34668"/>
              <a:gd name="T3" fmla="*/ 21600 h 21600"/>
              <a:gd name="T4" fmla="*/ 13068 w 34668"/>
              <a:gd name="T5" fmla="*/ 21600 h 21600"/>
            </a:gdLst>
            <a:ahLst/>
            <a:cxnLst>
              <a:cxn ang="0">
                <a:pos x="T0" y="T1"/>
              </a:cxn>
              <a:cxn ang="0">
                <a:pos x="T2" y="T3"/>
              </a:cxn>
              <a:cxn ang="0">
                <a:pos x="T4" y="T5"/>
              </a:cxn>
            </a:cxnLst>
            <a:rect l="0" t="0" r="r" b="b"/>
            <a:pathLst>
              <a:path w="34668" h="21600" fill="none" extrusionOk="0">
                <a:moveTo>
                  <a:pt x="-1" y="4401"/>
                </a:moveTo>
                <a:cubicBezTo>
                  <a:pt x="3757" y="1546"/>
                  <a:pt x="8348" y="-1"/>
                  <a:pt x="13068" y="0"/>
                </a:cubicBezTo>
                <a:cubicBezTo>
                  <a:pt x="24997" y="0"/>
                  <a:pt x="34668" y="9670"/>
                  <a:pt x="34668" y="21600"/>
                </a:cubicBezTo>
              </a:path>
              <a:path w="34668" h="21600" stroke="0" extrusionOk="0">
                <a:moveTo>
                  <a:pt x="-1" y="4401"/>
                </a:moveTo>
                <a:cubicBezTo>
                  <a:pt x="3757" y="1546"/>
                  <a:pt x="8348" y="-1"/>
                  <a:pt x="13068" y="0"/>
                </a:cubicBezTo>
                <a:cubicBezTo>
                  <a:pt x="24997" y="0"/>
                  <a:pt x="34668" y="9670"/>
                  <a:pt x="34668" y="21600"/>
                </a:cubicBezTo>
                <a:lnTo>
                  <a:pt x="13068" y="21600"/>
                </a:lnTo>
                <a:close/>
              </a:path>
            </a:pathLst>
          </a:custGeom>
          <a:solidFill>
            <a:schemeClr val="hlink">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049619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Predicate</a:t>
            </a:r>
            <a:endParaRPr lang="zh-CN" altLang="en-US" dirty="0"/>
          </a:p>
        </p:txBody>
      </p:sp>
      <p:sp>
        <p:nvSpPr>
          <p:cNvPr id="3" name="内容占位符 2"/>
          <p:cNvSpPr>
            <a:spLocks noGrp="1"/>
          </p:cNvSpPr>
          <p:nvPr>
            <p:ph idx="1"/>
          </p:nvPr>
        </p:nvSpPr>
        <p:spPr>
          <a:xfrm>
            <a:off x="838200" y="1780674"/>
            <a:ext cx="10515601" cy="4884821"/>
          </a:xfrm>
        </p:spPr>
        <p:txBody>
          <a:bodyPr>
            <a:normAutofit fontScale="77500" lnSpcReduction="20000"/>
          </a:bodyPr>
          <a:lstStyle/>
          <a:p>
            <a:r>
              <a:rPr lang="en-US" altLang="zh-CN" dirty="0"/>
              <a:t>Predicates denote </a:t>
            </a:r>
            <a:r>
              <a:rPr lang="en-US" altLang="zh-CN" dirty="0" smtClean="0"/>
              <a:t>properties. Extensionally</a:t>
            </a:r>
            <a:r>
              <a:rPr lang="en-US" altLang="zh-CN" dirty="0"/>
              <a:t>, this means </a:t>
            </a:r>
            <a:r>
              <a:rPr lang="en-US" altLang="zh-CN" dirty="0" smtClean="0"/>
              <a:t>sets</a:t>
            </a:r>
          </a:p>
          <a:p>
            <a:pPr lvl="1"/>
            <a:r>
              <a:rPr lang="en-US" altLang="zh-CN" dirty="0"/>
              <a:t>If predicates are sets, predication is locating an entity in a </a:t>
            </a:r>
            <a:r>
              <a:rPr lang="en-US" altLang="zh-CN" dirty="0" smtClean="0"/>
              <a:t>set</a:t>
            </a:r>
            <a:r>
              <a:rPr lang="en-US" altLang="zh-CN" b="1" dirty="0" smtClean="0">
                <a:solidFill>
                  <a:srgbClr val="FF0000"/>
                </a:solidFill>
              </a:rPr>
              <a:t>. Important thinking</a:t>
            </a:r>
            <a:endParaRPr lang="en-US" altLang="zh-CN" b="1" dirty="0">
              <a:solidFill>
                <a:srgbClr val="FF0000"/>
              </a:solidFill>
            </a:endParaRPr>
          </a:p>
          <a:p>
            <a:r>
              <a:rPr lang="en-US" altLang="zh-CN" dirty="0" smtClean="0"/>
              <a:t>Definition: A predicate is any word(or sequence of words) which(in a given single sense) can function as the predicator of a sentence</a:t>
            </a:r>
          </a:p>
          <a:p>
            <a:pPr lvl="1"/>
            <a:r>
              <a:rPr lang="en-US" altLang="zh-CN" dirty="0" smtClean="0"/>
              <a:t>Why – identifies elements in the </a:t>
            </a:r>
            <a:r>
              <a:rPr lang="en-US" altLang="zh-CN" dirty="0"/>
              <a:t>language </a:t>
            </a:r>
            <a:r>
              <a:rPr lang="en-US" altLang="zh-CN" dirty="0" smtClean="0"/>
              <a:t>system</a:t>
            </a:r>
          </a:p>
          <a:p>
            <a:pPr lvl="2"/>
            <a:r>
              <a:rPr lang="en-US" altLang="zh-CN" dirty="0" smtClean="0"/>
              <a:t>A word can be ambiguous(more than one sense), but a predicate can have only one sense.</a:t>
            </a:r>
          </a:p>
          <a:p>
            <a:pPr lvl="1"/>
            <a:r>
              <a:rPr lang="en-US" altLang="zh-CN" dirty="0" smtClean="0"/>
              <a:t>What </a:t>
            </a:r>
          </a:p>
          <a:p>
            <a:pPr lvl="2"/>
            <a:r>
              <a:rPr lang="en-US" altLang="zh-CN" dirty="0" smtClean="0"/>
              <a:t>the degree of a predicate</a:t>
            </a:r>
          </a:p>
          <a:p>
            <a:pPr lvl="3"/>
            <a:r>
              <a:rPr lang="en-US" altLang="zh-CN" dirty="0" smtClean="0"/>
              <a:t>One-place predicate : CPU(Most Nouns), Dead(Adjectives), …</a:t>
            </a:r>
          </a:p>
          <a:p>
            <a:pPr lvl="3"/>
            <a:r>
              <a:rPr lang="en-US" altLang="zh-CN" dirty="0" smtClean="0"/>
              <a:t>Two-place predicate : IO, provides, enables, consumes, … </a:t>
            </a:r>
          </a:p>
          <a:p>
            <a:pPr lvl="2"/>
            <a:r>
              <a:rPr lang="en-US" altLang="zh-CN" dirty="0" smtClean="0"/>
              <a:t>The extension of a predicate</a:t>
            </a:r>
          </a:p>
          <a:p>
            <a:pPr lvl="3"/>
            <a:r>
              <a:rPr lang="en-US" altLang="zh-CN" dirty="0" smtClean="0"/>
              <a:t>A complete set of all things which could potentially be the referent of a referring expression whose head constituent is that predicate.</a:t>
            </a:r>
          </a:p>
          <a:p>
            <a:pPr lvl="1"/>
            <a:r>
              <a:rPr lang="en-US" altLang="zh-CN" dirty="0" smtClean="0"/>
              <a:t>How</a:t>
            </a:r>
          </a:p>
          <a:p>
            <a:pPr lvl="2"/>
            <a:r>
              <a:rPr lang="en-US" altLang="zh-CN" dirty="0" smtClean="0">
                <a:solidFill>
                  <a:srgbClr val="FF0000"/>
                </a:solidFill>
              </a:rPr>
              <a:t>Prototype</a:t>
            </a:r>
            <a:r>
              <a:rPr lang="en-US" altLang="zh-CN" dirty="0" smtClean="0"/>
              <a:t>: </a:t>
            </a:r>
            <a:r>
              <a:rPr lang="en-US" altLang="zh-CN" dirty="0"/>
              <a:t>A prototype of a predicate is an object which is held to be very TYPICAL of the kind of object which can be referred to by an expression containing the predicate</a:t>
            </a:r>
          </a:p>
          <a:p>
            <a:pPr lvl="3"/>
            <a:r>
              <a:rPr lang="en-US" altLang="zh-CN" b="1" dirty="0" smtClean="0">
                <a:solidFill>
                  <a:srgbClr val="FF0000"/>
                </a:solidFill>
              </a:rPr>
              <a:t>Extension</a:t>
            </a:r>
            <a:r>
              <a:rPr lang="en-US" altLang="zh-CN" dirty="0" smtClean="0"/>
              <a:t>  </a:t>
            </a:r>
            <a:r>
              <a:rPr lang="en-US" altLang="zh-CN" dirty="0"/>
              <a:t>of one-place predicate is the set of all individuals to which that predicate can truthfully be </a:t>
            </a:r>
            <a:r>
              <a:rPr lang="en-US" altLang="zh-CN" dirty="0" smtClean="0"/>
              <a:t>applied</a:t>
            </a:r>
          </a:p>
          <a:p>
            <a:pPr lvl="3"/>
            <a:r>
              <a:rPr lang="en-US" altLang="zh-CN" dirty="0" smtClean="0"/>
              <a:t>E.g. the extension of CPU is the set of all CPUs; What’s the </a:t>
            </a:r>
            <a:r>
              <a:rPr lang="en-US" altLang="zh-CN" dirty="0" smtClean="0">
                <a:solidFill>
                  <a:srgbClr val="FF0000"/>
                </a:solidFill>
              </a:rPr>
              <a:t>prototype</a:t>
            </a:r>
            <a:r>
              <a:rPr lang="en-US" altLang="zh-CN" dirty="0" smtClean="0"/>
              <a:t> of a MAN?</a:t>
            </a:r>
          </a:p>
          <a:p>
            <a:pPr lvl="2"/>
            <a:r>
              <a:rPr lang="en-US" altLang="zh-CN" dirty="0" smtClean="0">
                <a:solidFill>
                  <a:srgbClr val="FF0000"/>
                </a:solidFill>
              </a:rPr>
              <a:t>Stereotype</a:t>
            </a:r>
            <a:r>
              <a:rPr lang="en-US" altLang="zh-CN" dirty="0" smtClean="0"/>
              <a:t>: the stereotype of a predicate is the list of the typical characteristic of the predicate.</a:t>
            </a:r>
          </a:p>
          <a:p>
            <a:pPr lvl="3"/>
            <a:r>
              <a:rPr lang="en-US" altLang="zh-CN" dirty="0" smtClean="0"/>
              <a:t>E.g. the stereotype of elephants is a list of characteristic which describes the prototype.</a:t>
            </a:r>
            <a:endParaRPr lang="en-US" altLang="zh-CN" dirty="0"/>
          </a:p>
          <a:p>
            <a:pPr lvl="2"/>
            <a:endParaRPr lang="en-US" altLang="zh-CN" dirty="0" smtClean="0"/>
          </a:p>
          <a:p>
            <a:pPr lvl="2"/>
            <a:endParaRPr lang="zh-CN" altLang="en-US" dirty="0"/>
          </a:p>
        </p:txBody>
      </p:sp>
    </p:spTree>
    <p:extLst>
      <p:ext uri="{BB962C8B-B14F-4D97-AF65-F5344CB8AC3E}">
        <p14:creationId xmlns:p14="http://schemas.microsoft.com/office/powerpoint/2010/main" val="1643954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Presupposition failure</a:t>
            </a:r>
            <a:endParaRPr lang="zh-CN" altLang="en-US" dirty="0"/>
          </a:p>
        </p:txBody>
      </p:sp>
      <p:sp>
        <p:nvSpPr>
          <p:cNvPr id="3" name="内容占位符 2"/>
          <p:cNvSpPr>
            <a:spLocks noGrp="1"/>
          </p:cNvSpPr>
          <p:nvPr>
            <p:ph idx="1"/>
          </p:nvPr>
        </p:nvSpPr>
        <p:spPr>
          <a:xfrm>
            <a:off x="838200" y="1825625"/>
            <a:ext cx="10515600" cy="2337301"/>
          </a:xfrm>
        </p:spPr>
        <p:txBody>
          <a:bodyPr>
            <a:normAutofit lnSpcReduction="10000"/>
          </a:bodyPr>
          <a:lstStyle/>
          <a:p>
            <a:r>
              <a:rPr lang="en-US" altLang="zh-CN" sz="2400" dirty="0"/>
              <a:t>Something that presupposes something contrary to the common ground results in presupposition failure.</a:t>
            </a:r>
          </a:p>
          <a:p>
            <a:pPr lvl="1"/>
            <a:r>
              <a:rPr lang="en-US" altLang="zh-CN" sz="2000" dirty="0"/>
              <a:t>B believes that </a:t>
            </a:r>
            <a:r>
              <a:rPr lang="en-US" altLang="zh-CN" sz="2000" i="1" dirty="0">
                <a:solidFill>
                  <a:srgbClr val="0000FF"/>
                </a:solidFill>
              </a:rPr>
              <a:t>Pat is sleepy</a:t>
            </a:r>
            <a:r>
              <a:rPr lang="en-US" altLang="zh-CN" sz="2000" dirty="0"/>
              <a:t>. The CG has that </a:t>
            </a:r>
            <a:r>
              <a:rPr lang="en-US" altLang="zh-CN" sz="2000" i="1" dirty="0">
                <a:solidFill>
                  <a:srgbClr val="0000FF"/>
                </a:solidFill>
              </a:rPr>
              <a:t>Pat is sleepy</a:t>
            </a:r>
            <a:r>
              <a:rPr lang="en-US" altLang="zh-CN" sz="2000" dirty="0"/>
              <a:t>.</a:t>
            </a:r>
          </a:p>
          <a:p>
            <a:pPr lvl="1"/>
            <a:r>
              <a:rPr lang="en-US" altLang="zh-CN" sz="2000" dirty="0"/>
              <a:t>A asserts </a:t>
            </a:r>
            <a:r>
              <a:rPr lang="en-US" altLang="zh-CN" sz="2000" i="1" dirty="0">
                <a:solidFill>
                  <a:srgbClr val="0000FF"/>
                </a:solidFill>
              </a:rPr>
              <a:t>I didn’t realize that Pat is not sleepy</a:t>
            </a:r>
            <a:r>
              <a:rPr lang="en-US" altLang="zh-CN" sz="2000" dirty="0"/>
              <a:t>.</a:t>
            </a:r>
          </a:p>
          <a:p>
            <a:pPr lvl="2"/>
            <a:r>
              <a:rPr lang="en-US" altLang="zh-CN" sz="1800" dirty="0">
                <a:solidFill>
                  <a:schemeClr val="folHlink"/>
                </a:solidFill>
              </a:rPr>
              <a:t>Presupposes: </a:t>
            </a:r>
            <a:r>
              <a:rPr lang="en-US" altLang="zh-CN" sz="1800" i="1" dirty="0">
                <a:solidFill>
                  <a:srgbClr val="0000FF"/>
                </a:solidFill>
              </a:rPr>
              <a:t>Pat is not sleepy</a:t>
            </a:r>
            <a:r>
              <a:rPr lang="en-US" altLang="zh-CN" sz="1800" dirty="0">
                <a:solidFill>
                  <a:schemeClr val="accent2"/>
                </a:solidFill>
              </a:rPr>
              <a:t>.</a:t>
            </a:r>
            <a:r>
              <a:rPr lang="en-US" altLang="zh-CN" sz="1800" dirty="0"/>
              <a:t> </a:t>
            </a:r>
            <a:r>
              <a:rPr lang="en-US" altLang="zh-CN" sz="1800" dirty="0">
                <a:solidFill>
                  <a:schemeClr val="hlink"/>
                </a:solidFill>
              </a:rPr>
              <a:t>This is inconsistent with the CG.</a:t>
            </a:r>
          </a:p>
          <a:p>
            <a:pPr lvl="1"/>
            <a:r>
              <a:rPr lang="en-US" altLang="zh-CN" sz="2000" dirty="0"/>
              <a:t>B adds the presupposition to the CG—resulting in contradiction. B cannot either accept or reject</a:t>
            </a:r>
            <a:r>
              <a:rPr lang="en-US" altLang="zh-CN" sz="2000" dirty="0" smtClean="0"/>
              <a:t>.</a:t>
            </a:r>
            <a:endParaRPr lang="en-US" altLang="zh-CN" sz="2000" dirty="0">
              <a:solidFill>
                <a:schemeClr val="folHlink"/>
              </a:solidFill>
            </a:endParaRPr>
          </a:p>
        </p:txBody>
      </p:sp>
      <p:grpSp>
        <p:nvGrpSpPr>
          <p:cNvPr id="4" name="Group 4"/>
          <p:cNvGrpSpPr>
            <a:grpSpLocks/>
          </p:cNvGrpSpPr>
          <p:nvPr/>
        </p:nvGrpSpPr>
        <p:grpSpPr bwMode="auto">
          <a:xfrm>
            <a:off x="3336762" y="4694903"/>
            <a:ext cx="609600" cy="1828800"/>
            <a:chOff x="2688" y="2976"/>
            <a:chExt cx="384" cy="1152"/>
          </a:xfrm>
        </p:grpSpPr>
        <p:sp>
          <p:nvSpPr>
            <p:cNvPr id="5" name="AutoShape 5"/>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 name="AutoShape 11"/>
          <p:cNvSpPr>
            <a:spLocks noChangeArrowheads="1"/>
          </p:cNvSpPr>
          <p:nvPr/>
        </p:nvSpPr>
        <p:spPr bwMode="auto">
          <a:xfrm>
            <a:off x="7984962" y="4694903"/>
            <a:ext cx="609600" cy="533400"/>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2"/>
          <p:cNvSpPr>
            <a:spLocks noChangeShapeType="1"/>
          </p:cNvSpPr>
          <p:nvPr/>
        </p:nvSpPr>
        <p:spPr bwMode="auto">
          <a:xfrm>
            <a:off x="8289762" y="5228303"/>
            <a:ext cx="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3"/>
          <p:cNvSpPr>
            <a:spLocks noChangeShapeType="1"/>
          </p:cNvSpPr>
          <p:nvPr/>
        </p:nvSpPr>
        <p:spPr bwMode="auto">
          <a:xfrm flipH="1">
            <a:off x="8061162" y="5914103"/>
            <a:ext cx="22860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4"/>
          <p:cNvSpPr>
            <a:spLocks noChangeShapeType="1"/>
          </p:cNvSpPr>
          <p:nvPr/>
        </p:nvSpPr>
        <p:spPr bwMode="auto">
          <a:xfrm>
            <a:off x="8289762" y="5914103"/>
            <a:ext cx="22860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5"/>
          <p:cNvSpPr>
            <a:spLocks noChangeShapeType="1"/>
          </p:cNvSpPr>
          <p:nvPr/>
        </p:nvSpPr>
        <p:spPr bwMode="auto">
          <a:xfrm>
            <a:off x="8289762" y="5533103"/>
            <a:ext cx="22860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6"/>
          <p:cNvSpPr>
            <a:spLocks noChangeShapeType="1"/>
          </p:cNvSpPr>
          <p:nvPr/>
        </p:nvSpPr>
        <p:spPr bwMode="auto">
          <a:xfrm flipH="1">
            <a:off x="8061162" y="5533103"/>
            <a:ext cx="22860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 name="Group 17"/>
          <p:cNvGrpSpPr>
            <a:grpSpLocks/>
          </p:cNvGrpSpPr>
          <p:nvPr/>
        </p:nvGrpSpPr>
        <p:grpSpPr bwMode="auto">
          <a:xfrm>
            <a:off x="1888962" y="4466303"/>
            <a:ext cx="1219200" cy="1219200"/>
            <a:chOff x="1104" y="2208"/>
            <a:chExt cx="768" cy="768"/>
          </a:xfrm>
        </p:grpSpPr>
        <p:sp>
          <p:nvSpPr>
            <p:cNvPr id="18" name="Oval 18"/>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9"/>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 name="Arc 21"/>
          <p:cNvSpPr>
            <a:spLocks/>
          </p:cNvSpPr>
          <p:nvPr/>
        </p:nvSpPr>
        <p:spPr bwMode="auto">
          <a:xfrm flipH="1">
            <a:off x="1888962" y="4466303"/>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rc 22"/>
          <p:cNvSpPr>
            <a:spLocks/>
          </p:cNvSpPr>
          <p:nvPr/>
        </p:nvSpPr>
        <p:spPr bwMode="auto">
          <a:xfrm>
            <a:off x="2498562" y="4466303"/>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3" name="Group 23"/>
          <p:cNvGrpSpPr>
            <a:grpSpLocks/>
          </p:cNvGrpSpPr>
          <p:nvPr/>
        </p:nvGrpSpPr>
        <p:grpSpPr bwMode="auto">
          <a:xfrm>
            <a:off x="8975562" y="4466303"/>
            <a:ext cx="1219200" cy="1219200"/>
            <a:chOff x="1104" y="2208"/>
            <a:chExt cx="768" cy="768"/>
          </a:xfrm>
        </p:grpSpPr>
        <p:sp>
          <p:nvSpPr>
            <p:cNvPr id="24" name="Oval 24"/>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5"/>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6"/>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Arc 27"/>
          <p:cNvSpPr>
            <a:spLocks/>
          </p:cNvSpPr>
          <p:nvPr/>
        </p:nvSpPr>
        <p:spPr bwMode="auto">
          <a:xfrm flipH="1" flipV="1">
            <a:off x="8975562" y="5075903"/>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Arc 28"/>
          <p:cNvSpPr>
            <a:spLocks/>
          </p:cNvSpPr>
          <p:nvPr/>
        </p:nvSpPr>
        <p:spPr bwMode="auto">
          <a:xfrm flipV="1">
            <a:off x="9585162" y="5075903"/>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29"/>
          <p:cNvGrpSpPr>
            <a:grpSpLocks/>
          </p:cNvGrpSpPr>
          <p:nvPr/>
        </p:nvGrpSpPr>
        <p:grpSpPr bwMode="auto">
          <a:xfrm>
            <a:off x="5622762" y="5228303"/>
            <a:ext cx="1219200" cy="1219200"/>
            <a:chOff x="1104" y="2208"/>
            <a:chExt cx="768" cy="768"/>
          </a:xfrm>
        </p:grpSpPr>
        <p:sp>
          <p:nvSpPr>
            <p:cNvPr id="30" name="Oval 30"/>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1"/>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2"/>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 name="Arc 33"/>
          <p:cNvSpPr>
            <a:spLocks/>
          </p:cNvSpPr>
          <p:nvPr/>
        </p:nvSpPr>
        <p:spPr bwMode="auto">
          <a:xfrm flipV="1">
            <a:off x="6232362" y="5837903"/>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AutoShape 34"/>
          <p:cNvSpPr>
            <a:spLocks noChangeArrowheads="1"/>
          </p:cNvSpPr>
          <p:nvPr/>
        </p:nvSpPr>
        <p:spPr bwMode="auto">
          <a:xfrm>
            <a:off x="4327362" y="4237703"/>
            <a:ext cx="2971800" cy="762000"/>
          </a:xfrm>
          <a:prstGeom prst="wedgeRoundRectCallout">
            <a:avLst>
              <a:gd name="adj1" fmla="val -47435"/>
              <a:gd name="adj2" fmla="val 73958"/>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anose="02010600030101010101" pitchFamily="2" charset="-122"/>
              </a:rPr>
              <a:t>I didn’t realize</a:t>
            </a:r>
            <a:br>
              <a:rPr lang="en-US" altLang="zh-CN">
                <a:ea typeface="宋体" panose="02010600030101010101" pitchFamily="2" charset="-122"/>
              </a:rPr>
            </a:br>
            <a:r>
              <a:rPr lang="en-US" altLang="zh-CN">
                <a:ea typeface="宋体" panose="02010600030101010101" pitchFamily="2" charset="-122"/>
              </a:rPr>
              <a:t>that Pat is not sleepy.</a:t>
            </a:r>
          </a:p>
        </p:txBody>
      </p:sp>
      <p:sp>
        <p:nvSpPr>
          <p:cNvPr id="35" name="Arc 35"/>
          <p:cNvSpPr>
            <a:spLocks/>
          </p:cNvSpPr>
          <p:nvPr/>
        </p:nvSpPr>
        <p:spPr bwMode="auto">
          <a:xfrm flipH="1" flipV="1">
            <a:off x="5622762" y="5837903"/>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rc 39"/>
          <p:cNvSpPr>
            <a:spLocks/>
          </p:cNvSpPr>
          <p:nvPr/>
        </p:nvSpPr>
        <p:spPr bwMode="auto">
          <a:xfrm>
            <a:off x="9585162" y="4466303"/>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utoShape 41"/>
          <p:cNvSpPr>
            <a:spLocks noChangeArrowheads="1"/>
          </p:cNvSpPr>
          <p:nvPr/>
        </p:nvSpPr>
        <p:spPr bwMode="auto">
          <a:xfrm>
            <a:off x="6918162" y="5304503"/>
            <a:ext cx="838200" cy="685800"/>
          </a:xfrm>
          <a:prstGeom prst="cloudCallout">
            <a:avLst>
              <a:gd name="adj1" fmla="val 64583"/>
              <a:gd name="adj2" fmla="val -108102"/>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solidFill>
                  <a:srgbClr val="FF0000"/>
                </a:solidFill>
                <a:ea typeface="宋体" panose="02010600030101010101" pitchFamily="2" charset="-122"/>
              </a:rPr>
              <a:t>?!</a:t>
            </a:r>
          </a:p>
        </p:txBody>
      </p:sp>
      <p:sp>
        <p:nvSpPr>
          <p:cNvPr id="38" name="Arc 43"/>
          <p:cNvSpPr>
            <a:spLocks/>
          </p:cNvSpPr>
          <p:nvPr/>
        </p:nvSpPr>
        <p:spPr bwMode="auto">
          <a:xfrm>
            <a:off x="6232362" y="5228303"/>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chemeClr val="accent1">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rc 44"/>
          <p:cNvSpPr>
            <a:spLocks/>
          </p:cNvSpPr>
          <p:nvPr/>
        </p:nvSpPr>
        <p:spPr bwMode="auto">
          <a:xfrm flipH="1">
            <a:off x="5622762" y="5228303"/>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chemeClr val="accent1">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Arc 45"/>
          <p:cNvSpPr>
            <a:spLocks/>
          </p:cNvSpPr>
          <p:nvPr/>
        </p:nvSpPr>
        <p:spPr bwMode="auto">
          <a:xfrm flipH="1" flipV="1">
            <a:off x="2095337" y="5075903"/>
            <a:ext cx="771525" cy="609600"/>
          </a:xfrm>
          <a:custGeom>
            <a:avLst/>
            <a:gdLst>
              <a:gd name="G0" fmla="+- 13068 0 0"/>
              <a:gd name="G1" fmla="+- 21600 0 0"/>
              <a:gd name="G2" fmla="+- 21600 0 0"/>
              <a:gd name="T0" fmla="*/ 0 w 27374"/>
              <a:gd name="T1" fmla="*/ 4402 h 21600"/>
              <a:gd name="T2" fmla="*/ 27374 w 27374"/>
              <a:gd name="T3" fmla="*/ 5418 h 21600"/>
              <a:gd name="T4" fmla="*/ 13068 w 27374"/>
              <a:gd name="T5" fmla="*/ 21600 h 21600"/>
            </a:gdLst>
            <a:ahLst/>
            <a:cxnLst>
              <a:cxn ang="0">
                <a:pos x="T0" y="T1"/>
              </a:cxn>
              <a:cxn ang="0">
                <a:pos x="T2" y="T3"/>
              </a:cxn>
              <a:cxn ang="0">
                <a:pos x="T4" y="T5"/>
              </a:cxn>
            </a:cxnLst>
            <a:rect l="0" t="0" r="r" b="b"/>
            <a:pathLst>
              <a:path w="27374" h="21600" fill="none" extrusionOk="0">
                <a:moveTo>
                  <a:pt x="-1" y="4401"/>
                </a:moveTo>
                <a:cubicBezTo>
                  <a:pt x="3757" y="1546"/>
                  <a:pt x="8348" y="-1"/>
                  <a:pt x="13068" y="0"/>
                </a:cubicBezTo>
                <a:cubicBezTo>
                  <a:pt x="18338" y="0"/>
                  <a:pt x="23426" y="1926"/>
                  <a:pt x="27374" y="5417"/>
                </a:cubicBezTo>
              </a:path>
              <a:path w="27374" h="21600" stroke="0" extrusionOk="0">
                <a:moveTo>
                  <a:pt x="-1" y="4401"/>
                </a:moveTo>
                <a:cubicBezTo>
                  <a:pt x="3757" y="1546"/>
                  <a:pt x="8348" y="-1"/>
                  <a:pt x="13068" y="0"/>
                </a:cubicBezTo>
                <a:cubicBezTo>
                  <a:pt x="18338" y="0"/>
                  <a:pt x="23426" y="1926"/>
                  <a:pt x="27374" y="5417"/>
                </a:cubicBezTo>
                <a:lnTo>
                  <a:pt x="13068"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901867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Common ground?</a:t>
            </a:r>
            <a:endParaRPr lang="zh-CN" altLang="en-US" dirty="0"/>
          </a:p>
        </p:txBody>
      </p:sp>
      <p:sp>
        <p:nvSpPr>
          <p:cNvPr id="3" name="内容占位符 2"/>
          <p:cNvSpPr>
            <a:spLocks noGrp="1"/>
          </p:cNvSpPr>
          <p:nvPr>
            <p:ph idx="1"/>
          </p:nvPr>
        </p:nvSpPr>
        <p:spPr>
          <a:xfrm>
            <a:off x="838200" y="1825625"/>
            <a:ext cx="10515600" cy="2313238"/>
          </a:xfrm>
        </p:spPr>
        <p:txBody>
          <a:bodyPr/>
          <a:lstStyle/>
          <a:p>
            <a:r>
              <a:rPr lang="en-US" altLang="zh-CN" dirty="0"/>
              <a:t>How could presupposition failure arise?</a:t>
            </a:r>
          </a:p>
          <a:p>
            <a:r>
              <a:rPr lang="en-US" altLang="zh-CN" dirty="0"/>
              <a:t>Perhaps A is simply not playing the game, but more likely, what A thinks the CG is differs from what B thinks the CG is.</a:t>
            </a:r>
          </a:p>
          <a:p>
            <a:r>
              <a:rPr lang="en-US" altLang="zh-CN" dirty="0"/>
              <a:t>Presupposition failure occurs when the interlocutors’ views of the CG get out of sync</a:t>
            </a:r>
            <a:r>
              <a:rPr lang="en-US" altLang="zh-CN" dirty="0" smtClean="0"/>
              <a:t>.</a:t>
            </a:r>
            <a:endParaRPr lang="en-US" altLang="zh-CN" dirty="0"/>
          </a:p>
        </p:txBody>
      </p:sp>
      <p:grpSp>
        <p:nvGrpSpPr>
          <p:cNvPr id="4" name="Group 4"/>
          <p:cNvGrpSpPr>
            <a:grpSpLocks/>
          </p:cNvGrpSpPr>
          <p:nvPr/>
        </p:nvGrpSpPr>
        <p:grpSpPr bwMode="auto">
          <a:xfrm>
            <a:off x="3348790" y="4731000"/>
            <a:ext cx="609600" cy="1828800"/>
            <a:chOff x="2688" y="2976"/>
            <a:chExt cx="384" cy="1152"/>
          </a:xfrm>
        </p:grpSpPr>
        <p:sp>
          <p:nvSpPr>
            <p:cNvPr id="5" name="AutoShape 5"/>
            <p:cNvSpPr>
              <a:spLocks noChangeArrowheads="1"/>
            </p:cNvSpPr>
            <p:nvPr/>
          </p:nvSpPr>
          <p:spPr bwMode="auto">
            <a:xfrm>
              <a:off x="2688" y="2976"/>
              <a:ext cx="384" cy="336"/>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2880" y="33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H="1">
              <a:off x="2736"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a:off x="2880" y="3744"/>
              <a:ext cx="144"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a:off x="2880"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flipH="1">
              <a:off x="2736" y="3504"/>
              <a:ext cx="144"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 name="AutoShape 11"/>
          <p:cNvSpPr>
            <a:spLocks noChangeArrowheads="1"/>
          </p:cNvSpPr>
          <p:nvPr/>
        </p:nvSpPr>
        <p:spPr bwMode="auto">
          <a:xfrm>
            <a:off x="7996990" y="4731000"/>
            <a:ext cx="609600" cy="533400"/>
          </a:xfrm>
          <a:prstGeom prst="smileyFace">
            <a:avLst>
              <a:gd name="adj" fmla="val -465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2"/>
          <p:cNvSpPr>
            <a:spLocks noChangeShapeType="1"/>
          </p:cNvSpPr>
          <p:nvPr/>
        </p:nvSpPr>
        <p:spPr bwMode="auto">
          <a:xfrm>
            <a:off x="8301790" y="5264400"/>
            <a:ext cx="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3"/>
          <p:cNvSpPr>
            <a:spLocks noChangeShapeType="1"/>
          </p:cNvSpPr>
          <p:nvPr/>
        </p:nvSpPr>
        <p:spPr bwMode="auto">
          <a:xfrm flipH="1">
            <a:off x="8073190" y="5950200"/>
            <a:ext cx="22860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4"/>
          <p:cNvSpPr>
            <a:spLocks noChangeShapeType="1"/>
          </p:cNvSpPr>
          <p:nvPr/>
        </p:nvSpPr>
        <p:spPr bwMode="auto">
          <a:xfrm>
            <a:off x="8301790" y="5950200"/>
            <a:ext cx="22860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5"/>
          <p:cNvSpPr>
            <a:spLocks noChangeShapeType="1"/>
          </p:cNvSpPr>
          <p:nvPr/>
        </p:nvSpPr>
        <p:spPr bwMode="auto">
          <a:xfrm>
            <a:off x="8301790" y="5569200"/>
            <a:ext cx="22860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6"/>
          <p:cNvSpPr>
            <a:spLocks noChangeShapeType="1"/>
          </p:cNvSpPr>
          <p:nvPr/>
        </p:nvSpPr>
        <p:spPr bwMode="auto">
          <a:xfrm flipH="1">
            <a:off x="8073190" y="5569200"/>
            <a:ext cx="22860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 name="Group 17"/>
          <p:cNvGrpSpPr>
            <a:grpSpLocks/>
          </p:cNvGrpSpPr>
          <p:nvPr/>
        </p:nvGrpSpPr>
        <p:grpSpPr bwMode="auto">
          <a:xfrm>
            <a:off x="1900990" y="4502400"/>
            <a:ext cx="1219200" cy="1219200"/>
            <a:chOff x="1104" y="2208"/>
            <a:chExt cx="768" cy="768"/>
          </a:xfrm>
        </p:grpSpPr>
        <p:sp>
          <p:nvSpPr>
            <p:cNvPr id="18" name="Oval 18"/>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9"/>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 name="Arc 21"/>
          <p:cNvSpPr>
            <a:spLocks/>
          </p:cNvSpPr>
          <p:nvPr/>
        </p:nvSpPr>
        <p:spPr bwMode="auto">
          <a:xfrm flipH="1">
            <a:off x="1900990" y="450240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rc 22"/>
          <p:cNvSpPr>
            <a:spLocks/>
          </p:cNvSpPr>
          <p:nvPr/>
        </p:nvSpPr>
        <p:spPr bwMode="auto">
          <a:xfrm>
            <a:off x="2510590" y="450240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3" name="Group 23"/>
          <p:cNvGrpSpPr>
            <a:grpSpLocks/>
          </p:cNvGrpSpPr>
          <p:nvPr/>
        </p:nvGrpSpPr>
        <p:grpSpPr bwMode="auto">
          <a:xfrm>
            <a:off x="8987590" y="4502400"/>
            <a:ext cx="1219200" cy="1219200"/>
            <a:chOff x="1104" y="2208"/>
            <a:chExt cx="768" cy="768"/>
          </a:xfrm>
        </p:grpSpPr>
        <p:sp>
          <p:nvSpPr>
            <p:cNvPr id="24" name="Oval 24"/>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5"/>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6"/>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Arc 27"/>
          <p:cNvSpPr>
            <a:spLocks/>
          </p:cNvSpPr>
          <p:nvPr/>
        </p:nvSpPr>
        <p:spPr bwMode="auto">
          <a:xfrm flipH="1" flipV="1">
            <a:off x="8987590" y="511200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Arc 28"/>
          <p:cNvSpPr>
            <a:spLocks/>
          </p:cNvSpPr>
          <p:nvPr/>
        </p:nvSpPr>
        <p:spPr bwMode="auto">
          <a:xfrm flipV="1">
            <a:off x="9597190" y="511200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29"/>
          <p:cNvGrpSpPr>
            <a:grpSpLocks/>
          </p:cNvGrpSpPr>
          <p:nvPr/>
        </p:nvGrpSpPr>
        <p:grpSpPr bwMode="auto">
          <a:xfrm>
            <a:off x="6472990" y="5340600"/>
            <a:ext cx="1219200" cy="1219200"/>
            <a:chOff x="1104" y="2208"/>
            <a:chExt cx="768" cy="768"/>
          </a:xfrm>
        </p:grpSpPr>
        <p:sp>
          <p:nvSpPr>
            <p:cNvPr id="30" name="Oval 30"/>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1"/>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2"/>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 name="Arc 33"/>
          <p:cNvSpPr>
            <a:spLocks/>
          </p:cNvSpPr>
          <p:nvPr/>
        </p:nvSpPr>
        <p:spPr bwMode="auto">
          <a:xfrm flipV="1">
            <a:off x="7082590" y="595020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AutoShape 34"/>
          <p:cNvSpPr>
            <a:spLocks noChangeArrowheads="1"/>
          </p:cNvSpPr>
          <p:nvPr/>
        </p:nvSpPr>
        <p:spPr bwMode="auto">
          <a:xfrm>
            <a:off x="4339390" y="4273800"/>
            <a:ext cx="2971800" cy="762000"/>
          </a:xfrm>
          <a:prstGeom prst="wedgeRoundRectCallout">
            <a:avLst>
              <a:gd name="adj1" fmla="val -47435"/>
              <a:gd name="adj2" fmla="val 73958"/>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anose="02010600030101010101" pitchFamily="2" charset="-122"/>
              </a:rPr>
              <a:t>I didn’t realize</a:t>
            </a:r>
            <a:br>
              <a:rPr lang="en-US" altLang="zh-CN">
                <a:ea typeface="宋体" panose="02010600030101010101" pitchFamily="2" charset="-122"/>
              </a:rPr>
            </a:br>
            <a:r>
              <a:rPr lang="en-US" altLang="zh-CN">
                <a:ea typeface="宋体" panose="02010600030101010101" pitchFamily="2" charset="-122"/>
              </a:rPr>
              <a:t>that Pat is not sleepy.</a:t>
            </a:r>
          </a:p>
        </p:txBody>
      </p:sp>
      <p:sp>
        <p:nvSpPr>
          <p:cNvPr id="35" name="Arc 35"/>
          <p:cNvSpPr>
            <a:spLocks/>
          </p:cNvSpPr>
          <p:nvPr/>
        </p:nvSpPr>
        <p:spPr bwMode="auto">
          <a:xfrm flipH="1" flipV="1">
            <a:off x="6472990" y="595020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rc 36"/>
          <p:cNvSpPr>
            <a:spLocks/>
          </p:cNvSpPr>
          <p:nvPr/>
        </p:nvSpPr>
        <p:spPr bwMode="auto">
          <a:xfrm>
            <a:off x="9597190" y="450240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utoShape 37"/>
          <p:cNvSpPr>
            <a:spLocks noChangeArrowheads="1"/>
          </p:cNvSpPr>
          <p:nvPr/>
        </p:nvSpPr>
        <p:spPr bwMode="auto">
          <a:xfrm>
            <a:off x="8454190" y="3664200"/>
            <a:ext cx="838200" cy="685800"/>
          </a:xfrm>
          <a:prstGeom prst="cloudCallout">
            <a:avLst>
              <a:gd name="adj1" fmla="val -38069"/>
              <a:gd name="adj2" fmla="val 109491"/>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solidFill>
                  <a:srgbClr val="FF0000"/>
                </a:solidFill>
                <a:ea typeface="宋体" panose="02010600030101010101" pitchFamily="2" charset="-122"/>
              </a:rPr>
              <a:t>?!</a:t>
            </a:r>
          </a:p>
        </p:txBody>
      </p:sp>
      <p:sp>
        <p:nvSpPr>
          <p:cNvPr id="38" name="Arc 38"/>
          <p:cNvSpPr>
            <a:spLocks/>
          </p:cNvSpPr>
          <p:nvPr/>
        </p:nvSpPr>
        <p:spPr bwMode="auto">
          <a:xfrm>
            <a:off x="7082590" y="534060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chemeClr val="accent1">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rc 40"/>
          <p:cNvSpPr>
            <a:spLocks/>
          </p:cNvSpPr>
          <p:nvPr/>
        </p:nvSpPr>
        <p:spPr bwMode="auto">
          <a:xfrm flipH="1" flipV="1">
            <a:off x="2107365" y="5112000"/>
            <a:ext cx="771525" cy="609600"/>
          </a:xfrm>
          <a:custGeom>
            <a:avLst/>
            <a:gdLst>
              <a:gd name="G0" fmla="+- 13068 0 0"/>
              <a:gd name="G1" fmla="+- 21600 0 0"/>
              <a:gd name="G2" fmla="+- 21600 0 0"/>
              <a:gd name="T0" fmla="*/ 0 w 27374"/>
              <a:gd name="T1" fmla="*/ 4402 h 21600"/>
              <a:gd name="T2" fmla="*/ 27374 w 27374"/>
              <a:gd name="T3" fmla="*/ 5418 h 21600"/>
              <a:gd name="T4" fmla="*/ 13068 w 27374"/>
              <a:gd name="T5" fmla="*/ 21600 h 21600"/>
            </a:gdLst>
            <a:ahLst/>
            <a:cxnLst>
              <a:cxn ang="0">
                <a:pos x="T0" y="T1"/>
              </a:cxn>
              <a:cxn ang="0">
                <a:pos x="T2" y="T3"/>
              </a:cxn>
              <a:cxn ang="0">
                <a:pos x="T4" y="T5"/>
              </a:cxn>
            </a:cxnLst>
            <a:rect l="0" t="0" r="r" b="b"/>
            <a:pathLst>
              <a:path w="27374" h="21600" fill="none" extrusionOk="0">
                <a:moveTo>
                  <a:pt x="-1" y="4401"/>
                </a:moveTo>
                <a:cubicBezTo>
                  <a:pt x="3757" y="1546"/>
                  <a:pt x="8348" y="-1"/>
                  <a:pt x="13068" y="0"/>
                </a:cubicBezTo>
                <a:cubicBezTo>
                  <a:pt x="18338" y="0"/>
                  <a:pt x="23426" y="1926"/>
                  <a:pt x="27374" y="5417"/>
                </a:cubicBezTo>
              </a:path>
              <a:path w="27374" h="21600" stroke="0" extrusionOk="0">
                <a:moveTo>
                  <a:pt x="-1" y="4401"/>
                </a:moveTo>
                <a:cubicBezTo>
                  <a:pt x="3757" y="1546"/>
                  <a:pt x="8348" y="-1"/>
                  <a:pt x="13068" y="0"/>
                </a:cubicBezTo>
                <a:cubicBezTo>
                  <a:pt x="18338" y="0"/>
                  <a:pt x="23426" y="1926"/>
                  <a:pt x="27374" y="5417"/>
                </a:cubicBezTo>
                <a:lnTo>
                  <a:pt x="13068"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0" name="Group 41"/>
          <p:cNvGrpSpPr>
            <a:grpSpLocks/>
          </p:cNvGrpSpPr>
          <p:nvPr/>
        </p:nvGrpSpPr>
        <p:grpSpPr bwMode="auto">
          <a:xfrm>
            <a:off x="4186990" y="5340600"/>
            <a:ext cx="1219200" cy="1219200"/>
            <a:chOff x="1104" y="2208"/>
            <a:chExt cx="768" cy="768"/>
          </a:xfrm>
        </p:grpSpPr>
        <p:sp>
          <p:nvSpPr>
            <p:cNvPr id="41" name="Oval 42"/>
            <p:cNvSpPr>
              <a:spLocks noChangeArrowheads="1"/>
            </p:cNvSpPr>
            <p:nvPr/>
          </p:nvSpPr>
          <p:spPr bwMode="auto">
            <a:xfrm>
              <a:off x="1104" y="2208"/>
              <a:ext cx="768" cy="76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3"/>
            <p:cNvSpPr>
              <a:spLocks noChangeShapeType="1"/>
            </p:cNvSpPr>
            <p:nvPr/>
          </p:nvSpPr>
          <p:spPr bwMode="auto">
            <a:xfrm>
              <a:off x="1488" y="220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4"/>
            <p:cNvSpPr>
              <a:spLocks noChangeShapeType="1"/>
            </p:cNvSpPr>
            <p:nvPr/>
          </p:nvSpPr>
          <p:spPr bwMode="auto">
            <a:xfrm>
              <a:off x="1104" y="259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 name="Arc 45"/>
          <p:cNvSpPr>
            <a:spLocks/>
          </p:cNvSpPr>
          <p:nvPr/>
        </p:nvSpPr>
        <p:spPr bwMode="auto">
          <a:xfrm>
            <a:off x="4796590" y="534060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Arc 46"/>
          <p:cNvSpPr>
            <a:spLocks/>
          </p:cNvSpPr>
          <p:nvPr/>
        </p:nvSpPr>
        <p:spPr bwMode="auto">
          <a:xfrm flipH="1">
            <a:off x="4186990" y="534060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0000">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Arc 48"/>
          <p:cNvSpPr>
            <a:spLocks/>
          </p:cNvSpPr>
          <p:nvPr/>
        </p:nvSpPr>
        <p:spPr bwMode="auto">
          <a:xfrm flipH="1">
            <a:off x="6472990" y="5340600"/>
            <a:ext cx="6096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chemeClr val="accent1">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7891906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Algorithm definition</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An algorithm is a </a:t>
            </a:r>
            <a:r>
              <a:rPr lang="en-US" altLang="zh-CN" dirty="0">
                <a:solidFill>
                  <a:srgbClr val="FF0000"/>
                </a:solidFill>
              </a:rPr>
              <a:t>finite</a:t>
            </a:r>
            <a:r>
              <a:rPr lang="en-US" altLang="zh-CN" dirty="0"/>
              <a:t> sequence of step </a:t>
            </a:r>
            <a:r>
              <a:rPr lang="en-US" altLang="zh-CN" dirty="0" smtClean="0"/>
              <a:t>by step</a:t>
            </a:r>
            <a:r>
              <a:rPr lang="en-US" altLang="zh-CN" dirty="0"/>
              <a:t>, discrete, </a:t>
            </a:r>
            <a:r>
              <a:rPr lang="en-US" altLang="zh-CN" dirty="0" smtClean="0"/>
              <a:t>unambiguous </a:t>
            </a:r>
            <a:r>
              <a:rPr lang="en-US" altLang="zh-CN" dirty="0"/>
              <a:t>instructions </a:t>
            </a:r>
            <a:r>
              <a:rPr lang="en-US" altLang="zh-CN" dirty="0" smtClean="0"/>
              <a:t>for </a:t>
            </a:r>
            <a:r>
              <a:rPr lang="en-US" altLang="zh-CN" dirty="0" smtClean="0">
                <a:solidFill>
                  <a:srgbClr val="FF0000"/>
                </a:solidFill>
              </a:rPr>
              <a:t>solving</a:t>
            </a:r>
            <a:r>
              <a:rPr lang="en-US" altLang="zh-CN" dirty="0" smtClean="0"/>
              <a:t> </a:t>
            </a:r>
            <a:r>
              <a:rPr lang="en-US" altLang="zh-CN" dirty="0"/>
              <a:t>a particular </a:t>
            </a:r>
            <a:r>
              <a:rPr lang="en-US" altLang="zh-CN" dirty="0" smtClean="0"/>
              <a:t>problem</a:t>
            </a:r>
          </a:p>
          <a:p>
            <a:pPr lvl="1"/>
            <a:r>
              <a:rPr lang="en-US" altLang="zh-CN" dirty="0" smtClean="0"/>
              <a:t>has </a:t>
            </a:r>
            <a:r>
              <a:rPr lang="en-US" altLang="zh-CN" dirty="0">
                <a:solidFill>
                  <a:srgbClr val="FF0000"/>
                </a:solidFill>
              </a:rPr>
              <a:t>input data</a:t>
            </a:r>
            <a:r>
              <a:rPr lang="en-US" altLang="zh-CN" dirty="0"/>
              <a:t>, and is expected to produce </a:t>
            </a:r>
            <a:r>
              <a:rPr lang="en-US" altLang="zh-CN" dirty="0" smtClean="0">
                <a:solidFill>
                  <a:srgbClr val="FF0000"/>
                </a:solidFill>
              </a:rPr>
              <a:t>output</a:t>
            </a:r>
            <a:r>
              <a:rPr lang="en-US" altLang="zh-CN" dirty="0" smtClean="0"/>
              <a:t> data</a:t>
            </a:r>
            <a:endParaRPr lang="en-US" altLang="zh-CN" dirty="0"/>
          </a:p>
          <a:p>
            <a:pPr lvl="1"/>
            <a:r>
              <a:rPr lang="en-US" altLang="zh-CN" dirty="0" smtClean="0"/>
              <a:t>each </a:t>
            </a:r>
            <a:r>
              <a:rPr lang="en-US" altLang="zh-CN" dirty="0"/>
              <a:t>instruction can be carried out in a </a:t>
            </a:r>
            <a:r>
              <a:rPr lang="en-US" altLang="zh-CN" dirty="0" smtClean="0"/>
              <a:t>finite amount </a:t>
            </a:r>
            <a:r>
              <a:rPr lang="en-US" altLang="zh-CN" dirty="0"/>
              <a:t>of time in a </a:t>
            </a:r>
            <a:r>
              <a:rPr lang="en-US" altLang="zh-CN" dirty="0">
                <a:solidFill>
                  <a:srgbClr val="FF0000"/>
                </a:solidFill>
              </a:rPr>
              <a:t>deterministic</a:t>
            </a:r>
            <a:r>
              <a:rPr lang="en-US" altLang="zh-CN" dirty="0"/>
              <a:t> way </a:t>
            </a:r>
            <a:endParaRPr lang="en-US" altLang="zh-CN" dirty="0" smtClean="0"/>
          </a:p>
          <a:p>
            <a:r>
              <a:rPr lang="en-US" altLang="zh-CN" dirty="0"/>
              <a:t>Notice the term </a:t>
            </a:r>
            <a:r>
              <a:rPr lang="en-US" altLang="zh-CN" b="1" dirty="0" smtClean="0"/>
              <a:t>finite.</a:t>
            </a:r>
            <a:endParaRPr lang="en-US" altLang="zh-CN" b="1" dirty="0"/>
          </a:p>
          <a:p>
            <a:pPr lvl="1"/>
            <a:r>
              <a:rPr lang="en-US" altLang="zh-CN" dirty="0" smtClean="0"/>
              <a:t>Algorithms </a:t>
            </a:r>
            <a:r>
              <a:rPr lang="en-US" altLang="zh-CN" dirty="0"/>
              <a:t>should lead to an eventual </a:t>
            </a:r>
            <a:r>
              <a:rPr lang="en-US" altLang="zh-CN" dirty="0" smtClean="0"/>
              <a:t>solution.</a:t>
            </a:r>
            <a:endParaRPr lang="en-US" altLang="zh-CN" dirty="0"/>
          </a:p>
          <a:p>
            <a:pPr lvl="1"/>
            <a:r>
              <a:rPr lang="en-US" altLang="zh-CN" dirty="0" smtClean="0"/>
              <a:t>The </a:t>
            </a:r>
            <a:r>
              <a:rPr lang="en-US" altLang="zh-CN" dirty="0"/>
              <a:t>algorithm should stop (halt). </a:t>
            </a:r>
            <a:endParaRPr lang="en-US" altLang="zh-CN" dirty="0" smtClean="0"/>
          </a:p>
          <a:p>
            <a:r>
              <a:rPr lang="en-US" altLang="zh-CN" dirty="0"/>
              <a:t>Sequence of </a:t>
            </a:r>
            <a:r>
              <a:rPr lang="en-US" altLang="zh-CN" b="1" dirty="0" smtClean="0"/>
              <a:t>steps</a:t>
            </a:r>
            <a:endParaRPr lang="en-US" altLang="zh-CN" b="1" dirty="0"/>
          </a:p>
          <a:p>
            <a:pPr lvl="1"/>
            <a:r>
              <a:rPr lang="en-US" altLang="zh-CN" dirty="0" smtClean="0"/>
              <a:t>Each </a:t>
            </a:r>
            <a:r>
              <a:rPr lang="en-US" altLang="zh-CN" dirty="0"/>
              <a:t>step should do one logical action</a:t>
            </a:r>
            <a:r>
              <a:rPr lang="en-US" altLang="zh-CN" dirty="0" smtClean="0"/>
              <a:t>.</a:t>
            </a:r>
            <a:r>
              <a:rPr lang="en-US" altLang="zh-CN" dirty="0"/>
              <a:t/>
            </a:r>
            <a:br>
              <a:rPr lang="en-US" altLang="zh-CN" dirty="0"/>
            </a:br>
            <a:endParaRPr lang="zh-CN" altLang="en-US" dirty="0"/>
          </a:p>
        </p:txBody>
      </p:sp>
    </p:spTree>
    <p:extLst>
      <p:ext uri="{BB962C8B-B14F-4D97-AF65-F5344CB8AC3E}">
        <p14:creationId xmlns:p14="http://schemas.microsoft.com/office/powerpoint/2010/main" val="38417978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576137" y="257793"/>
            <a:ext cx="8590546" cy="6224004"/>
          </a:xfrm>
          <a:prstGeom prst="rect">
            <a:avLst/>
          </a:prstGeom>
        </p:spPr>
      </p:pic>
    </p:spTree>
    <p:extLst>
      <p:ext uri="{BB962C8B-B14F-4D97-AF65-F5344CB8AC3E}">
        <p14:creationId xmlns:p14="http://schemas.microsoft.com/office/powerpoint/2010/main" val="28125204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Reality</a:t>
            </a:r>
            <a:endParaRPr lang="zh-CN" altLang="en-US" dirty="0"/>
          </a:p>
        </p:txBody>
      </p:sp>
      <p:pic>
        <p:nvPicPr>
          <p:cNvPr id="4" name="内容占位符 3"/>
          <p:cNvPicPr>
            <a:picLocks noGrp="1" noChangeAspect="1"/>
          </p:cNvPicPr>
          <p:nvPr>
            <p:ph idx="1"/>
          </p:nvPr>
        </p:nvPicPr>
        <p:blipFill>
          <a:blip r:embed="rId2"/>
          <a:stretch>
            <a:fillRect/>
          </a:stretch>
        </p:blipFill>
        <p:spPr>
          <a:xfrm>
            <a:off x="1102895" y="2271686"/>
            <a:ext cx="4371429" cy="1580952"/>
          </a:xfrm>
          <a:prstGeom prst="rect">
            <a:avLst/>
          </a:prstGeom>
        </p:spPr>
      </p:pic>
      <p:pic>
        <p:nvPicPr>
          <p:cNvPr id="3" name="图片 2"/>
          <p:cNvPicPr>
            <a:picLocks noChangeAspect="1"/>
          </p:cNvPicPr>
          <p:nvPr/>
        </p:nvPicPr>
        <p:blipFill>
          <a:blip r:embed="rId3"/>
          <a:stretch>
            <a:fillRect/>
          </a:stretch>
        </p:blipFill>
        <p:spPr>
          <a:xfrm>
            <a:off x="6358641" y="2271686"/>
            <a:ext cx="4228904" cy="1509432"/>
          </a:xfrm>
          <a:prstGeom prst="rect">
            <a:avLst/>
          </a:prstGeom>
        </p:spPr>
      </p:pic>
    </p:spTree>
    <p:extLst>
      <p:ext uri="{BB962C8B-B14F-4D97-AF65-F5344CB8AC3E}">
        <p14:creationId xmlns:p14="http://schemas.microsoft.com/office/powerpoint/2010/main" val="40576387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Background</a:t>
            </a:r>
            <a:endParaRPr lang="zh-CN" altLang="en-US" dirty="0"/>
          </a:p>
        </p:txBody>
      </p:sp>
      <p:sp>
        <p:nvSpPr>
          <p:cNvPr id="4" name="AutoShape 2" descr="“points of view perception”的图片搜索结果"/>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509841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Perception(</a:t>
            </a:r>
            <a:r>
              <a:rPr lang="zh-CN" altLang="en-US" dirty="0" smtClean="0"/>
              <a:t>感</a:t>
            </a:r>
            <a:r>
              <a:rPr lang="en-US" altLang="zh-CN" dirty="0" smtClean="0"/>
              <a:t>(sensory input)+</a:t>
            </a:r>
            <a:r>
              <a:rPr lang="zh-CN" altLang="en-US" dirty="0" smtClean="0"/>
              <a:t>知</a:t>
            </a:r>
            <a:r>
              <a:rPr lang="en-US" altLang="zh-CN" dirty="0" smtClean="0"/>
              <a:t>(make sense))</a:t>
            </a:r>
            <a:endParaRPr lang="zh-CN" altLang="en-US" dirty="0"/>
          </a:p>
        </p:txBody>
      </p:sp>
      <p:pic>
        <p:nvPicPr>
          <p:cNvPr id="5" name="内容占位符 4"/>
          <p:cNvPicPr>
            <a:picLocks noGrp="1" noChangeAspect="1"/>
          </p:cNvPicPr>
          <p:nvPr>
            <p:ph idx="1"/>
          </p:nvPr>
        </p:nvPicPr>
        <p:blipFill>
          <a:blip r:embed="rId2"/>
          <a:stretch>
            <a:fillRect/>
          </a:stretch>
        </p:blipFill>
        <p:spPr>
          <a:xfrm>
            <a:off x="964185" y="1832679"/>
            <a:ext cx="6485714" cy="1257143"/>
          </a:xfrm>
          <a:prstGeom prst="rect">
            <a:avLst/>
          </a:prstGeom>
        </p:spPr>
      </p:pic>
      <p:pic>
        <p:nvPicPr>
          <p:cNvPr id="4" name="图片 3"/>
          <p:cNvPicPr>
            <a:picLocks noChangeAspect="1"/>
          </p:cNvPicPr>
          <p:nvPr/>
        </p:nvPicPr>
        <p:blipFill>
          <a:blip r:embed="rId3"/>
          <a:stretch>
            <a:fillRect/>
          </a:stretch>
        </p:blipFill>
        <p:spPr>
          <a:xfrm>
            <a:off x="6996907" y="3133267"/>
            <a:ext cx="4695238" cy="1304762"/>
          </a:xfrm>
          <a:prstGeom prst="rect">
            <a:avLst/>
          </a:prstGeom>
        </p:spPr>
      </p:pic>
      <p:pic>
        <p:nvPicPr>
          <p:cNvPr id="6" name="图片 5"/>
          <p:cNvPicPr>
            <a:picLocks noChangeAspect="1"/>
          </p:cNvPicPr>
          <p:nvPr/>
        </p:nvPicPr>
        <p:blipFill>
          <a:blip r:embed="rId4"/>
          <a:stretch>
            <a:fillRect/>
          </a:stretch>
        </p:blipFill>
        <p:spPr>
          <a:xfrm>
            <a:off x="912048" y="3550303"/>
            <a:ext cx="5642535" cy="887726"/>
          </a:xfrm>
          <a:prstGeom prst="rect">
            <a:avLst/>
          </a:prstGeom>
        </p:spPr>
      </p:pic>
      <p:pic>
        <p:nvPicPr>
          <p:cNvPr id="3" name="图片 2"/>
          <p:cNvPicPr>
            <a:picLocks noChangeAspect="1"/>
          </p:cNvPicPr>
          <p:nvPr/>
        </p:nvPicPr>
        <p:blipFill>
          <a:blip r:embed="rId5"/>
          <a:stretch>
            <a:fillRect/>
          </a:stretch>
        </p:blipFill>
        <p:spPr>
          <a:xfrm>
            <a:off x="1197060" y="4462643"/>
            <a:ext cx="3256835" cy="1034404"/>
          </a:xfrm>
          <a:prstGeom prst="rect">
            <a:avLst/>
          </a:prstGeom>
        </p:spPr>
      </p:pic>
      <p:pic>
        <p:nvPicPr>
          <p:cNvPr id="7" name="图片 6"/>
          <p:cNvPicPr>
            <a:picLocks noChangeAspect="1"/>
          </p:cNvPicPr>
          <p:nvPr/>
        </p:nvPicPr>
        <p:blipFill>
          <a:blip r:embed="rId6"/>
          <a:stretch>
            <a:fillRect/>
          </a:stretch>
        </p:blipFill>
        <p:spPr>
          <a:xfrm>
            <a:off x="6996907" y="4752474"/>
            <a:ext cx="4371660" cy="1655402"/>
          </a:xfrm>
          <a:prstGeom prst="rect">
            <a:avLst/>
          </a:prstGeom>
        </p:spPr>
      </p:pic>
      <p:pic>
        <p:nvPicPr>
          <p:cNvPr id="8" name="图片 7"/>
          <p:cNvPicPr>
            <a:picLocks noChangeAspect="1"/>
          </p:cNvPicPr>
          <p:nvPr/>
        </p:nvPicPr>
        <p:blipFill>
          <a:blip r:embed="rId7"/>
          <a:stretch>
            <a:fillRect/>
          </a:stretch>
        </p:blipFill>
        <p:spPr>
          <a:xfrm>
            <a:off x="2825477" y="5314826"/>
            <a:ext cx="4171429" cy="1504602"/>
          </a:xfrm>
          <a:prstGeom prst="rect">
            <a:avLst/>
          </a:prstGeom>
        </p:spPr>
      </p:pic>
    </p:spTree>
    <p:extLst>
      <p:ext uri="{BB962C8B-B14F-4D97-AF65-F5344CB8AC3E}">
        <p14:creationId xmlns:p14="http://schemas.microsoft.com/office/powerpoint/2010/main" val="22293574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Perspective</a:t>
            </a:r>
            <a:endParaRPr lang="zh-CN" altLang="en-US" dirty="0"/>
          </a:p>
        </p:txBody>
      </p:sp>
      <p:pic>
        <p:nvPicPr>
          <p:cNvPr id="4" name="内容占位符 3"/>
          <p:cNvPicPr>
            <a:picLocks noGrp="1" noChangeAspect="1"/>
          </p:cNvPicPr>
          <p:nvPr>
            <p:ph idx="1"/>
          </p:nvPr>
        </p:nvPicPr>
        <p:blipFill>
          <a:blip r:embed="rId2"/>
          <a:stretch>
            <a:fillRect/>
          </a:stretch>
        </p:blipFill>
        <p:spPr>
          <a:xfrm>
            <a:off x="834190" y="3320716"/>
            <a:ext cx="3390476" cy="3228571"/>
          </a:xfrm>
          <a:prstGeom prst="rect">
            <a:avLst/>
          </a:prstGeom>
        </p:spPr>
      </p:pic>
      <p:pic>
        <p:nvPicPr>
          <p:cNvPr id="5" name="图片 4"/>
          <p:cNvPicPr>
            <a:picLocks noChangeAspect="1"/>
          </p:cNvPicPr>
          <p:nvPr/>
        </p:nvPicPr>
        <p:blipFill>
          <a:blip r:embed="rId3"/>
          <a:stretch>
            <a:fillRect/>
          </a:stretch>
        </p:blipFill>
        <p:spPr>
          <a:xfrm>
            <a:off x="7615142" y="3320716"/>
            <a:ext cx="3747572" cy="3215207"/>
          </a:xfrm>
          <a:prstGeom prst="rect">
            <a:avLst/>
          </a:prstGeom>
        </p:spPr>
      </p:pic>
      <p:pic>
        <p:nvPicPr>
          <p:cNvPr id="7" name="图片 6"/>
          <p:cNvPicPr>
            <a:picLocks noChangeAspect="1"/>
          </p:cNvPicPr>
          <p:nvPr/>
        </p:nvPicPr>
        <p:blipFill>
          <a:blip r:embed="rId4"/>
          <a:stretch>
            <a:fillRect/>
          </a:stretch>
        </p:blipFill>
        <p:spPr>
          <a:xfrm>
            <a:off x="4276621" y="2638668"/>
            <a:ext cx="3286565" cy="3265037"/>
          </a:xfrm>
          <a:prstGeom prst="rect">
            <a:avLst/>
          </a:prstGeom>
        </p:spPr>
      </p:pic>
      <p:pic>
        <p:nvPicPr>
          <p:cNvPr id="8" name="图片 7"/>
          <p:cNvPicPr>
            <a:picLocks noChangeAspect="1"/>
          </p:cNvPicPr>
          <p:nvPr/>
        </p:nvPicPr>
        <p:blipFill>
          <a:blip r:embed="rId5"/>
          <a:stretch>
            <a:fillRect/>
          </a:stretch>
        </p:blipFill>
        <p:spPr>
          <a:xfrm>
            <a:off x="890907" y="1619988"/>
            <a:ext cx="6771428" cy="885714"/>
          </a:xfrm>
          <a:prstGeom prst="rect">
            <a:avLst/>
          </a:prstGeom>
        </p:spPr>
      </p:pic>
    </p:spTree>
    <p:extLst>
      <p:ext uri="{BB962C8B-B14F-4D97-AF65-F5344CB8AC3E}">
        <p14:creationId xmlns:p14="http://schemas.microsoft.com/office/powerpoint/2010/main" val="32000085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492526" y="1464194"/>
            <a:ext cx="4664883" cy="3170663"/>
          </a:xfrm>
          <a:prstGeom prst="rect">
            <a:avLst/>
          </a:prstGeom>
        </p:spPr>
      </p:pic>
      <p:sp>
        <p:nvSpPr>
          <p:cNvPr id="2" name="标题 1"/>
          <p:cNvSpPr>
            <a:spLocks noGrp="1"/>
          </p:cNvSpPr>
          <p:nvPr>
            <p:ph type="title"/>
          </p:nvPr>
        </p:nvSpPr>
        <p:spPr/>
        <p:txBody>
          <a:bodyPr/>
          <a:lstStyle/>
          <a:p>
            <a:r>
              <a:rPr lang="en-US" altLang="zh-CN" dirty="0" smtClean="0"/>
              <a:t>Fact vs Opinion(Assumption, Belief)</a:t>
            </a:r>
            <a:endParaRPr lang="zh-CN" altLang="en-US" dirty="0"/>
          </a:p>
        </p:txBody>
      </p:sp>
      <p:pic>
        <p:nvPicPr>
          <p:cNvPr id="4" name="内容占位符 3"/>
          <p:cNvPicPr>
            <a:picLocks noGrp="1" noChangeAspect="1"/>
          </p:cNvPicPr>
          <p:nvPr>
            <p:ph idx="1"/>
          </p:nvPr>
        </p:nvPicPr>
        <p:blipFill>
          <a:blip r:embed="rId3"/>
          <a:stretch>
            <a:fillRect/>
          </a:stretch>
        </p:blipFill>
        <p:spPr>
          <a:xfrm>
            <a:off x="0" y="3222893"/>
            <a:ext cx="4162926" cy="2334775"/>
          </a:xfrm>
          <a:prstGeom prst="rect">
            <a:avLst/>
          </a:prstGeom>
        </p:spPr>
      </p:pic>
      <p:pic>
        <p:nvPicPr>
          <p:cNvPr id="5" name="图片 4"/>
          <p:cNvPicPr>
            <a:picLocks noChangeAspect="1"/>
          </p:cNvPicPr>
          <p:nvPr/>
        </p:nvPicPr>
        <p:blipFill>
          <a:blip r:embed="rId4"/>
          <a:stretch>
            <a:fillRect/>
          </a:stretch>
        </p:blipFill>
        <p:spPr>
          <a:xfrm>
            <a:off x="7487331" y="3169794"/>
            <a:ext cx="4536548" cy="2387874"/>
          </a:xfrm>
          <a:prstGeom prst="rect">
            <a:avLst/>
          </a:prstGeom>
        </p:spPr>
      </p:pic>
    </p:spTree>
    <p:extLst>
      <p:ext uri="{BB962C8B-B14F-4D97-AF65-F5344CB8AC3E}">
        <p14:creationId xmlns:p14="http://schemas.microsoft.com/office/powerpoint/2010/main" val="30915776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Assumption vs Belief</a:t>
            </a:r>
            <a:endParaRPr lang="zh-CN" altLang="en-US" dirty="0"/>
          </a:p>
        </p:txBody>
      </p:sp>
      <p:pic>
        <p:nvPicPr>
          <p:cNvPr id="4" name="内容占位符 3"/>
          <p:cNvPicPr>
            <a:picLocks noGrp="1" noChangeAspect="1"/>
          </p:cNvPicPr>
          <p:nvPr>
            <p:ph idx="1"/>
          </p:nvPr>
        </p:nvPicPr>
        <p:blipFill>
          <a:blip r:embed="rId2"/>
          <a:stretch>
            <a:fillRect/>
          </a:stretch>
        </p:blipFill>
        <p:spPr>
          <a:xfrm>
            <a:off x="3307242" y="1690688"/>
            <a:ext cx="5162990" cy="2507738"/>
          </a:xfrm>
          <a:prstGeom prst="rect">
            <a:avLst/>
          </a:prstGeom>
        </p:spPr>
      </p:pic>
    </p:spTree>
    <p:extLst>
      <p:ext uri="{BB962C8B-B14F-4D97-AF65-F5344CB8AC3E}">
        <p14:creationId xmlns:p14="http://schemas.microsoft.com/office/powerpoint/2010/main" val="3573621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Categorization</a:t>
            </a:r>
            <a:endParaRPr lang="zh-CN" altLang="en-US" dirty="0"/>
          </a:p>
        </p:txBody>
      </p:sp>
      <p:sp>
        <p:nvSpPr>
          <p:cNvPr id="3" name="内容占位符 2"/>
          <p:cNvSpPr>
            <a:spLocks noGrp="1"/>
          </p:cNvSpPr>
          <p:nvPr>
            <p:ph idx="1"/>
          </p:nvPr>
        </p:nvSpPr>
        <p:spPr>
          <a:xfrm>
            <a:off x="838200" y="1840832"/>
            <a:ext cx="10976811" cy="4920915"/>
          </a:xfrm>
        </p:spPr>
        <p:txBody>
          <a:bodyPr>
            <a:normAutofit fontScale="92500" lnSpcReduction="20000"/>
          </a:bodyPr>
          <a:lstStyle/>
          <a:p>
            <a:r>
              <a:rPr lang="en-US" altLang="zh-CN" dirty="0" smtClean="0"/>
              <a:t>What?</a:t>
            </a:r>
          </a:p>
          <a:p>
            <a:pPr lvl="1"/>
            <a:r>
              <a:rPr lang="en-US" altLang="zh-CN" dirty="0" smtClean="0"/>
              <a:t>Identification: two or more perceptually distinct objects are classified as being the same thing</a:t>
            </a:r>
          </a:p>
          <a:p>
            <a:r>
              <a:rPr lang="en-US" altLang="zh-CN" dirty="0" smtClean="0"/>
              <a:t>Why?</a:t>
            </a:r>
          </a:p>
          <a:p>
            <a:pPr lvl="1"/>
            <a:r>
              <a:rPr lang="en-US" altLang="zh-CN" dirty="0" smtClean="0"/>
              <a:t>Greatly reduce learning and memory requirements</a:t>
            </a:r>
          </a:p>
          <a:p>
            <a:pPr lvl="1"/>
            <a:r>
              <a:rPr lang="en-US" altLang="zh-CN" dirty="0" smtClean="0"/>
              <a:t>Enables us to efficiently order and relate objects and events</a:t>
            </a:r>
          </a:p>
          <a:p>
            <a:pPr lvl="1"/>
            <a:r>
              <a:rPr lang="en-US" altLang="zh-CN" dirty="0" smtClean="0"/>
              <a:t>Provides probability-based information</a:t>
            </a:r>
          </a:p>
          <a:p>
            <a:pPr lvl="2"/>
            <a:r>
              <a:rPr lang="en-US" altLang="zh-CN" dirty="0" smtClean="0"/>
              <a:t>Allows for quicker decisions about most appropriate way to act in novel situation</a:t>
            </a:r>
          </a:p>
          <a:p>
            <a:pPr lvl="2"/>
            <a:r>
              <a:rPr lang="en-US" altLang="zh-CN" dirty="0" smtClean="0"/>
              <a:t>Allow us to make assumption about the missing details</a:t>
            </a:r>
          </a:p>
          <a:p>
            <a:r>
              <a:rPr lang="en-US" altLang="zh-CN" dirty="0" smtClean="0"/>
              <a:t>How?</a:t>
            </a:r>
          </a:p>
          <a:p>
            <a:pPr lvl="1"/>
            <a:r>
              <a:rPr lang="en-US" altLang="zh-CN" dirty="0" smtClean="0"/>
              <a:t>Rigid definition</a:t>
            </a:r>
          </a:p>
          <a:p>
            <a:pPr lvl="2"/>
            <a:r>
              <a:rPr lang="en-US" altLang="zh-CN" dirty="0" smtClean="0"/>
              <a:t>Satisfy both the Necessary and Sufficient conditions</a:t>
            </a:r>
          </a:p>
          <a:p>
            <a:pPr lvl="3"/>
            <a:r>
              <a:rPr lang="en-US" altLang="zh-CN" dirty="0" smtClean="0"/>
              <a:t>Necessary: In order to be member of X, an object must have feature Y.</a:t>
            </a:r>
          </a:p>
          <a:p>
            <a:pPr lvl="3"/>
            <a:r>
              <a:rPr lang="en-US" altLang="zh-CN" dirty="0" smtClean="0"/>
              <a:t>Sufficient: If an object has feature X, then it must be a member of Category of Y.</a:t>
            </a:r>
          </a:p>
          <a:p>
            <a:pPr lvl="2"/>
            <a:r>
              <a:rPr lang="en-US" altLang="zh-CN" dirty="0" smtClean="0"/>
              <a:t>Category membership determined on basis of essential features</a:t>
            </a:r>
          </a:p>
          <a:p>
            <a:pPr lvl="1"/>
            <a:r>
              <a:rPr lang="en-US" altLang="zh-CN" dirty="0" smtClean="0"/>
              <a:t>Prototype theory &amp; Stereotype theory</a:t>
            </a:r>
            <a:endParaRPr lang="zh-CN" altLang="en-US" dirty="0"/>
          </a:p>
        </p:txBody>
      </p:sp>
    </p:spTree>
    <p:extLst>
      <p:ext uri="{BB962C8B-B14F-4D97-AF65-F5344CB8AC3E}">
        <p14:creationId xmlns:p14="http://schemas.microsoft.com/office/powerpoint/2010/main" val="30249652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Observation(Perception) vs Inference</a:t>
            </a:r>
            <a:endParaRPr lang="zh-CN" altLang="en-US" dirty="0"/>
          </a:p>
        </p:txBody>
      </p:sp>
      <p:pic>
        <p:nvPicPr>
          <p:cNvPr id="4" name="内容占位符 3"/>
          <p:cNvPicPr>
            <a:picLocks noGrp="1" noChangeAspect="1"/>
          </p:cNvPicPr>
          <p:nvPr>
            <p:ph idx="1"/>
          </p:nvPr>
        </p:nvPicPr>
        <p:blipFill>
          <a:blip r:embed="rId2"/>
          <a:stretch>
            <a:fillRect/>
          </a:stretch>
        </p:blipFill>
        <p:spPr>
          <a:xfrm>
            <a:off x="610479" y="1690688"/>
            <a:ext cx="5621879" cy="3742008"/>
          </a:xfrm>
          <a:prstGeom prst="rect">
            <a:avLst/>
          </a:prstGeom>
        </p:spPr>
      </p:pic>
      <p:pic>
        <p:nvPicPr>
          <p:cNvPr id="5" name="图片 4"/>
          <p:cNvPicPr>
            <a:picLocks noChangeAspect="1"/>
          </p:cNvPicPr>
          <p:nvPr/>
        </p:nvPicPr>
        <p:blipFill>
          <a:blip r:embed="rId3"/>
          <a:stretch>
            <a:fillRect/>
          </a:stretch>
        </p:blipFill>
        <p:spPr>
          <a:xfrm>
            <a:off x="6334945" y="2087309"/>
            <a:ext cx="5857056" cy="3742008"/>
          </a:xfrm>
          <a:prstGeom prst="rect">
            <a:avLst/>
          </a:prstGeom>
        </p:spPr>
      </p:pic>
    </p:spTree>
    <p:extLst>
      <p:ext uri="{BB962C8B-B14F-4D97-AF65-F5344CB8AC3E}">
        <p14:creationId xmlns:p14="http://schemas.microsoft.com/office/powerpoint/2010/main" val="7562673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Computability</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Computability</a:t>
            </a:r>
          </a:p>
          <a:p>
            <a:pPr lvl="1"/>
            <a:r>
              <a:rPr lang="en-US" altLang="zh-CN" dirty="0"/>
              <a:t>Computability refers to whether of not in principle it is possible to evaluate f(n) by following a set of instructions.</a:t>
            </a:r>
          </a:p>
          <a:p>
            <a:pPr lvl="1"/>
            <a:r>
              <a:rPr lang="en-US" altLang="zh-CN" dirty="0"/>
              <a:t>We are not for the moment worried if this computation requires 1,000,000 or more consecutive steps.</a:t>
            </a:r>
          </a:p>
          <a:p>
            <a:r>
              <a:rPr lang="en-US" altLang="zh-CN" dirty="0"/>
              <a:t>The </a:t>
            </a:r>
            <a:r>
              <a:rPr lang="en-US" altLang="zh-CN" dirty="0" err="1"/>
              <a:t>Entscheidungsproblem</a:t>
            </a:r>
            <a:r>
              <a:rPr lang="en-US" altLang="zh-CN" dirty="0"/>
              <a:t> (Decision problem) asks for an algorithm that takes as input a statement of a first-order logic and answers “Yes” or “No” according to whether the statement is universally valid (valid in every structure satisfying the axioms).</a:t>
            </a:r>
          </a:p>
          <a:p>
            <a:r>
              <a:rPr lang="en-US" altLang="zh-CN" b="1" dirty="0"/>
              <a:t>An algorithm to ask whether something is true. Is it computable</a:t>
            </a:r>
            <a:r>
              <a:rPr lang="en-US" altLang="zh-CN" dirty="0"/>
              <a:t> ?</a:t>
            </a:r>
          </a:p>
          <a:p>
            <a:pPr lvl="1"/>
            <a:r>
              <a:rPr lang="en-US" altLang="zh-CN" dirty="0"/>
              <a:t>Turing Machine &amp; Lambda Calculus – two mathematical ways to ask question about “Computability”</a:t>
            </a:r>
            <a:endParaRPr lang="zh-CN" altLang="en-US" dirty="0"/>
          </a:p>
        </p:txBody>
      </p:sp>
    </p:spTree>
    <p:extLst>
      <p:ext uri="{BB962C8B-B14F-4D97-AF65-F5344CB8AC3E}">
        <p14:creationId xmlns:p14="http://schemas.microsoft.com/office/powerpoint/2010/main" val="13449610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Lambda Calculus</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9480841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Lambda</a:t>
            </a:r>
            <a:r>
              <a:rPr lang="zh-CN" altLang="en-US" dirty="0"/>
              <a:t>演算只有两条真正的法则：称为</a:t>
            </a:r>
            <a:r>
              <a:rPr lang="en-US" altLang="zh-CN" dirty="0"/>
              <a:t>Alpha</a:t>
            </a:r>
            <a:r>
              <a:rPr lang="zh-CN" altLang="en-US" dirty="0"/>
              <a:t>和</a:t>
            </a:r>
            <a:r>
              <a:rPr lang="en-US" altLang="zh-CN" dirty="0"/>
              <a:t>Beta</a:t>
            </a:r>
            <a:endParaRPr lang="zh-CN" altLang="en-US" dirty="0"/>
          </a:p>
        </p:txBody>
      </p:sp>
      <p:sp>
        <p:nvSpPr>
          <p:cNvPr id="3" name="内容占位符 2"/>
          <p:cNvSpPr>
            <a:spLocks noGrp="1"/>
          </p:cNvSpPr>
          <p:nvPr>
            <p:ph idx="1"/>
          </p:nvPr>
        </p:nvSpPr>
        <p:spPr>
          <a:xfrm>
            <a:off x="838200" y="2030163"/>
            <a:ext cx="10515600" cy="4351338"/>
          </a:xfrm>
        </p:spPr>
        <p:txBody>
          <a:bodyPr/>
          <a:lstStyle/>
          <a:p>
            <a:r>
              <a:rPr lang="en-US" altLang="zh-CN" dirty="0"/>
              <a:t>Alpha</a:t>
            </a:r>
            <a:r>
              <a:rPr lang="zh-CN" altLang="en-US" dirty="0"/>
              <a:t>转换</a:t>
            </a:r>
          </a:p>
          <a:p>
            <a:pPr lvl="1"/>
            <a:r>
              <a:rPr lang="en-US" altLang="zh-CN" dirty="0"/>
              <a:t>Alpha</a:t>
            </a:r>
            <a:r>
              <a:rPr lang="zh-CN" altLang="en-US" dirty="0"/>
              <a:t>是一个重命名操作</a:t>
            </a:r>
            <a:r>
              <a:rPr lang="en-US" altLang="zh-CN" dirty="0"/>
              <a:t>; </a:t>
            </a:r>
            <a:r>
              <a:rPr lang="zh-CN" altLang="en-US" dirty="0"/>
              <a:t>基本上就是说，变量的名称是不重要的：给定</a:t>
            </a:r>
            <a:r>
              <a:rPr lang="en-US" altLang="zh-CN" dirty="0"/>
              <a:t>Lambda</a:t>
            </a:r>
            <a:r>
              <a:rPr lang="zh-CN" altLang="en-US" dirty="0"/>
              <a:t>演算中的任意表达式，我们可以修改函数参数的名称，只要我们同时修改函数体内所有对它的自由引用。</a:t>
            </a:r>
          </a:p>
          <a:p>
            <a:pPr lvl="1"/>
            <a:endParaRPr lang="zh-CN" altLang="en-US" dirty="0"/>
          </a:p>
        </p:txBody>
      </p:sp>
      <p:pic>
        <p:nvPicPr>
          <p:cNvPr id="6" name="图片 5"/>
          <p:cNvPicPr>
            <a:picLocks noChangeAspect="1"/>
          </p:cNvPicPr>
          <p:nvPr/>
        </p:nvPicPr>
        <p:blipFill>
          <a:blip r:embed="rId2"/>
          <a:stretch>
            <a:fillRect/>
          </a:stretch>
        </p:blipFill>
        <p:spPr>
          <a:xfrm>
            <a:off x="2564159" y="3753853"/>
            <a:ext cx="6240038" cy="2844216"/>
          </a:xfrm>
          <a:prstGeom prst="rect">
            <a:avLst/>
          </a:prstGeom>
        </p:spPr>
      </p:pic>
    </p:spTree>
    <p:extLst>
      <p:ext uri="{BB962C8B-B14F-4D97-AF65-F5344CB8AC3E}">
        <p14:creationId xmlns:p14="http://schemas.microsoft.com/office/powerpoint/2010/main" val="21524712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Lambda</a:t>
            </a:r>
            <a:r>
              <a:rPr lang="zh-CN" altLang="en-US" dirty="0"/>
              <a:t>演算只有两条真正的法则：称为</a:t>
            </a:r>
            <a:r>
              <a:rPr lang="en-US" altLang="zh-CN" dirty="0"/>
              <a:t>Alpha</a:t>
            </a:r>
            <a:r>
              <a:rPr lang="zh-CN" altLang="en-US" dirty="0"/>
              <a:t>和</a:t>
            </a:r>
            <a:r>
              <a:rPr lang="en-US" altLang="zh-CN" dirty="0"/>
              <a:t>Beta</a:t>
            </a:r>
            <a:endParaRPr lang="zh-CN" altLang="en-US" dirty="0"/>
          </a:p>
        </p:txBody>
      </p:sp>
      <p:sp>
        <p:nvSpPr>
          <p:cNvPr id="3" name="内容占位符 2"/>
          <p:cNvSpPr>
            <a:spLocks noGrp="1"/>
          </p:cNvSpPr>
          <p:nvPr>
            <p:ph idx="1"/>
          </p:nvPr>
        </p:nvSpPr>
        <p:spPr>
          <a:xfrm>
            <a:off x="838200" y="2030163"/>
            <a:ext cx="10515600" cy="4351338"/>
          </a:xfrm>
        </p:spPr>
        <p:txBody>
          <a:bodyPr/>
          <a:lstStyle/>
          <a:p>
            <a:r>
              <a:rPr lang="en-US" altLang="zh-CN" dirty="0"/>
              <a:t>Beta</a:t>
            </a:r>
            <a:r>
              <a:rPr lang="zh-CN" altLang="en-US" dirty="0"/>
              <a:t>规约</a:t>
            </a:r>
          </a:p>
          <a:p>
            <a:pPr lvl="1"/>
            <a:r>
              <a:rPr lang="en-US" altLang="zh-CN" dirty="0"/>
              <a:t>Beta</a:t>
            </a:r>
            <a:r>
              <a:rPr lang="zh-CN" altLang="en-US" dirty="0"/>
              <a:t>规约才是精彩的地方：这条规则使得</a:t>
            </a:r>
            <a:r>
              <a:rPr lang="en-US" altLang="zh-CN" dirty="0"/>
              <a:t>Lambda</a:t>
            </a:r>
            <a:r>
              <a:rPr lang="zh-CN" altLang="en-US" dirty="0"/>
              <a:t>演算能够执行任何可以由机器来完成的计算。</a:t>
            </a:r>
          </a:p>
          <a:p>
            <a:pPr lvl="1"/>
            <a:r>
              <a:rPr lang="en-US" altLang="zh-CN" dirty="0"/>
              <a:t>Beta</a:t>
            </a:r>
            <a:r>
              <a:rPr lang="zh-CN" altLang="en-US" dirty="0"/>
              <a:t>基本上是说，如果你有一个函数应用，你可以对这个函数体中和对应函数标识符相关的部分做替换，替换方法是把标识符用参数值替换。这听起来很费解，但是它用起来却很容易。</a:t>
            </a:r>
          </a:p>
          <a:p>
            <a:pPr lvl="1"/>
            <a:r>
              <a:rPr lang="zh-CN" altLang="en-US" dirty="0"/>
              <a:t>假设我们有一个函数应用表达式：“ </a:t>
            </a:r>
            <a:r>
              <a:rPr lang="en-US" altLang="zh-CN" dirty="0"/>
              <a:t>(lambda x . x + 1) 3 “</a:t>
            </a:r>
            <a:r>
              <a:rPr lang="zh-CN" altLang="en-US" dirty="0"/>
              <a:t>。所谓</a:t>
            </a:r>
            <a:r>
              <a:rPr lang="en-US" altLang="zh-CN" dirty="0"/>
              <a:t>Beta</a:t>
            </a:r>
            <a:r>
              <a:rPr lang="zh-CN" altLang="en-US" dirty="0"/>
              <a:t>规约就是，我们可以通过替换函数体（即“</a:t>
            </a:r>
            <a:r>
              <a:rPr lang="en-US" altLang="zh-CN" dirty="0"/>
              <a:t>x + 1”</a:t>
            </a:r>
            <a:r>
              <a:rPr lang="zh-CN" altLang="en-US" dirty="0"/>
              <a:t>）来实现函数应用，用数值“</a:t>
            </a:r>
            <a:r>
              <a:rPr lang="en-US" altLang="zh-CN" dirty="0"/>
              <a:t>3”</a:t>
            </a:r>
            <a:r>
              <a:rPr lang="zh-CN" altLang="en-US" dirty="0"/>
              <a:t>取代引用的参数“</a:t>
            </a:r>
            <a:r>
              <a:rPr lang="en-US" altLang="zh-CN" dirty="0"/>
              <a:t>x”</a:t>
            </a:r>
            <a:r>
              <a:rPr lang="zh-CN" altLang="en-US" dirty="0"/>
              <a:t>。于是</a:t>
            </a:r>
            <a:r>
              <a:rPr lang="en-US" altLang="zh-CN" dirty="0"/>
              <a:t>Beta</a:t>
            </a:r>
            <a:r>
              <a:rPr lang="zh-CN" altLang="en-US" dirty="0"/>
              <a:t>规约的结果就是“</a:t>
            </a:r>
            <a:r>
              <a:rPr lang="en-US" altLang="zh-CN" dirty="0"/>
              <a:t>3 + 1”</a:t>
            </a:r>
            <a:r>
              <a:rPr lang="zh-CN" altLang="en-US" dirty="0"/>
              <a:t>。</a:t>
            </a:r>
          </a:p>
        </p:txBody>
      </p:sp>
    </p:spTree>
    <p:extLst>
      <p:ext uri="{BB962C8B-B14F-4D97-AF65-F5344CB8AC3E}">
        <p14:creationId xmlns:p14="http://schemas.microsoft.com/office/powerpoint/2010/main" val="37503515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lvl="1" algn="ctr"/>
            <a:r>
              <a:rPr lang="en-US" altLang="zh-CN" sz="4400" dirty="0" smtClean="0"/>
              <a:t>Ambiguity - </a:t>
            </a:r>
            <a:r>
              <a:rPr lang="en-GB" altLang="zh-CN" sz="4400" dirty="0" smtClean="0">
                <a:ea typeface="宋体" panose="02010600030101010101" pitchFamily="2" charset="-122"/>
              </a:rPr>
              <a:t>A fundamental problem for understanding language</a:t>
            </a:r>
            <a:endParaRPr lang="zh-CN" altLang="en-US" sz="4400" dirty="0"/>
          </a:p>
        </p:txBody>
      </p:sp>
      <p:sp>
        <p:nvSpPr>
          <p:cNvPr id="3" name="内容占位符 2"/>
          <p:cNvSpPr>
            <a:spLocks noGrp="1"/>
          </p:cNvSpPr>
          <p:nvPr>
            <p:ph idx="1"/>
          </p:nvPr>
        </p:nvSpPr>
        <p:spPr/>
        <p:txBody>
          <a:bodyPr>
            <a:normAutofit fontScale="85000" lnSpcReduction="20000"/>
          </a:bodyPr>
          <a:lstStyle/>
          <a:p>
            <a:pPr marL="196850" indent="0">
              <a:buNone/>
            </a:pPr>
            <a:r>
              <a:rPr lang="en-GB" altLang="zh-CN" sz="4200" i="1" dirty="0" smtClean="0"/>
              <a:t>Outline</a:t>
            </a:r>
            <a:endParaRPr lang="en-GB" altLang="zh-CN" sz="4200" i="1" dirty="0"/>
          </a:p>
          <a:p>
            <a:pPr marL="196850" indent="0">
              <a:buNone/>
            </a:pPr>
            <a:r>
              <a:rPr lang="en-GB" altLang="zh-CN" dirty="0" smtClean="0"/>
              <a:t>1. </a:t>
            </a:r>
            <a:r>
              <a:rPr lang="en-GB" altLang="zh-CN" dirty="0"/>
              <a:t>Introduction </a:t>
            </a:r>
          </a:p>
          <a:p>
            <a:pPr marL="196850" indent="0">
              <a:buNone/>
            </a:pPr>
            <a:r>
              <a:rPr lang="en-GB" altLang="zh-CN" dirty="0" smtClean="0"/>
              <a:t>2</a:t>
            </a:r>
            <a:r>
              <a:rPr lang="en-GB" altLang="zh-CN" dirty="0"/>
              <a:t>. Why is ambiguity a problem? </a:t>
            </a:r>
          </a:p>
          <a:p>
            <a:pPr marL="196850" indent="0">
              <a:buNone/>
            </a:pPr>
            <a:r>
              <a:rPr lang="en-GB" altLang="zh-CN" dirty="0"/>
              <a:t>3. Local vs. global ambiguity </a:t>
            </a:r>
          </a:p>
          <a:p>
            <a:pPr marL="196850" indent="0">
              <a:buNone/>
            </a:pPr>
            <a:r>
              <a:rPr lang="en-GB" altLang="zh-CN" dirty="0"/>
              <a:t>4. Types of ambiguity </a:t>
            </a:r>
            <a:endParaRPr lang="en-GB" altLang="zh-CN" dirty="0" smtClean="0"/>
          </a:p>
          <a:p>
            <a:pPr marL="196850" indent="0">
              <a:buNone/>
            </a:pPr>
            <a:r>
              <a:rPr lang="en-GB" altLang="zh-CN" dirty="0"/>
              <a:t>	</a:t>
            </a:r>
            <a:r>
              <a:rPr lang="en-GB" altLang="zh-CN" dirty="0" smtClean="0"/>
              <a:t>4.1</a:t>
            </a:r>
            <a:r>
              <a:rPr lang="en-GB" altLang="zh-CN" dirty="0"/>
              <a:t>. </a:t>
            </a:r>
            <a:r>
              <a:rPr lang="en-GB" altLang="zh-CN" dirty="0" err="1"/>
              <a:t>Categorial</a:t>
            </a:r>
            <a:r>
              <a:rPr lang="en-GB" altLang="zh-CN" dirty="0"/>
              <a:t> ambiguity </a:t>
            </a:r>
          </a:p>
          <a:p>
            <a:pPr marL="196850" lvl="1" indent="0">
              <a:spcBef>
                <a:spcPts val="1000"/>
              </a:spcBef>
              <a:buNone/>
            </a:pPr>
            <a:r>
              <a:rPr lang="en-GB" altLang="zh-CN" sz="2800" dirty="0" smtClean="0"/>
              <a:t>	4.2</a:t>
            </a:r>
            <a:r>
              <a:rPr lang="en-GB" altLang="zh-CN" sz="2800" dirty="0"/>
              <a:t>. Word sense ambiguity </a:t>
            </a:r>
          </a:p>
          <a:p>
            <a:pPr marL="196850" lvl="1" indent="0">
              <a:spcBef>
                <a:spcPts val="1000"/>
              </a:spcBef>
              <a:buNone/>
            </a:pPr>
            <a:r>
              <a:rPr lang="en-GB" altLang="zh-CN" sz="2800" dirty="0" smtClean="0"/>
              <a:t>	4.3</a:t>
            </a:r>
            <a:r>
              <a:rPr lang="en-GB" altLang="zh-CN" sz="2800" dirty="0"/>
              <a:t>. Structural ambiguity </a:t>
            </a:r>
          </a:p>
          <a:p>
            <a:pPr marL="196850" lvl="1" indent="0">
              <a:spcBef>
                <a:spcPts val="1000"/>
              </a:spcBef>
              <a:buNone/>
            </a:pPr>
            <a:r>
              <a:rPr lang="en-GB" altLang="zh-CN" sz="2800" dirty="0" smtClean="0"/>
              <a:t>	4.4</a:t>
            </a:r>
            <a:r>
              <a:rPr lang="en-GB" altLang="zh-CN" sz="2800" dirty="0"/>
              <a:t>. Referential ambiguity </a:t>
            </a:r>
          </a:p>
          <a:p>
            <a:pPr marL="196850" lvl="1" indent="0">
              <a:spcBef>
                <a:spcPts val="1000"/>
              </a:spcBef>
              <a:buNone/>
            </a:pPr>
            <a:r>
              <a:rPr lang="en-GB" altLang="zh-CN" sz="2800" dirty="0" smtClean="0"/>
              <a:t>	4.5</a:t>
            </a:r>
            <a:r>
              <a:rPr lang="en-GB" altLang="zh-CN" sz="2800" dirty="0"/>
              <a:t>. Ellipsis </a:t>
            </a:r>
          </a:p>
          <a:p>
            <a:pPr marL="196850" indent="0">
              <a:buNone/>
            </a:pPr>
            <a:r>
              <a:rPr lang="en-GB" altLang="zh-CN" dirty="0"/>
              <a:t>5. Serious problems to overcome </a:t>
            </a:r>
          </a:p>
          <a:p>
            <a:endParaRPr lang="zh-CN" altLang="en-US" dirty="0"/>
          </a:p>
        </p:txBody>
      </p:sp>
    </p:spTree>
    <p:extLst>
      <p:ext uri="{BB962C8B-B14F-4D97-AF65-F5344CB8AC3E}">
        <p14:creationId xmlns:p14="http://schemas.microsoft.com/office/powerpoint/2010/main" val="28635799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ChangeArrowheads="1"/>
          </p:cNvSpPr>
          <p:nvPr>
            <p:ph type="title"/>
          </p:nvPr>
        </p:nvSpPr>
        <p:spPr/>
        <p:txBody>
          <a:bodyPr/>
          <a:lstStyle/>
          <a:p>
            <a:r>
              <a:rPr lang="en-GB" altLang="zh-CN" dirty="0">
                <a:ea typeface="宋体" panose="02010600030101010101" pitchFamily="2" charset="-122"/>
              </a:rPr>
              <a:t>1. Introduction : why ambiguity?</a:t>
            </a:r>
          </a:p>
        </p:txBody>
      </p:sp>
      <p:sp>
        <p:nvSpPr>
          <p:cNvPr id="2" name="内容占位符 1"/>
          <p:cNvSpPr>
            <a:spLocks noGrp="1"/>
          </p:cNvSpPr>
          <p:nvPr>
            <p:ph idx="1"/>
          </p:nvPr>
        </p:nvSpPr>
        <p:spPr/>
        <p:txBody>
          <a:bodyPr/>
          <a:lstStyle/>
          <a:p>
            <a:pPr marL="0" indent="0">
              <a:buNone/>
            </a:pPr>
            <a:r>
              <a:rPr lang="en-GB" altLang="zh-CN" dirty="0"/>
              <a:t>For some reason, we have found it valuable to use a highly ambiguous form of natural communication between us. </a:t>
            </a:r>
          </a:p>
          <a:p>
            <a:pPr marL="0" indent="0">
              <a:buNone/>
            </a:pPr>
            <a:endParaRPr lang="en-GB" altLang="zh-CN" dirty="0"/>
          </a:p>
          <a:p>
            <a:pPr marL="0" indent="0">
              <a:buNone/>
            </a:pPr>
            <a:r>
              <a:rPr lang="en-GB" altLang="zh-CN" dirty="0">
                <a:solidFill>
                  <a:schemeClr val="hlink"/>
                </a:solidFill>
              </a:rPr>
              <a:t>Why do you think this is</a:t>
            </a:r>
            <a:r>
              <a:rPr lang="en-GB" altLang="zh-CN" dirty="0" smtClean="0">
                <a:solidFill>
                  <a:schemeClr val="hlink"/>
                </a:solidFill>
              </a:rPr>
              <a:t>?</a:t>
            </a:r>
            <a:endParaRPr lang="en-GB" altLang="zh-CN" dirty="0">
              <a:solidFill>
                <a:schemeClr val="hlink"/>
              </a:solidFill>
            </a:endParaRPr>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3B2AAF49-85AA-4E5F-9B31-1D67C7E6A5A8}" type="slidenum">
              <a:rPr lang="en-GB" altLang="zh-CN"/>
              <a:pPr/>
              <a:t>156</a:t>
            </a:fld>
            <a:endParaRPr lang="en-GB" altLang="zh-CN"/>
          </a:p>
        </p:txBody>
      </p:sp>
    </p:spTree>
    <p:extLst>
      <p:ext uri="{BB962C8B-B14F-4D97-AF65-F5344CB8AC3E}">
        <p14:creationId xmlns:p14="http://schemas.microsoft.com/office/powerpoint/2010/main" val="13396132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GB" altLang="zh-CN">
                <a:ea typeface="宋体" panose="02010600030101010101" pitchFamily="2" charset="-122"/>
              </a:rPr>
              <a:t>1. Introduction</a:t>
            </a:r>
          </a:p>
        </p:txBody>
      </p:sp>
      <p:sp>
        <p:nvSpPr>
          <p:cNvPr id="2" name="内容占位符 1"/>
          <p:cNvSpPr>
            <a:spLocks noGrp="1"/>
          </p:cNvSpPr>
          <p:nvPr>
            <p:ph idx="1"/>
          </p:nvPr>
        </p:nvSpPr>
        <p:spPr/>
        <p:txBody>
          <a:bodyPr>
            <a:normAutofit lnSpcReduction="10000"/>
          </a:bodyPr>
          <a:lstStyle/>
          <a:p>
            <a:pPr marL="195262" indent="0">
              <a:buNone/>
            </a:pPr>
            <a:r>
              <a:rPr lang="en-GB" altLang="zh-CN" sz="2000" dirty="0"/>
              <a:t>For some reason, we have found it valuable to use a highly ambiguous form of natural communication between us. </a:t>
            </a:r>
          </a:p>
          <a:p>
            <a:pPr marL="195262" indent="0">
              <a:buNone/>
            </a:pPr>
            <a:r>
              <a:rPr lang="en-GB" altLang="zh-CN" sz="2000" dirty="0">
                <a:solidFill>
                  <a:schemeClr val="hlink"/>
                </a:solidFill>
              </a:rPr>
              <a:t>Why do you think this is?</a:t>
            </a:r>
          </a:p>
          <a:p>
            <a:pPr marL="195262" indent="0">
              <a:buNone/>
            </a:pPr>
            <a:r>
              <a:rPr lang="en-GB" altLang="zh-CN" sz="2000" dirty="0"/>
              <a:t>to be polite?</a:t>
            </a:r>
          </a:p>
          <a:p>
            <a:pPr marL="195262" indent="0">
              <a:buNone/>
            </a:pPr>
            <a:r>
              <a:rPr lang="en-GB" altLang="zh-CN" sz="2000" dirty="0"/>
              <a:t>evolution of language from many other source languages</a:t>
            </a:r>
          </a:p>
          <a:p>
            <a:pPr marL="195262" indent="0">
              <a:buNone/>
            </a:pPr>
            <a:r>
              <a:rPr lang="en-GB" altLang="zh-CN" sz="2000" dirty="0"/>
              <a:t>evolution of language in different places in the same country</a:t>
            </a:r>
            <a:br>
              <a:rPr lang="en-GB" altLang="zh-CN" sz="2000" dirty="0"/>
            </a:br>
            <a:endParaRPr lang="en-GB" altLang="zh-CN" sz="2000" dirty="0"/>
          </a:p>
          <a:p>
            <a:pPr marL="195262" indent="0">
              <a:buNone/>
            </a:pPr>
            <a:r>
              <a:rPr lang="en-GB" altLang="zh-CN" sz="2000" dirty="0"/>
              <a:t>Notice how jokes often depend on ambiguity. We are lead down the "garden path" to one meaning, and at the end find we were wrong all along. (e.g. Hunters call to ambulance). We seem to like to be surprised sometimes. Why might that be?</a:t>
            </a:r>
          </a:p>
          <a:p>
            <a:pPr marL="858837" lvl="1" indent="0">
              <a:buNone/>
            </a:pPr>
            <a:r>
              <a:rPr lang="en-GB" altLang="zh-CN" sz="2000" dirty="0"/>
              <a:t>could it be that when we were learning a language as a child we had to sort ambiguity out and it takes us back to that time?</a:t>
            </a:r>
          </a:p>
          <a:p>
            <a:pPr marL="858837" lvl="1" indent="0">
              <a:buNone/>
            </a:pPr>
            <a:r>
              <a:rPr lang="en-GB" altLang="zh-CN" sz="2000" dirty="0"/>
              <a:t>or perhaps we just like </a:t>
            </a:r>
            <a:r>
              <a:rPr lang="en-GB" altLang="zh-CN" sz="2000" dirty="0" smtClean="0"/>
              <a:t>surprises</a:t>
            </a:r>
            <a:endParaRPr lang="en-GB" altLang="zh-CN" sz="2000" dirty="0"/>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6283086E-4B06-4D49-ACD0-2D0943A383F6}" type="slidenum">
              <a:rPr lang="en-GB" altLang="zh-CN"/>
              <a:pPr/>
              <a:t>157</a:t>
            </a:fld>
            <a:endParaRPr lang="en-GB" altLang="zh-CN"/>
          </a:p>
        </p:txBody>
      </p:sp>
    </p:spTree>
    <p:extLst>
      <p:ext uri="{BB962C8B-B14F-4D97-AF65-F5344CB8AC3E}">
        <p14:creationId xmlns:p14="http://schemas.microsoft.com/office/powerpoint/2010/main" val="42088356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GB" altLang="zh-CN"/>
              <a:t>NLP Ambiguity</a:t>
            </a:r>
          </a:p>
        </p:txBody>
      </p:sp>
      <p:sp>
        <p:nvSpPr>
          <p:cNvPr id="5" name="灯片编号占位符 4"/>
          <p:cNvSpPr>
            <a:spLocks noGrp="1"/>
          </p:cNvSpPr>
          <p:nvPr>
            <p:ph type="sldNum" sz="quarter" idx="11"/>
          </p:nvPr>
        </p:nvSpPr>
        <p:spPr/>
        <p:txBody>
          <a:bodyPr/>
          <a:lstStyle/>
          <a:p>
            <a:fld id="{C8A4A23D-677A-4EA1-95DA-DCC7F4B78B8A}" type="slidenum">
              <a:rPr lang="en-GB" altLang="zh-CN"/>
              <a:pPr/>
              <a:t>158</a:t>
            </a:fld>
            <a:endParaRPr lang="en-GB" altLang="zh-CN"/>
          </a:p>
        </p:txBody>
      </p:sp>
      <p:sp>
        <p:nvSpPr>
          <p:cNvPr id="15362" name="Rectangle 2"/>
          <p:cNvSpPr>
            <a:spLocks noGrp="1" noChangeArrowheads="1"/>
          </p:cNvSpPr>
          <p:nvPr>
            <p:ph type="title"/>
          </p:nvPr>
        </p:nvSpPr>
        <p:spPr/>
        <p:txBody>
          <a:bodyPr/>
          <a:lstStyle/>
          <a:p>
            <a:r>
              <a:rPr lang="en-GB" altLang="zh-CN" sz="2400" dirty="0">
                <a:solidFill>
                  <a:srgbClr val="0000FF"/>
                </a:solidFill>
                <a:ea typeface="宋体" panose="02010600030101010101" pitchFamily="2" charset="-122"/>
              </a:rPr>
              <a:t>2. Why is ambiguity a problem?</a:t>
            </a:r>
          </a:p>
        </p:txBody>
      </p:sp>
      <p:sp>
        <p:nvSpPr>
          <p:cNvPr id="15363" name="Rectangle 3"/>
          <p:cNvSpPr>
            <a:spLocks noGrp="1" noChangeArrowheads="1"/>
          </p:cNvSpPr>
          <p:nvPr>
            <p:ph type="body" idx="1"/>
          </p:nvPr>
        </p:nvSpPr>
        <p:spPr/>
        <p:txBody>
          <a:bodyPr>
            <a:normAutofit fontScale="92500" lnSpcReduction="10000"/>
          </a:bodyPr>
          <a:lstStyle/>
          <a:p>
            <a:pPr marL="196850" indent="0">
              <a:buNone/>
            </a:pPr>
            <a:r>
              <a:rPr lang="en-GB" altLang="zh-CN" dirty="0">
                <a:ea typeface="宋体" panose="02010600030101010101" pitchFamily="2" charset="-122"/>
                <a:cs typeface="Times New Roman" panose="02020603050405020304" pitchFamily="18" charset="0"/>
              </a:rPr>
              <a:t>Search space increased: combinatorial explosion</a:t>
            </a:r>
          </a:p>
          <a:p>
            <a:pPr marL="196850" indent="0">
              <a:buNone/>
            </a:pPr>
            <a:endParaRPr lang="en-GB" altLang="zh-CN" dirty="0">
              <a:ea typeface="宋体" panose="02010600030101010101" pitchFamily="2" charset="-122"/>
              <a:cs typeface="Times New Roman" panose="02020603050405020304" pitchFamily="18" charset="0"/>
            </a:endParaRPr>
          </a:p>
          <a:p>
            <a:pPr marL="196850" indent="0">
              <a:buNone/>
            </a:pPr>
            <a:r>
              <a:rPr lang="en-GB" altLang="zh-CN" dirty="0">
                <a:ea typeface="宋体" panose="02010600030101010101" pitchFamily="2" charset="-122"/>
                <a:cs typeface="Times New Roman" panose="02020603050405020304" pitchFamily="18" charset="0"/>
              </a:rPr>
              <a:t>Basically ambiguity increases the range of possible interpretations of natural language, and a </a:t>
            </a:r>
            <a:r>
              <a:rPr lang="en-GB" altLang="zh-CN" b="1" dirty="0">
                <a:ea typeface="宋体" panose="02010600030101010101" pitchFamily="2" charset="-122"/>
                <a:cs typeface="Times New Roman" panose="02020603050405020304" pitchFamily="18" charset="0"/>
              </a:rPr>
              <a:t>computer</a:t>
            </a:r>
            <a:r>
              <a:rPr lang="en-GB" altLang="zh-CN" dirty="0">
                <a:ea typeface="宋体" panose="02010600030101010101" pitchFamily="2" charset="-122"/>
                <a:cs typeface="Times New Roman" panose="02020603050405020304" pitchFamily="18" charset="0"/>
              </a:rPr>
              <a:t> has to find a way to deal with this. </a:t>
            </a:r>
          </a:p>
          <a:p>
            <a:pPr marL="196850" indent="0">
              <a:buNone/>
            </a:pPr>
            <a:endParaRPr lang="en-GB" altLang="zh-CN" dirty="0">
              <a:ea typeface="宋体" panose="02010600030101010101" pitchFamily="2" charset="-122"/>
              <a:cs typeface="Times New Roman" panose="02020603050405020304" pitchFamily="18" charset="0"/>
            </a:endParaRPr>
          </a:p>
          <a:p>
            <a:pPr marL="196850" indent="0">
              <a:buNone/>
            </a:pPr>
            <a:r>
              <a:rPr lang="en-GB" altLang="zh-CN" dirty="0">
                <a:ea typeface="宋体" panose="02010600030101010101" pitchFamily="2" charset="-122"/>
                <a:cs typeface="Times New Roman" panose="02020603050405020304" pitchFamily="18" charset="0"/>
              </a:rPr>
              <a:t>Suppose each word in a 10 word sentence could have 3 interpretations. The number of interpretations of the whole sentence is going to be: </a:t>
            </a:r>
          </a:p>
          <a:p>
            <a:pPr marL="1050925" lvl="2" indent="0">
              <a:buNone/>
            </a:pPr>
            <a:endParaRPr lang="en-GB" altLang="zh-CN" dirty="0">
              <a:ea typeface="宋体" panose="02010600030101010101" pitchFamily="2" charset="-122"/>
              <a:cs typeface="Times New Roman" panose="02020603050405020304" pitchFamily="18" charset="0"/>
            </a:endParaRPr>
          </a:p>
          <a:p>
            <a:pPr marL="1050925" lvl="2" indent="0">
              <a:buNone/>
            </a:pPr>
            <a:r>
              <a:rPr lang="en-GB" altLang="zh-CN" dirty="0">
                <a:ea typeface="宋体" panose="02010600030101010101" pitchFamily="2" charset="-122"/>
                <a:cs typeface="Times New Roman" panose="02020603050405020304" pitchFamily="18" charset="0"/>
              </a:rPr>
              <a:t>3*3*3*3*3*3*3*3*3*3 = 59049 </a:t>
            </a:r>
          </a:p>
          <a:p>
            <a:pPr marL="196850" indent="0">
              <a:buNone/>
            </a:pPr>
            <a:endParaRPr lang="en-GB" altLang="zh-CN" dirty="0">
              <a:ea typeface="宋体" panose="02010600030101010101" pitchFamily="2" charset="-122"/>
              <a:cs typeface="Times New Roman" panose="02020603050405020304" pitchFamily="18" charset="0"/>
            </a:endParaRPr>
          </a:p>
          <a:p>
            <a:pPr marL="196850" indent="0">
              <a:buNone/>
            </a:pPr>
            <a:r>
              <a:rPr lang="en-GB" altLang="zh-CN" dirty="0">
                <a:solidFill>
                  <a:schemeClr val="hlink"/>
                </a:solidFill>
                <a:ea typeface="宋体" panose="02010600030101010101" pitchFamily="2" charset="-122"/>
                <a:cs typeface="Times New Roman" panose="02020603050405020304" pitchFamily="18" charset="0"/>
              </a:rPr>
              <a:t>How many possible sentences are there in English?</a:t>
            </a:r>
          </a:p>
        </p:txBody>
      </p:sp>
    </p:spTree>
    <p:extLst>
      <p:ext uri="{BB962C8B-B14F-4D97-AF65-F5344CB8AC3E}">
        <p14:creationId xmlns:p14="http://schemas.microsoft.com/office/powerpoint/2010/main" val="30406534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2. Why is ambiguity a problem?</a:t>
            </a:r>
          </a:p>
        </p:txBody>
      </p:sp>
      <p:sp>
        <p:nvSpPr>
          <p:cNvPr id="2" name="内容占位符 1"/>
          <p:cNvSpPr>
            <a:spLocks noGrp="1"/>
          </p:cNvSpPr>
          <p:nvPr>
            <p:ph idx="1"/>
          </p:nvPr>
        </p:nvSpPr>
        <p:spPr/>
        <p:txBody>
          <a:bodyPr>
            <a:normAutofit fontScale="92500" lnSpcReduction="20000"/>
          </a:bodyPr>
          <a:lstStyle/>
          <a:p>
            <a:pPr marL="196850" indent="0">
              <a:buNone/>
            </a:pPr>
            <a:r>
              <a:rPr lang="en-GB" altLang="zh-CN" dirty="0">
                <a:solidFill>
                  <a:schemeClr val="hlink"/>
                </a:solidFill>
                <a:cs typeface="Times New Roman" panose="02020603050405020304" pitchFamily="18" charset="0"/>
              </a:rPr>
              <a:t>How many possible sentences are there in English?</a:t>
            </a:r>
          </a:p>
          <a:p>
            <a:pPr marL="196850" indent="0">
              <a:buNone/>
            </a:pPr>
            <a:r>
              <a:rPr lang="en-GB" altLang="zh-CN" dirty="0">
                <a:solidFill>
                  <a:srgbClr val="008000"/>
                </a:solidFill>
                <a:cs typeface="Times New Roman" panose="02020603050405020304" pitchFamily="18" charset="0"/>
              </a:rPr>
              <a:t>More than there are atoms in the universe! (think </a:t>
            </a:r>
            <a:r>
              <a:rPr lang="en-GB" altLang="zh-CN" dirty="0">
                <a:solidFill>
                  <a:srgbClr val="800080"/>
                </a:solidFill>
                <a:cs typeface="Times New Roman" panose="02020603050405020304" pitchFamily="18" charset="0"/>
              </a:rPr>
              <a:t>“the big round green soft rubber ball…)</a:t>
            </a:r>
          </a:p>
          <a:p>
            <a:pPr marL="196850" indent="0">
              <a:buNone/>
            </a:pPr>
            <a:endParaRPr lang="en-GB" altLang="zh-CN" dirty="0">
              <a:solidFill>
                <a:srgbClr val="008000"/>
              </a:solidFill>
              <a:cs typeface="Times New Roman" panose="02020603050405020304" pitchFamily="18" charset="0"/>
            </a:endParaRPr>
          </a:p>
          <a:p>
            <a:pPr marL="196850" indent="0">
              <a:buNone/>
            </a:pPr>
            <a:r>
              <a:rPr lang="en-GB" altLang="zh-CN" dirty="0">
                <a:cs typeface="Times New Roman" panose="02020603050405020304" pitchFamily="18" charset="0"/>
              </a:rPr>
              <a:t>Due to syntactic / semantic / pragmatic ambiguity the actual number of possible interpretations will be huge. </a:t>
            </a:r>
          </a:p>
          <a:p>
            <a:pPr marL="196850" indent="0">
              <a:buNone/>
            </a:pPr>
            <a:endParaRPr lang="en-GB" altLang="zh-CN" dirty="0">
              <a:cs typeface="Times New Roman" panose="02020603050405020304" pitchFamily="18" charset="0"/>
            </a:endParaRPr>
          </a:p>
          <a:p>
            <a:pPr marL="196850" indent="0">
              <a:buNone/>
            </a:pPr>
            <a:r>
              <a:rPr lang="en-GB" altLang="zh-CN" dirty="0">
                <a:cs typeface="Times New Roman" panose="02020603050405020304" pitchFamily="18" charset="0"/>
              </a:rPr>
              <a:t>To attempt to resolve all these interpretations becomes impossible in a reasonable time. </a:t>
            </a:r>
          </a:p>
          <a:p>
            <a:pPr marL="196850" indent="0">
              <a:buNone/>
            </a:pPr>
            <a:endParaRPr lang="en-GB" altLang="zh-CN" dirty="0">
              <a:cs typeface="Times New Roman" panose="02020603050405020304" pitchFamily="18" charset="0"/>
            </a:endParaRPr>
          </a:p>
          <a:p>
            <a:pPr marL="196850" indent="0">
              <a:buNone/>
            </a:pPr>
            <a:r>
              <a:rPr lang="en-GB" altLang="zh-CN" dirty="0">
                <a:cs typeface="Times New Roman" panose="02020603050405020304" pitchFamily="18" charset="0"/>
              </a:rPr>
              <a:t>We need some knowledge to reduce the search space</a:t>
            </a:r>
            <a:r>
              <a:rPr lang="en-GB" altLang="zh-CN" dirty="0" smtClean="0">
                <a:cs typeface="Times New Roman" panose="02020603050405020304" pitchFamily="18" charset="0"/>
              </a:rPr>
              <a:t>.</a:t>
            </a:r>
            <a:endParaRPr lang="en-GB" altLang="zh-CN" dirty="0">
              <a:cs typeface="Times New Roman" panose="02020603050405020304" pitchFamily="18" charset="0"/>
            </a:endParaRPr>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A0D8B4D8-E265-4887-8C5E-E26C529187A6}" type="slidenum">
              <a:rPr lang="en-GB" altLang="zh-CN"/>
              <a:pPr/>
              <a:t>159</a:t>
            </a:fld>
            <a:endParaRPr lang="en-GB" altLang="zh-CN"/>
          </a:p>
        </p:txBody>
      </p:sp>
    </p:spTree>
    <p:extLst>
      <p:ext uri="{BB962C8B-B14F-4D97-AF65-F5344CB8AC3E}">
        <p14:creationId xmlns:p14="http://schemas.microsoft.com/office/powerpoint/2010/main" val="2334643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Prototype theory</a:t>
            </a:r>
            <a:endParaRPr lang="zh-CN" altLang="en-US" dirty="0"/>
          </a:p>
        </p:txBody>
      </p:sp>
      <p:sp>
        <p:nvSpPr>
          <p:cNvPr id="3" name="内容占位符 2"/>
          <p:cNvSpPr>
            <a:spLocks noGrp="1"/>
          </p:cNvSpPr>
          <p:nvPr>
            <p:ph idx="1"/>
          </p:nvPr>
        </p:nvSpPr>
        <p:spPr>
          <a:xfrm>
            <a:off x="838200" y="1825625"/>
            <a:ext cx="11049000" cy="4719554"/>
          </a:xfrm>
        </p:spPr>
        <p:txBody>
          <a:bodyPr>
            <a:normAutofit fontScale="92500" lnSpcReduction="10000"/>
          </a:bodyPr>
          <a:lstStyle/>
          <a:p>
            <a:r>
              <a:rPr lang="en-US" altLang="zh-CN" dirty="0" smtClean="0"/>
              <a:t>Why?</a:t>
            </a:r>
          </a:p>
          <a:p>
            <a:pPr lvl="1"/>
            <a:r>
              <a:rPr lang="en-US" altLang="zh-CN" dirty="0" smtClean="0"/>
              <a:t>What’s the GAME? Generally necessary that all games be amusing, but not sufficient since many things are amusing.</a:t>
            </a:r>
          </a:p>
          <a:p>
            <a:pPr lvl="1"/>
            <a:r>
              <a:rPr lang="en-US" altLang="zh-CN" dirty="0" smtClean="0"/>
              <a:t>Sometimes, categories normally not definable in term of necessary and sufficient features</a:t>
            </a:r>
          </a:p>
          <a:p>
            <a:pPr lvl="2"/>
            <a:r>
              <a:rPr lang="en-US" altLang="zh-CN" dirty="0" smtClean="0"/>
              <a:t>Have no clear boundaries </a:t>
            </a:r>
          </a:p>
          <a:p>
            <a:r>
              <a:rPr lang="en-US" altLang="zh-CN" dirty="0" smtClean="0"/>
              <a:t>What?</a:t>
            </a:r>
          </a:p>
          <a:p>
            <a:pPr lvl="1"/>
            <a:r>
              <a:rPr lang="en-US" altLang="zh-CN" dirty="0" smtClean="0">
                <a:solidFill>
                  <a:srgbClr val="FF0000"/>
                </a:solidFill>
              </a:rPr>
              <a:t>Prototype</a:t>
            </a:r>
            <a:r>
              <a:rPr lang="en-US" altLang="zh-CN" dirty="0" smtClean="0"/>
              <a:t>: the most </a:t>
            </a:r>
            <a:r>
              <a:rPr lang="en-US" altLang="zh-CN" u="sng" dirty="0" smtClean="0">
                <a:solidFill>
                  <a:srgbClr val="FF0000"/>
                </a:solidFill>
              </a:rPr>
              <a:t>typical</a:t>
            </a:r>
            <a:r>
              <a:rPr lang="en-US" altLang="zh-CN" dirty="0" smtClean="0">
                <a:solidFill>
                  <a:srgbClr val="FF0000"/>
                </a:solidFill>
              </a:rPr>
              <a:t> </a:t>
            </a:r>
            <a:r>
              <a:rPr lang="en-US" altLang="zh-CN" dirty="0" smtClean="0"/>
              <a:t>member of a category</a:t>
            </a:r>
          </a:p>
          <a:p>
            <a:pPr lvl="2"/>
            <a:r>
              <a:rPr lang="en-US" altLang="zh-CN" dirty="0" smtClean="0"/>
              <a:t>Shares the most features with members of its own category</a:t>
            </a:r>
          </a:p>
          <a:p>
            <a:pPr lvl="2"/>
            <a:r>
              <a:rPr lang="en-US" altLang="zh-CN" dirty="0" smtClean="0"/>
              <a:t>Shares the fewest features with members of other categories </a:t>
            </a:r>
          </a:p>
          <a:p>
            <a:pPr lvl="1"/>
            <a:r>
              <a:rPr lang="en-US" altLang="zh-CN" dirty="0" smtClean="0"/>
              <a:t>Certain members of a category are prototypical – or instantiate the prototype</a:t>
            </a:r>
          </a:p>
          <a:p>
            <a:pPr lvl="1"/>
            <a:r>
              <a:rPr lang="en-US" altLang="zh-CN" dirty="0" smtClean="0"/>
              <a:t>Categories form around prototypes; New members added on basis of resemblance to prototype</a:t>
            </a:r>
          </a:p>
          <a:p>
            <a:pPr lvl="1"/>
            <a:r>
              <a:rPr lang="en-US" altLang="zh-CN" dirty="0" smtClean="0"/>
              <a:t>No requirement that a property or set of properties be shared by all members</a:t>
            </a:r>
          </a:p>
          <a:p>
            <a:pPr lvl="1"/>
            <a:r>
              <a:rPr lang="en-US" altLang="zh-CN" dirty="0" smtClean="0"/>
              <a:t>Features/attribute are gradable(graded structure)</a:t>
            </a:r>
          </a:p>
        </p:txBody>
      </p:sp>
      <p:pic>
        <p:nvPicPr>
          <p:cNvPr id="4" name="图片 3"/>
          <p:cNvPicPr>
            <a:picLocks noChangeAspect="1"/>
          </p:cNvPicPr>
          <p:nvPr/>
        </p:nvPicPr>
        <p:blipFill>
          <a:blip r:embed="rId3"/>
          <a:stretch>
            <a:fillRect/>
          </a:stretch>
        </p:blipFill>
        <p:spPr>
          <a:xfrm>
            <a:off x="8673449" y="3079330"/>
            <a:ext cx="2515920" cy="1781425"/>
          </a:xfrm>
          <a:prstGeom prst="rect">
            <a:avLst/>
          </a:prstGeom>
        </p:spPr>
      </p:pic>
    </p:spTree>
    <p:extLst>
      <p:ext uri="{BB962C8B-B14F-4D97-AF65-F5344CB8AC3E}">
        <p14:creationId xmlns:p14="http://schemas.microsoft.com/office/powerpoint/2010/main" val="260913690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GB" altLang="zh-CN"/>
              <a:t>NLP Ambiguity</a:t>
            </a:r>
          </a:p>
        </p:txBody>
      </p:sp>
      <p:sp>
        <p:nvSpPr>
          <p:cNvPr id="5" name="灯片编号占位符 4"/>
          <p:cNvSpPr>
            <a:spLocks noGrp="1"/>
          </p:cNvSpPr>
          <p:nvPr>
            <p:ph type="sldNum" sz="quarter" idx="11"/>
          </p:nvPr>
        </p:nvSpPr>
        <p:spPr/>
        <p:txBody>
          <a:bodyPr/>
          <a:lstStyle/>
          <a:p>
            <a:fld id="{D57AD4DC-FC6B-42CD-8669-F5CA76CED408}" type="slidenum">
              <a:rPr lang="en-GB" altLang="zh-CN"/>
              <a:pPr/>
              <a:t>160</a:t>
            </a:fld>
            <a:endParaRPr lang="en-GB" altLang="zh-CN"/>
          </a:p>
        </p:txBody>
      </p:sp>
      <p:sp>
        <p:nvSpPr>
          <p:cNvPr id="1026"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3. Local vs. global ambiguity</a:t>
            </a:r>
          </a:p>
        </p:txBody>
      </p:sp>
      <p:sp>
        <p:nvSpPr>
          <p:cNvPr id="2" name="内容占位符 1"/>
          <p:cNvSpPr>
            <a:spLocks noGrp="1"/>
          </p:cNvSpPr>
          <p:nvPr>
            <p:ph idx="1"/>
          </p:nvPr>
        </p:nvSpPr>
        <p:spPr/>
        <p:txBody>
          <a:bodyPr/>
          <a:lstStyle/>
          <a:p>
            <a:pPr marL="196850" indent="0">
              <a:buNone/>
            </a:pPr>
            <a:r>
              <a:rPr lang="en-GB" altLang="zh-CN" dirty="0">
                <a:cs typeface="Times New Roman" panose="02020603050405020304" pitchFamily="18" charset="0"/>
              </a:rPr>
              <a:t>Global ambiguity</a:t>
            </a:r>
          </a:p>
          <a:p>
            <a:pPr marL="196850" indent="0">
              <a:buNone/>
            </a:pPr>
            <a:r>
              <a:rPr lang="en-GB" altLang="zh-CN" dirty="0">
                <a:solidFill>
                  <a:srgbClr val="800080"/>
                </a:solidFill>
                <a:cs typeface="Times New Roman" panose="02020603050405020304" pitchFamily="18" charset="0"/>
              </a:rPr>
              <a:t>"I know more beautiful women than Kate" </a:t>
            </a:r>
          </a:p>
          <a:p>
            <a:pPr marL="196850" indent="0">
              <a:buNone/>
            </a:pPr>
            <a:r>
              <a:rPr lang="en-GB" altLang="zh-CN" dirty="0">
                <a:solidFill>
                  <a:schemeClr val="hlink"/>
                </a:solidFill>
                <a:cs typeface="Times New Roman" panose="02020603050405020304" pitchFamily="18" charset="0"/>
              </a:rPr>
              <a:t>(what are 2 possible meanings here</a:t>
            </a:r>
            <a:r>
              <a:rPr lang="en-GB" altLang="zh-CN" dirty="0" smtClean="0">
                <a:solidFill>
                  <a:schemeClr val="hlink"/>
                </a:solidFill>
                <a:cs typeface="Times New Roman" panose="02020603050405020304" pitchFamily="18" charset="0"/>
              </a:rPr>
              <a:t>)</a:t>
            </a:r>
            <a:endParaRPr lang="zh-CN" altLang="en-US" dirty="0"/>
          </a:p>
        </p:txBody>
      </p:sp>
    </p:spTree>
    <p:extLst>
      <p:ext uri="{BB962C8B-B14F-4D97-AF65-F5344CB8AC3E}">
        <p14:creationId xmlns:p14="http://schemas.microsoft.com/office/powerpoint/2010/main" val="4976467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3. Local vs. global ambiguity</a:t>
            </a:r>
          </a:p>
        </p:txBody>
      </p:sp>
      <p:sp>
        <p:nvSpPr>
          <p:cNvPr id="2" name="内容占位符 1"/>
          <p:cNvSpPr>
            <a:spLocks noGrp="1"/>
          </p:cNvSpPr>
          <p:nvPr>
            <p:ph idx="1"/>
          </p:nvPr>
        </p:nvSpPr>
        <p:spPr/>
        <p:txBody>
          <a:bodyPr>
            <a:normAutofit fontScale="92500" lnSpcReduction="20000"/>
          </a:bodyPr>
          <a:lstStyle/>
          <a:p>
            <a:pPr marL="196850" indent="0">
              <a:buNone/>
            </a:pPr>
            <a:r>
              <a:rPr lang="en-GB" altLang="zh-CN" dirty="0">
                <a:cs typeface="Times New Roman" panose="02020603050405020304" pitchFamily="18" charset="0"/>
              </a:rPr>
              <a:t>Global ambiguity</a:t>
            </a:r>
          </a:p>
          <a:p>
            <a:pPr marL="196850" indent="0">
              <a:buNone/>
            </a:pPr>
            <a:r>
              <a:rPr lang="en-GB" altLang="zh-CN" dirty="0">
                <a:solidFill>
                  <a:srgbClr val="800080"/>
                </a:solidFill>
                <a:cs typeface="Times New Roman" panose="02020603050405020304" pitchFamily="18" charset="0"/>
              </a:rPr>
              <a:t>"I know more beautiful women than Kate" </a:t>
            </a:r>
          </a:p>
          <a:p>
            <a:pPr marL="196850" indent="0">
              <a:buNone/>
            </a:pPr>
            <a:r>
              <a:rPr lang="en-GB" altLang="zh-CN" dirty="0">
                <a:solidFill>
                  <a:schemeClr val="hlink"/>
                </a:solidFill>
                <a:cs typeface="Times New Roman" panose="02020603050405020304" pitchFamily="18" charset="0"/>
              </a:rPr>
              <a:t>(what are 2 possible meanings here</a:t>
            </a:r>
            <a:r>
              <a:rPr lang="en-GB" altLang="zh-CN" dirty="0" smtClean="0">
                <a:solidFill>
                  <a:schemeClr val="hlink"/>
                </a:solidFill>
                <a:cs typeface="Times New Roman" panose="02020603050405020304" pitchFamily="18" charset="0"/>
              </a:rPr>
              <a:t>)</a:t>
            </a:r>
          </a:p>
          <a:p>
            <a:pPr marL="196850" indent="0">
              <a:buNone/>
            </a:pPr>
            <a:endParaRPr lang="en-GB" altLang="zh-CN" dirty="0">
              <a:solidFill>
                <a:schemeClr val="hlink"/>
              </a:solidFill>
              <a:cs typeface="Times New Roman" panose="02020603050405020304" pitchFamily="18" charset="0"/>
            </a:endParaRPr>
          </a:p>
          <a:p>
            <a:pPr marL="196850" indent="0">
              <a:buNone/>
            </a:pPr>
            <a:r>
              <a:rPr lang="en-GB" altLang="zh-CN" dirty="0">
                <a:cs typeface="Times New Roman" panose="02020603050405020304" pitchFamily="18" charset="0"/>
              </a:rPr>
              <a:t>Local ambiguity</a:t>
            </a:r>
          </a:p>
          <a:p>
            <a:pPr marL="196850" indent="0">
              <a:buNone/>
            </a:pPr>
            <a:r>
              <a:rPr lang="en-GB" altLang="zh-CN" dirty="0">
                <a:solidFill>
                  <a:srgbClr val="800080"/>
                </a:solidFill>
                <a:cs typeface="Times New Roman" panose="02020603050405020304" pitchFamily="18" charset="0"/>
              </a:rPr>
              <a:t>" although she knows quite a lot." </a:t>
            </a:r>
            <a:endParaRPr lang="en-GB" altLang="zh-CN" dirty="0">
              <a:cs typeface="Times New Roman" panose="02020603050405020304" pitchFamily="18" charset="0"/>
            </a:endParaRPr>
          </a:p>
          <a:p>
            <a:pPr marL="196850" indent="0">
              <a:buNone/>
            </a:pPr>
            <a:r>
              <a:rPr lang="en-GB" altLang="zh-CN" dirty="0">
                <a:cs typeface="Times New Roman" panose="02020603050405020304" pitchFamily="18" charset="0"/>
              </a:rPr>
              <a:t>Local ambiguity means that part of a sentence can have more than 1 interpretation, but not the whole sentence</a:t>
            </a:r>
            <a:r>
              <a:rPr lang="en-GB" altLang="zh-CN" dirty="0" smtClean="0">
                <a:cs typeface="Times New Roman" panose="02020603050405020304" pitchFamily="18" charset="0"/>
              </a:rPr>
              <a:t>.</a:t>
            </a:r>
          </a:p>
          <a:p>
            <a:pPr marL="196850" indent="0">
              <a:buNone/>
            </a:pPr>
            <a:endParaRPr lang="en-GB" altLang="zh-CN" dirty="0">
              <a:cs typeface="Times New Roman" panose="02020603050405020304" pitchFamily="18" charset="0"/>
            </a:endParaRPr>
          </a:p>
          <a:p>
            <a:pPr marL="196850" indent="0">
              <a:buNone/>
            </a:pPr>
            <a:r>
              <a:rPr lang="en-GB" altLang="zh-CN" dirty="0">
                <a:cs typeface="Times New Roman" panose="02020603050405020304" pitchFamily="18" charset="0"/>
              </a:rPr>
              <a:t>Global ambiguity means that the whole sentence can have more than 1 interpretation</a:t>
            </a:r>
            <a:r>
              <a:rPr lang="en-GB" altLang="zh-CN" dirty="0" smtClean="0">
                <a:cs typeface="Times New Roman" panose="02020603050405020304" pitchFamily="18" charset="0"/>
              </a:rPr>
              <a:t>.</a:t>
            </a:r>
            <a:endParaRPr lang="en-GB" altLang="zh-CN" dirty="0">
              <a:cs typeface="Times New Roman" panose="02020603050405020304" pitchFamily="18" charset="0"/>
            </a:endParaRPr>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2E3A09B4-6286-4941-AB57-2B8B2035BA12}" type="slidenum">
              <a:rPr lang="en-GB" altLang="zh-CN"/>
              <a:pPr/>
              <a:t>161</a:t>
            </a:fld>
            <a:endParaRPr lang="en-GB" altLang="zh-CN"/>
          </a:p>
        </p:txBody>
      </p:sp>
    </p:spTree>
    <p:extLst>
      <p:ext uri="{BB962C8B-B14F-4D97-AF65-F5344CB8AC3E}">
        <p14:creationId xmlns:p14="http://schemas.microsoft.com/office/powerpoint/2010/main" val="12999081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3. Local vs. global ambiguity</a:t>
            </a:r>
          </a:p>
        </p:txBody>
      </p:sp>
      <p:sp>
        <p:nvSpPr>
          <p:cNvPr id="2" name="内容占位符 1"/>
          <p:cNvSpPr>
            <a:spLocks noGrp="1"/>
          </p:cNvSpPr>
          <p:nvPr>
            <p:ph idx="1"/>
          </p:nvPr>
        </p:nvSpPr>
        <p:spPr/>
        <p:txBody>
          <a:bodyPr/>
          <a:lstStyle/>
          <a:p>
            <a:pPr marL="577850" indent="0">
              <a:buNone/>
            </a:pPr>
            <a:r>
              <a:rPr lang="en-US" altLang="zh-CN" dirty="0">
                <a:solidFill>
                  <a:schemeClr val="accent5"/>
                </a:solidFill>
                <a:cs typeface="Times New Roman" panose="02020603050405020304" pitchFamily="18" charset="0"/>
              </a:rPr>
              <a:t>Local ambiguity can sometimes be resolved by syntactic analysis</a:t>
            </a:r>
          </a:p>
          <a:p>
            <a:pPr marL="577850" indent="0">
              <a:buNone/>
            </a:pPr>
            <a:endParaRPr lang="en-US" altLang="zh-CN" dirty="0">
              <a:solidFill>
                <a:schemeClr val="folHlink"/>
              </a:solidFill>
              <a:cs typeface="Times New Roman" panose="02020603050405020304" pitchFamily="18" charset="0"/>
            </a:endParaRPr>
          </a:p>
          <a:p>
            <a:pPr marL="577850" indent="0">
              <a:buNone/>
            </a:pPr>
            <a:r>
              <a:rPr lang="en-US" altLang="zh-CN" dirty="0">
                <a:solidFill>
                  <a:schemeClr val="folHlink"/>
                </a:solidFill>
                <a:cs typeface="Times New Roman" panose="02020603050405020304" pitchFamily="18" charset="0"/>
              </a:rPr>
              <a:t>The old train..... </a:t>
            </a:r>
          </a:p>
          <a:p>
            <a:pPr marL="577850" indent="0">
              <a:buNone/>
            </a:pPr>
            <a:r>
              <a:rPr lang="en-US" altLang="zh-CN" dirty="0">
                <a:solidFill>
                  <a:schemeClr val="folHlink"/>
                </a:solidFill>
                <a:cs typeface="Times New Roman" panose="02020603050405020304" pitchFamily="18" charset="0"/>
              </a:rPr>
              <a:t>......the young. </a:t>
            </a:r>
          </a:p>
          <a:p>
            <a:pPr marL="577850" indent="0">
              <a:buNone/>
            </a:pPr>
            <a:endParaRPr lang="en-US" altLang="zh-CN" dirty="0">
              <a:solidFill>
                <a:schemeClr val="folHlink"/>
              </a:solidFill>
              <a:cs typeface="Times New Roman" panose="02020603050405020304" pitchFamily="18" charset="0"/>
            </a:endParaRPr>
          </a:p>
          <a:p>
            <a:pPr marL="577850" indent="0">
              <a:buNone/>
            </a:pPr>
            <a:r>
              <a:rPr lang="en-US" altLang="zh-CN" dirty="0">
                <a:solidFill>
                  <a:srgbClr val="FF0000"/>
                </a:solidFill>
                <a:cs typeface="Times New Roman" panose="02020603050405020304" pitchFamily="18" charset="0"/>
              </a:rPr>
              <a:t>Finish the sentence another </a:t>
            </a:r>
            <a:r>
              <a:rPr lang="en-US" altLang="zh-CN" dirty="0" smtClean="0">
                <a:solidFill>
                  <a:srgbClr val="FF0000"/>
                </a:solidFill>
                <a:cs typeface="Times New Roman" panose="02020603050405020304" pitchFamily="18" charset="0"/>
              </a:rPr>
              <a:t>way</a:t>
            </a:r>
          </a:p>
        </p:txBody>
      </p:sp>
      <p:sp>
        <p:nvSpPr>
          <p:cNvPr id="5" name="页脚占位符 3"/>
          <p:cNvSpPr>
            <a:spLocks noGrp="1"/>
          </p:cNvSpPr>
          <p:nvPr>
            <p:ph type="ftr" sz="quarter" idx="11"/>
          </p:nvPr>
        </p:nvSpPr>
        <p:spPr/>
        <p:txBody>
          <a:bodyPr/>
          <a:lstStyle/>
          <a:p>
            <a:r>
              <a:rPr lang="en-GB" altLang="zh-CN"/>
              <a:t>NLP Ambiguity</a:t>
            </a:r>
          </a:p>
        </p:txBody>
      </p:sp>
      <p:sp>
        <p:nvSpPr>
          <p:cNvPr id="6" name="灯片编号占位符 4"/>
          <p:cNvSpPr>
            <a:spLocks noGrp="1"/>
          </p:cNvSpPr>
          <p:nvPr>
            <p:ph type="sldNum" sz="quarter" idx="12"/>
          </p:nvPr>
        </p:nvSpPr>
        <p:spPr/>
        <p:txBody>
          <a:bodyPr/>
          <a:lstStyle/>
          <a:p>
            <a:fld id="{71151A69-E92F-47CA-978B-17B410427F40}" type="slidenum">
              <a:rPr lang="en-GB" altLang="zh-CN"/>
              <a:pPr/>
              <a:t>162</a:t>
            </a:fld>
            <a:endParaRPr lang="en-GB" altLang="zh-CN"/>
          </a:p>
        </p:txBody>
      </p:sp>
      <p:sp>
        <p:nvSpPr>
          <p:cNvPr id="43012" name="Rectangle 4"/>
          <p:cNvSpPr>
            <a:spLocks noChangeArrowheads="1"/>
          </p:cNvSpPr>
          <p:nvPr/>
        </p:nvSpPr>
        <p:spPr bwMode="auto">
          <a:xfrm>
            <a:off x="2804694" y="5059494"/>
            <a:ext cx="22206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a:spcBef>
                <a:spcPct val="20000"/>
              </a:spcBef>
              <a:buClr>
                <a:schemeClr val="folHlink"/>
              </a:buClr>
              <a:buSzPct val="60000"/>
              <a:buFont typeface="Wingdings" panose="05000000000000000000" pitchFamily="2" charset="2"/>
              <a:buNone/>
            </a:pPr>
            <a:r>
              <a:rPr lang="en-GB" altLang="zh-CN" sz="2400" dirty="0">
                <a:solidFill>
                  <a:srgbClr val="800080"/>
                </a:solidFill>
                <a:ea typeface="宋体" panose="02010600030101010101" pitchFamily="2" charset="-122"/>
                <a:cs typeface="Times New Roman" panose="02020603050405020304" pitchFamily="18" charset="0"/>
              </a:rPr>
              <a:t>The old train..... </a:t>
            </a:r>
          </a:p>
        </p:txBody>
      </p:sp>
    </p:spTree>
    <p:extLst>
      <p:ext uri="{BB962C8B-B14F-4D97-AF65-F5344CB8AC3E}">
        <p14:creationId xmlns:p14="http://schemas.microsoft.com/office/powerpoint/2010/main" val="30080935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3. Local vs. global ambiguity</a:t>
            </a:r>
          </a:p>
        </p:txBody>
      </p:sp>
      <p:sp>
        <p:nvSpPr>
          <p:cNvPr id="2" name="内容占位符 1"/>
          <p:cNvSpPr>
            <a:spLocks noGrp="1"/>
          </p:cNvSpPr>
          <p:nvPr>
            <p:ph idx="1"/>
          </p:nvPr>
        </p:nvSpPr>
        <p:spPr/>
        <p:txBody>
          <a:bodyPr>
            <a:normAutofit fontScale="70000" lnSpcReduction="20000"/>
          </a:bodyPr>
          <a:lstStyle/>
          <a:p>
            <a:pPr marL="0" indent="0">
              <a:buNone/>
            </a:pPr>
            <a:r>
              <a:rPr lang="en-GB" altLang="zh-CN" dirty="0">
                <a:solidFill>
                  <a:schemeClr val="accent5"/>
                </a:solidFill>
              </a:rPr>
              <a:t>Local ambiguity can sometimes be resolved by syntactic analysis</a:t>
            </a:r>
          </a:p>
          <a:p>
            <a:pPr marL="0" indent="0">
              <a:buNone/>
            </a:pPr>
            <a:r>
              <a:rPr lang="en-GB" altLang="zh-CN" dirty="0"/>
              <a:t>The old train..... </a:t>
            </a:r>
          </a:p>
          <a:p>
            <a:pPr marL="0" lvl="1" indent="0">
              <a:spcBef>
                <a:spcPts val="1000"/>
              </a:spcBef>
              <a:buNone/>
            </a:pPr>
            <a:r>
              <a:rPr lang="en-GB" altLang="zh-CN" sz="2800" dirty="0" smtClean="0"/>
              <a:t>       ......</a:t>
            </a:r>
            <a:r>
              <a:rPr lang="en-GB" altLang="zh-CN" sz="2800" dirty="0"/>
              <a:t>the young. </a:t>
            </a:r>
          </a:p>
          <a:p>
            <a:pPr marL="0" lvl="4" indent="0">
              <a:spcBef>
                <a:spcPts val="1000"/>
              </a:spcBef>
              <a:buNone/>
            </a:pPr>
            <a:r>
              <a:rPr lang="en-GB" altLang="zh-CN" sz="2800" dirty="0" smtClean="0"/>
              <a:t>                .....</a:t>
            </a:r>
            <a:r>
              <a:rPr lang="en-GB" altLang="zh-CN" sz="2800" dirty="0"/>
              <a:t>left the station. </a:t>
            </a:r>
          </a:p>
          <a:p>
            <a:pPr marL="0" indent="0">
              <a:buNone/>
            </a:pPr>
            <a:r>
              <a:rPr lang="en-GB" altLang="zh-CN" dirty="0">
                <a:solidFill>
                  <a:schemeClr val="accent5"/>
                </a:solidFill>
              </a:rPr>
              <a:t>Here syntax can tell us that TRAIN must be a verb in sentence 1. </a:t>
            </a:r>
          </a:p>
          <a:p>
            <a:pPr marL="0" indent="0">
              <a:buNone/>
            </a:pPr>
            <a:endParaRPr lang="en-GB" altLang="zh-CN" dirty="0"/>
          </a:p>
          <a:p>
            <a:pPr marL="0" indent="0">
              <a:buNone/>
            </a:pPr>
            <a:r>
              <a:rPr lang="en-GB" altLang="zh-CN" dirty="0">
                <a:solidFill>
                  <a:schemeClr val="accent5"/>
                </a:solidFill>
              </a:rPr>
              <a:t>Global ambiguity needs semantic / pragmatic analysis</a:t>
            </a:r>
          </a:p>
          <a:p>
            <a:pPr marL="0" indent="0">
              <a:buNone/>
            </a:pPr>
            <a:r>
              <a:rPr lang="en-GB" altLang="zh-CN" dirty="0"/>
              <a:t>"I saw the Grand Canyon flying to New York" </a:t>
            </a:r>
          </a:p>
          <a:p>
            <a:pPr marL="0" indent="0">
              <a:buNone/>
            </a:pPr>
            <a:r>
              <a:rPr lang="en-GB" altLang="zh-CN" dirty="0"/>
              <a:t>"I saw a Boeing 747 flying to New York" </a:t>
            </a:r>
          </a:p>
          <a:p>
            <a:pPr marL="0" indent="0">
              <a:buNone/>
            </a:pPr>
            <a:endParaRPr lang="en-GB" altLang="zh-CN" dirty="0"/>
          </a:p>
          <a:p>
            <a:pPr marL="0" indent="0">
              <a:buNone/>
            </a:pPr>
            <a:r>
              <a:rPr lang="en-GB" altLang="zh-CN" dirty="0">
                <a:solidFill>
                  <a:srgbClr val="FF0000"/>
                </a:solidFill>
              </a:rPr>
              <a:t>Here we know the meaning of the two sentences because we know what can and cannot fly. There may be funny circumstances though. </a:t>
            </a:r>
          </a:p>
          <a:p>
            <a:pPr marL="0" indent="0">
              <a:buNone/>
            </a:pPr>
            <a:r>
              <a:rPr lang="en-GB" altLang="zh-CN" dirty="0"/>
              <a:t>"I saw the Grand Canyon flying to New York. Take some of this and you will too!" </a:t>
            </a:r>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06A3EA1A-EF6C-480E-8923-1E6681B7830E}" type="slidenum">
              <a:rPr lang="en-GB" altLang="zh-CN"/>
              <a:pPr/>
              <a:t>163</a:t>
            </a:fld>
            <a:endParaRPr lang="en-GB" altLang="zh-CN"/>
          </a:p>
        </p:txBody>
      </p:sp>
    </p:spTree>
    <p:extLst>
      <p:ext uri="{BB962C8B-B14F-4D97-AF65-F5344CB8AC3E}">
        <p14:creationId xmlns:p14="http://schemas.microsoft.com/office/powerpoint/2010/main" val="1294271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 Types of ambiguity</a:t>
            </a:r>
          </a:p>
        </p:txBody>
      </p:sp>
      <p:sp>
        <p:nvSpPr>
          <p:cNvPr id="2" name="内容占位符 1"/>
          <p:cNvSpPr>
            <a:spLocks noGrp="1"/>
          </p:cNvSpPr>
          <p:nvPr>
            <p:ph idx="1"/>
          </p:nvPr>
        </p:nvSpPr>
        <p:spPr/>
        <p:txBody>
          <a:bodyPr lIns="90000">
            <a:normAutofit/>
          </a:bodyPr>
          <a:lstStyle/>
          <a:p>
            <a:pPr marL="0" indent="0">
              <a:lnSpc>
                <a:spcPct val="100000"/>
              </a:lnSpc>
              <a:buNone/>
            </a:pPr>
            <a:r>
              <a:rPr lang="en-GB" altLang="zh-CN" dirty="0" err="1"/>
              <a:t>Categorial</a:t>
            </a:r>
            <a:r>
              <a:rPr lang="en-GB" altLang="zh-CN" dirty="0"/>
              <a:t> ambiguity</a:t>
            </a:r>
          </a:p>
          <a:p>
            <a:pPr marL="609600" indent="-34925"/>
            <a:endParaRPr lang="en-GB" altLang="zh-CN" dirty="0">
              <a:solidFill>
                <a:schemeClr val="tx2"/>
              </a:solidFill>
              <a:cs typeface="Times New Roman" panose="02020603050405020304" pitchFamily="18" charset="0"/>
            </a:endParaRPr>
          </a:p>
          <a:p>
            <a:pPr marL="0" indent="0">
              <a:lnSpc>
                <a:spcPct val="100000"/>
              </a:lnSpc>
              <a:buNone/>
            </a:pPr>
            <a:r>
              <a:rPr lang="en-GB" altLang="zh-CN" dirty="0"/>
              <a:t>More than one terminal symbol for a word </a:t>
            </a:r>
          </a:p>
          <a:p>
            <a:pPr marL="609600" indent="-34925"/>
            <a:endParaRPr lang="en-GB" altLang="zh-CN" dirty="0">
              <a:cs typeface="Times New Roman" panose="02020603050405020304" pitchFamily="18" charset="0"/>
            </a:endParaRPr>
          </a:p>
          <a:p>
            <a:pPr marL="0" indent="0">
              <a:lnSpc>
                <a:spcPct val="100000"/>
              </a:lnSpc>
              <a:buNone/>
            </a:pPr>
            <a:r>
              <a:rPr lang="en-GB" altLang="zh-CN" dirty="0"/>
              <a:t>An exercise ….</a:t>
            </a:r>
          </a:p>
          <a:p>
            <a:pPr marL="0" indent="0">
              <a:lnSpc>
                <a:spcPct val="100000"/>
              </a:lnSpc>
              <a:buNone/>
            </a:pPr>
            <a:endParaRPr lang="en-GB" altLang="zh-CN" dirty="0"/>
          </a:p>
          <a:p>
            <a:pPr marL="0" indent="0">
              <a:lnSpc>
                <a:spcPct val="100000"/>
              </a:lnSpc>
              <a:buNone/>
            </a:pPr>
            <a:r>
              <a:rPr lang="en-GB" altLang="zh-CN" dirty="0"/>
              <a:t>Write 3 sentences using the word TIME as a noun, verb and adjective </a:t>
            </a:r>
            <a:endParaRPr lang="zh-CN" altLang="en-US" dirty="0"/>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B80E828D-7633-4ACC-AD1A-AD330089A76A}" type="slidenum">
              <a:rPr lang="en-GB" altLang="zh-CN"/>
              <a:pPr/>
              <a:t>164</a:t>
            </a:fld>
            <a:endParaRPr lang="en-GB" altLang="zh-CN"/>
          </a:p>
        </p:txBody>
      </p:sp>
    </p:spTree>
    <p:extLst>
      <p:ext uri="{BB962C8B-B14F-4D97-AF65-F5344CB8AC3E}">
        <p14:creationId xmlns:p14="http://schemas.microsoft.com/office/powerpoint/2010/main" val="41178329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4.1 Types of ambiguity : </a:t>
            </a:r>
            <a:r>
              <a:rPr lang="en-GB" altLang="zh-CN" sz="2400">
                <a:ea typeface="宋体" panose="02010600030101010101" pitchFamily="2" charset="-122"/>
                <a:cs typeface="Times New Roman" panose="02020603050405020304" pitchFamily="18" charset="0"/>
              </a:rPr>
              <a:t>Categorial ambiguity</a:t>
            </a:r>
          </a:p>
        </p:txBody>
      </p:sp>
      <p:sp>
        <p:nvSpPr>
          <p:cNvPr id="2" name="内容占位符 1"/>
          <p:cNvSpPr>
            <a:spLocks noGrp="1"/>
          </p:cNvSpPr>
          <p:nvPr>
            <p:ph idx="1"/>
          </p:nvPr>
        </p:nvSpPr>
        <p:spPr/>
        <p:txBody>
          <a:bodyPr>
            <a:normAutofit fontScale="92500" lnSpcReduction="20000"/>
          </a:bodyPr>
          <a:lstStyle/>
          <a:p>
            <a:pPr marL="0" indent="0">
              <a:buNone/>
            </a:pPr>
            <a:r>
              <a:rPr lang="en-GB" altLang="zh-CN" dirty="0">
                <a:solidFill>
                  <a:schemeClr val="hlink"/>
                </a:solidFill>
                <a:cs typeface="Times New Roman" panose="02020603050405020304" pitchFamily="18" charset="0"/>
              </a:rPr>
              <a:t>Write 3 sentences using the word TIME as a noun, verb and adjective </a:t>
            </a:r>
          </a:p>
          <a:p>
            <a:pPr marL="0" indent="0">
              <a:buNone/>
            </a:pPr>
            <a:r>
              <a:rPr lang="en-GB" altLang="zh-CN" dirty="0">
                <a:cs typeface="Times New Roman" panose="02020603050405020304" pitchFamily="18" charset="0"/>
              </a:rPr>
              <a:t>Noun : </a:t>
            </a:r>
            <a:r>
              <a:rPr lang="en-GB" altLang="zh-CN" dirty="0">
                <a:solidFill>
                  <a:srgbClr val="800080"/>
                </a:solidFill>
                <a:cs typeface="Times New Roman" panose="02020603050405020304" pitchFamily="18" charset="0"/>
              </a:rPr>
              <a:t>"Time is money"</a:t>
            </a:r>
          </a:p>
          <a:p>
            <a:pPr marL="0" indent="0">
              <a:buNone/>
            </a:pPr>
            <a:r>
              <a:rPr lang="en-GB" altLang="zh-CN" dirty="0">
                <a:cs typeface="Times New Roman" panose="02020603050405020304" pitchFamily="18" charset="0"/>
              </a:rPr>
              <a:t>Verb: </a:t>
            </a:r>
            <a:r>
              <a:rPr lang="en-GB" altLang="zh-CN" dirty="0">
                <a:solidFill>
                  <a:srgbClr val="800080"/>
                </a:solidFill>
                <a:cs typeface="Times New Roman" panose="02020603050405020304" pitchFamily="18" charset="0"/>
              </a:rPr>
              <a:t>"Time me on the last lap"</a:t>
            </a:r>
          </a:p>
          <a:p>
            <a:pPr marL="0" indent="0">
              <a:buNone/>
            </a:pPr>
            <a:r>
              <a:rPr lang="en-GB" altLang="zh-CN" dirty="0">
                <a:cs typeface="Times New Roman" panose="02020603050405020304" pitchFamily="18" charset="0"/>
              </a:rPr>
              <a:t>Adjective: </a:t>
            </a:r>
            <a:r>
              <a:rPr lang="en-GB" altLang="zh-CN" dirty="0">
                <a:solidFill>
                  <a:srgbClr val="800080"/>
                </a:solidFill>
                <a:cs typeface="Times New Roman" panose="02020603050405020304" pitchFamily="18" charset="0"/>
              </a:rPr>
              <a:t>"Time travel is not likely in my life time"</a:t>
            </a:r>
          </a:p>
          <a:p>
            <a:pPr marL="0" indent="0">
              <a:buNone/>
            </a:pPr>
            <a:endParaRPr lang="en-GB" altLang="zh-CN" dirty="0">
              <a:solidFill>
                <a:srgbClr val="800080"/>
              </a:solidFill>
              <a:cs typeface="Times New Roman" panose="02020603050405020304" pitchFamily="18" charset="0"/>
            </a:endParaRPr>
          </a:p>
          <a:p>
            <a:pPr marL="0" indent="0">
              <a:buNone/>
            </a:pPr>
            <a:r>
              <a:rPr lang="en-GB" altLang="zh-CN" dirty="0">
                <a:solidFill>
                  <a:schemeClr val="tx2"/>
                </a:solidFill>
                <a:cs typeface="Times New Roman" panose="02020603050405020304" pitchFamily="18" charset="0"/>
              </a:rPr>
              <a:t>Solution? </a:t>
            </a:r>
          </a:p>
          <a:p>
            <a:pPr marL="0" indent="0">
              <a:buNone/>
            </a:pPr>
            <a:r>
              <a:rPr lang="en-GB" altLang="zh-CN" dirty="0">
                <a:cs typeface="Times New Roman" panose="02020603050405020304" pitchFamily="18" charset="0"/>
              </a:rPr>
              <a:t>Syntactic analysis can help to identify the correct terminal </a:t>
            </a:r>
          </a:p>
          <a:p>
            <a:pPr marL="0" indent="0">
              <a:buNone/>
            </a:pPr>
            <a:r>
              <a:rPr lang="en-GB" altLang="zh-CN" dirty="0">
                <a:cs typeface="Times New Roman" panose="02020603050405020304" pitchFamily="18" charset="0"/>
              </a:rPr>
              <a:t>But what about... </a:t>
            </a:r>
          </a:p>
          <a:p>
            <a:pPr marL="0" indent="0">
              <a:buNone/>
            </a:pPr>
            <a:r>
              <a:rPr lang="en-GB" altLang="zh-CN" dirty="0">
                <a:solidFill>
                  <a:srgbClr val="800080"/>
                </a:solidFill>
                <a:cs typeface="Times New Roman" panose="02020603050405020304" pitchFamily="18" charset="0"/>
              </a:rPr>
              <a:t>"Time flies like an arrow" </a:t>
            </a:r>
          </a:p>
          <a:p>
            <a:pPr marL="0" indent="0">
              <a:buNone/>
            </a:pPr>
            <a:r>
              <a:rPr lang="en-GB" altLang="zh-CN" dirty="0">
                <a:cs typeface="Times New Roman" panose="02020603050405020304" pitchFamily="18" charset="0"/>
              </a:rPr>
              <a:t>There are supposed to be 5 parses for this sentence, with TIME being used as a noun, verb and adjective! </a:t>
            </a:r>
          </a:p>
          <a:p>
            <a:pPr marL="0"/>
            <a:endParaRPr lang="zh-CN" altLang="en-US" dirty="0"/>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E954354A-69BE-425A-9DAA-DF0A8447E41F}" type="slidenum">
              <a:rPr lang="en-GB" altLang="zh-CN"/>
              <a:pPr/>
              <a:t>165</a:t>
            </a:fld>
            <a:endParaRPr lang="en-GB" altLang="zh-CN"/>
          </a:p>
        </p:txBody>
      </p:sp>
    </p:spTree>
    <p:extLst>
      <p:ext uri="{BB962C8B-B14F-4D97-AF65-F5344CB8AC3E}">
        <p14:creationId xmlns:p14="http://schemas.microsoft.com/office/powerpoint/2010/main" val="21714335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4.2 Types of ambiguity: </a:t>
            </a:r>
            <a:r>
              <a:rPr lang="en-GB" altLang="zh-CN" sz="2400">
                <a:ea typeface="宋体" panose="02010600030101010101" pitchFamily="2" charset="-122"/>
                <a:cs typeface="Times New Roman" panose="02020603050405020304" pitchFamily="18" charset="0"/>
              </a:rPr>
              <a:t>Word sense ambiguity</a:t>
            </a:r>
          </a:p>
        </p:txBody>
      </p:sp>
      <p:sp>
        <p:nvSpPr>
          <p:cNvPr id="2" name="内容占位符 1"/>
          <p:cNvSpPr>
            <a:spLocks noGrp="1"/>
          </p:cNvSpPr>
          <p:nvPr>
            <p:ph idx="1"/>
          </p:nvPr>
        </p:nvSpPr>
        <p:spPr/>
        <p:txBody>
          <a:bodyPr/>
          <a:lstStyle/>
          <a:p>
            <a:pPr marL="0" indent="0">
              <a:buNone/>
            </a:pPr>
            <a:r>
              <a:rPr lang="en-GB" altLang="zh-CN" dirty="0">
                <a:solidFill>
                  <a:schemeClr val="tx2"/>
                </a:solidFill>
                <a:cs typeface="Times New Roman" panose="02020603050405020304" pitchFamily="18" charset="0"/>
              </a:rPr>
              <a:t>Word sense ambiguity</a:t>
            </a:r>
            <a:br>
              <a:rPr lang="en-GB" altLang="zh-CN" dirty="0">
                <a:solidFill>
                  <a:schemeClr val="tx2"/>
                </a:solidFill>
                <a:cs typeface="Times New Roman" panose="02020603050405020304" pitchFamily="18" charset="0"/>
              </a:rPr>
            </a:br>
            <a:endParaRPr lang="en-GB" altLang="zh-CN" dirty="0">
              <a:solidFill>
                <a:schemeClr val="tx2"/>
              </a:solidFill>
              <a:cs typeface="Times New Roman" panose="02020603050405020304" pitchFamily="18" charset="0"/>
            </a:endParaRPr>
          </a:p>
          <a:p>
            <a:pPr marL="0" indent="0">
              <a:buNone/>
            </a:pPr>
            <a:r>
              <a:rPr lang="en-GB" altLang="zh-CN" dirty="0">
                <a:cs typeface="Times New Roman" panose="02020603050405020304" pitchFamily="18" charset="0"/>
              </a:rPr>
              <a:t>Word has one terminal symbol but can refer to different concepts </a:t>
            </a:r>
          </a:p>
          <a:p>
            <a:pPr marL="0" indent="0">
              <a:buNone/>
            </a:pPr>
            <a:endParaRPr lang="en-GB" altLang="zh-CN" dirty="0">
              <a:cs typeface="Times New Roman" panose="02020603050405020304" pitchFamily="18" charset="0"/>
            </a:endParaRPr>
          </a:p>
          <a:p>
            <a:pPr marL="0" indent="0">
              <a:buNone/>
            </a:pPr>
            <a:r>
              <a:rPr lang="en-GB" altLang="zh-CN" dirty="0">
                <a:solidFill>
                  <a:schemeClr val="hlink"/>
                </a:solidFill>
                <a:cs typeface="Times New Roman" panose="02020603050405020304" pitchFamily="18" charset="0"/>
              </a:rPr>
              <a:t>An exercise </a:t>
            </a:r>
          </a:p>
          <a:p>
            <a:pPr marL="0" indent="0">
              <a:buNone/>
            </a:pPr>
            <a:endParaRPr lang="en-GB" altLang="zh-CN" dirty="0">
              <a:solidFill>
                <a:schemeClr val="hlink"/>
              </a:solidFill>
              <a:cs typeface="Times New Roman" panose="02020603050405020304" pitchFamily="18" charset="0"/>
            </a:endParaRPr>
          </a:p>
          <a:p>
            <a:pPr marL="0" indent="0">
              <a:buNone/>
            </a:pPr>
            <a:r>
              <a:rPr lang="en-GB" altLang="zh-CN" dirty="0">
                <a:solidFill>
                  <a:schemeClr val="hlink"/>
                </a:solidFill>
                <a:cs typeface="Times New Roman" panose="02020603050405020304" pitchFamily="18" charset="0"/>
              </a:rPr>
              <a:t>Write 3 sentences using the word </a:t>
            </a:r>
            <a:r>
              <a:rPr lang="en-GB" altLang="zh-CN" dirty="0">
                <a:solidFill>
                  <a:srgbClr val="800080"/>
                </a:solidFill>
                <a:cs typeface="Times New Roman" panose="02020603050405020304" pitchFamily="18" charset="0"/>
              </a:rPr>
              <a:t>CHARGED</a:t>
            </a:r>
            <a:r>
              <a:rPr lang="en-GB" altLang="zh-CN" dirty="0">
                <a:solidFill>
                  <a:schemeClr val="hlink"/>
                </a:solidFill>
                <a:cs typeface="Times New Roman" panose="02020603050405020304" pitchFamily="18" charset="0"/>
              </a:rPr>
              <a:t> with different meanings </a:t>
            </a:r>
          </a:p>
          <a:p>
            <a:endParaRPr lang="zh-CN" altLang="en-US" dirty="0"/>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A4E56957-BB35-4158-95BF-FD73CF010D15}" type="slidenum">
              <a:rPr lang="en-GB" altLang="zh-CN"/>
              <a:pPr/>
              <a:t>166</a:t>
            </a:fld>
            <a:endParaRPr lang="en-GB" altLang="zh-CN"/>
          </a:p>
        </p:txBody>
      </p:sp>
    </p:spTree>
    <p:extLst>
      <p:ext uri="{BB962C8B-B14F-4D97-AF65-F5344CB8AC3E}">
        <p14:creationId xmlns:p14="http://schemas.microsoft.com/office/powerpoint/2010/main" val="16120281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GB" altLang="zh-CN"/>
              <a:t>NLP Ambiguity</a:t>
            </a:r>
          </a:p>
        </p:txBody>
      </p:sp>
      <p:sp>
        <p:nvSpPr>
          <p:cNvPr id="5" name="灯片编号占位符 4"/>
          <p:cNvSpPr>
            <a:spLocks noGrp="1"/>
          </p:cNvSpPr>
          <p:nvPr>
            <p:ph type="sldNum" sz="quarter" idx="11"/>
          </p:nvPr>
        </p:nvSpPr>
        <p:spPr/>
        <p:txBody>
          <a:bodyPr/>
          <a:lstStyle/>
          <a:p>
            <a:fld id="{3DCDDC51-ECCC-4485-9C3D-433C6F5AE350}" type="slidenum">
              <a:rPr lang="en-GB" altLang="zh-CN"/>
              <a:pPr/>
              <a:t>167</a:t>
            </a:fld>
            <a:endParaRPr lang="en-GB" altLang="zh-CN"/>
          </a:p>
        </p:txBody>
      </p:sp>
      <p:sp>
        <p:nvSpPr>
          <p:cNvPr id="54274"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4.2 Types of ambiguity: </a:t>
            </a:r>
            <a:r>
              <a:rPr lang="en-GB" altLang="zh-CN" sz="2400">
                <a:ea typeface="宋体" panose="02010600030101010101" pitchFamily="2" charset="-122"/>
                <a:cs typeface="Times New Roman" panose="02020603050405020304" pitchFamily="18" charset="0"/>
              </a:rPr>
              <a:t>Word sense ambiguity</a:t>
            </a:r>
          </a:p>
        </p:txBody>
      </p:sp>
      <p:sp>
        <p:nvSpPr>
          <p:cNvPr id="2" name="内容占位符 1"/>
          <p:cNvSpPr>
            <a:spLocks noGrp="1"/>
          </p:cNvSpPr>
          <p:nvPr>
            <p:ph idx="1"/>
          </p:nvPr>
        </p:nvSpPr>
        <p:spPr>
          <a:xfrm>
            <a:off x="838200" y="1825625"/>
            <a:ext cx="10515600" cy="1769643"/>
          </a:xfrm>
        </p:spPr>
        <p:txBody>
          <a:bodyPr>
            <a:noAutofit/>
          </a:bodyPr>
          <a:lstStyle/>
          <a:p>
            <a:pPr marL="0" indent="0">
              <a:buNone/>
            </a:pPr>
            <a:r>
              <a:rPr lang="en-GB" altLang="zh-CN" sz="2400" dirty="0" smtClean="0">
                <a:solidFill>
                  <a:schemeClr val="hlink"/>
                </a:solidFill>
                <a:cs typeface="Times New Roman" panose="02020603050405020304" pitchFamily="18" charset="0"/>
              </a:rPr>
              <a:t>Write 3 sentences using the word CHARGED with different meanings </a:t>
            </a:r>
          </a:p>
          <a:p>
            <a:pPr marL="0" indent="0">
              <a:buNone/>
            </a:pPr>
            <a:r>
              <a:rPr lang="en-GB" altLang="zh-CN" sz="2400" dirty="0" smtClean="0">
                <a:cs typeface="Times New Roman" panose="02020603050405020304" pitchFamily="18" charset="0"/>
              </a:rPr>
              <a:t>Electrical : </a:t>
            </a:r>
            <a:r>
              <a:rPr lang="en-GB" altLang="zh-CN" sz="2400" dirty="0" smtClean="0">
                <a:solidFill>
                  <a:srgbClr val="800080"/>
                </a:solidFill>
                <a:cs typeface="Times New Roman" panose="02020603050405020304" pitchFamily="18" charset="0"/>
              </a:rPr>
              <a:t>"The battery was charged with jump leads"</a:t>
            </a:r>
          </a:p>
          <a:p>
            <a:pPr marL="0" indent="0">
              <a:buNone/>
            </a:pPr>
            <a:r>
              <a:rPr lang="en-GB" altLang="zh-CN" sz="2400" dirty="0" smtClean="0">
                <a:cs typeface="Times New Roman" panose="02020603050405020304" pitchFamily="18" charset="0"/>
              </a:rPr>
              <a:t>Legal: </a:t>
            </a:r>
            <a:r>
              <a:rPr lang="en-GB" altLang="zh-CN" sz="2400" dirty="0" smtClean="0">
                <a:solidFill>
                  <a:srgbClr val="800080"/>
                </a:solidFill>
                <a:cs typeface="Times New Roman" panose="02020603050405020304" pitchFamily="18" charset="0"/>
              </a:rPr>
              <a:t>"The thief was charged by PC Smith"</a:t>
            </a:r>
          </a:p>
          <a:p>
            <a:pPr marL="0" indent="0">
              <a:buNone/>
            </a:pPr>
            <a:r>
              <a:rPr lang="en-GB" altLang="zh-CN" sz="2400" dirty="0" smtClean="0">
                <a:cs typeface="Times New Roman" panose="02020603050405020304" pitchFamily="18" charset="0"/>
              </a:rPr>
              <a:t>Responsibility: </a:t>
            </a:r>
            <a:r>
              <a:rPr lang="en-GB" altLang="zh-CN" sz="2400" dirty="0" smtClean="0">
                <a:solidFill>
                  <a:srgbClr val="800080"/>
                </a:solidFill>
                <a:cs typeface="Times New Roman" panose="02020603050405020304" pitchFamily="18" charset="0"/>
              </a:rPr>
              <a:t>"The lecturer was charged with student recruitment"</a:t>
            </a:r>
            <a:endParaRPr lang="en-GB" altLang="zh-CN" sz="2400" dirty="0">
              <a:cs typeface="Times New Roman" panose="02020603050405020304" pitchFamily="18" charset="0"/>
            </a:endParaRPr>
          </a:p>
        </p:txBody>
      </p:sp>
      <p:sp>
        <p:nvSpPr>
          <p:cNvPr id="3" name="矩形 2"/>
          <p:cNvSpPr/>
          <p:nvPr/>
        </p:nvSpPr>
        <p:spPr>
          <a:xfrm>
            <a:off x="2563091" y="5533854"/>
            <a:ext cx="6636327" cy="1200329"/>
          </a:xfrm>
          <a:prstGeom prst="rect">
            <a:avLst/>
          </a:prstGeom>
        </p:spPr>
        <p:txBody>
          <a:bodyPr wrap="square">
            <a:spAutoFit/>
          </a:bodyPr>
          <a:lstStyle/>
          <a:p>
            <a:r>
              <a:rPr lang="en-GB" altLang="zh-CN" sz="2400" dirty="0">
                <a:cs typeface="Times New Roman" panose="02020603050405020304" pitchFamily="18" charset="0"/>
              </a:rPr>
              <a:t>But what about... </a:t>
            </a:r>
          </a:p>
          <a:p>
            <a:r>
              <a:rPr lang="en-GB" altLang="zh-CN" sz="2400" dirty="0">
                <a:solidFill>
                  <a:srgbClr val="800080"/>
                </a:solidFill>
                <a:cs typeface="Times New Roman" panose="02020603050405020304" pitchFamily="18" charset="0"/>
              </a:rPr>
              <a:t>"I saw her run to the bank" </a:t>
            </a:r>
          </a:p>
          <a:p>
            <a:r>
              <a:rPr lang="en-GB" altLang="zh-CN" sz="2400" dirty="0">
                <a:cs typeface="Times New Roman" panose="02020603050405020304" pitchFamily="18" charset="0"/>
              </a:rPr>
              <a:t>We might use frequency of use if we had such data. </a:t>
            </a:r>
          </a:p>
        </p:txBody>
      </p:sp>
      <p:sp>
        <p:nvSpPr>
          <p:cNvPr id="6" name="矩形 5"/>
          <p:cNvSpPr/>
          <p:nvPr/>
        </p:nvSpPr>
        <p:spPr>
          <a:xfrm>
            <a:off x="838200" y="3813262"/>
            <a:ext cx="1205345" cy="461665"/>
          </a:xfrm>
          <a:prstGeom prst="rect">
            <a:avLst/>
          </a:prstGeom>
        </p:spPr>
        <p:txBody>
          <a:bodyPr wrap="square">
            <a:spAutoFit/>
          </a:bodyPr>
          <a:lstStyle/>
          <a:p>
            <a:r>
              <a:rPr lang="en-GB" altLang="zh-CN" sz="2400" dirty="0">
                <a:solidFill>
                  <a:schemeClr val="tx2"/>
                </a:solidFill>
                <a:cs typeface="Times New Roman" panose="02020603050405020304" pitchFamily="18" charset="0"/>
              </a:rPr>
              <a:t>Solution? </a:t>
            </a:r>
          </a:p>
        </p:txBody>
      </p:sp>
      <p:sp>
        <p:nvSpPr>
          <p:cNvPr id="7" name="矩形 6"/>
          <p:cNvSpPr/>
          <p:nvPr/>
        </p:nvSpPr>
        <p:spPr>
          <a:xfrm>
            <a:off x="4668983" y="4281981"/>
            <a:ext cx="6096000" cy="1200329"/>
          </a:xfrm>
          <a:prstGeom prst="rect">
            <a:avLst/>
          </a:prstGeom>
        </p:spPr>
        <p:txBody>
          <a:bodyPr>
            <a:spAutoFit/>
          </a:bodyPr>
          <a:lstStyle/>
          <a:p>
            <a:r>
              <a:rPr lang="en-GB" altLang="zh-CN" sz="2400" dirty="0">
                <a:cs typeface="Times New Roman" panose="02020603050405020304" pitchFamily="18" charset="0"/>
              </a:rPr>
              <a:t>Semantic analysis can help:</a:t>
            </a:r>
          </a:p>
          <a:p>
            <a:r>
              <a:rPr lang="en-GB" altLang="zh-CN" sz="2400" dirty="0">
                <a:solidFill>
                  <a:srgbClr val="800080"/>
                </a:solidFill>
                <a:cs typeface="Times New Roman" panose="02020603050405020304" pitchFamily="18" charset="0"/>
              </a:rPr>
              <a:t>"jump leads" and "student recruitment"</a:t>
            </a:r>
            <a:r>
              <a:rPr lang="en-GB" altLang="zh-CN" sz="2400" dirty="0">
                <a:cs typeface="Times New Roman" panose="02020603050405020304" pitchFamily="18" charset="0"/>
              </a:rPr>
              <a:t> are not offences (yet)</a:t>
            </a:r>
          </a:p>
        </p:txBody>
      </p:sp>
      <p:sp>
        <p:nvSpPr>
          <p:cNvPr id="8" name="矩形 7"/>
          <p:cNvSpPr/>
          <p:nvPr/>
        </p:nvSpPr>
        <p:spPr>
          <a:xfrm>
            <a:off x="838200" y="4304226"/>
            <a:ext cx="3449782" cy="1200329"/>
          </a:xfrm>
          <a:prstGeom prst="rect">
            <a:avLst/>
          </a:prstGeom>
        </p:spPr>
        <p:txBody>
          <a:bodyPr wrap="square">
            <a:spAutoFit/>
          </a:bodyPr>
          <a:lstStyle/>
          <a:p>
            <a:r>
              <a:rPr lang="en-GB" altLang="zh-CN" sz="2400" dirty="0">
                <a:cs typeface="Times New Roman" panose="02020603050405020304" pitchFamily="18" charset="0"/>
              </a:rPr>
              <a:t>Syntactic analysis can help: </a:t>
            </a:r>
          </a:p>
          <a:p>
            <a:pPr marL="0" lvl="1" indent="0">
              <a:buNone/>
            </a:pPr>
            <a:r>
              <a:rPr lang="en-GB" altLang="zh-CN" sz="2400" dirty="0">
                <a:solidFill>
                  <a:srgbClr val="800080"/>
                </a:solidFill>
                <a:cs typeface="Times New Roman" panose="02020603050405020304" pitchFamily="18" charset="0"/>
              </a:rPr>
              <a:t>charged with</a:t>
            </a:r>
          </a:p>
          <a:p>
            <a:pPr marL="0" lvl="1" indent="0">
              <a:buNone/>
            </a:pPr>
            <a:r>
              <a:rPr lang="en-GB" altLang="zh-CN" sz="2400" dirty="0">
                <a:solidFill>
                  <a:srgbClr val="800080"/>
                </a:solidFill>
                <a:cs typeface="Times New Roman" panose="02020603050405020304" pitchFamily="18" charset="0"/>
              </a:rPr>
              <a:t>charged by</a:t>
            </a:r>
          </a:p>
        </p:txBody>
      </p:sp>
    </p:spTree>
    <p:extLst>
      <p:ext uri="{BB962C8B-B14F-4D97-AF65-F5344CB8AC3E}">
        <p14:creationId xmlns:p14="http://schemas.microsoft.com/office/powerpoint/2010/main" val="28718933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4.3 Types of ambiguity: </a:t>
            </a:r>
            <a:r>
              <a:rPr lang="en-GB" altLang="zh-CN" sz="2400">
                <a:ea typeface="宋体" panose="02010600030101010101" pitchFamily="2" charset="-122"/>
                <a:cs typeface="Times New Roman" panose="02020603050405020304" pitchFamily="18" charset="0"/>
              </a:rPr>
              <a:t>Structural ambiguity</a:t>
            </a:r>
          </a:p>
        </p:txBody>
      </p:sp>
      <p:sp>
        <p:nvSpPr>
          <p:cNvPr id="2" name="内容占位符 1"/>
          <p:cNvSpPr>
            <a:spLocks noGrp="1"/>
          </p:cNvSpPr>
          <p:nvPr>
            <p:ph idx="1"/>
          </p:nvPr>
        </p:nvSpPr>
        <p:spPr/>
        <p:txBody>
          <a:bodyPr/>
          <a:lstStyle/>
          <a:p>
            <a:pPr marL="0" indent="0">
              <a:buNone/>
            </a:pPr>
            <a:r>
              <a:rPr lang="en-GB" altLang="zh-CN" dirty="0">
                <a:solidFill>
                  <a:schemeClr val="tx2"/>
                </a:solidFill>
                <a:cs typeface="Times New Roman" panose="02020603050405020304" pitchFamily="18" charset="0"/>
              </a:rPr>
              <a:t>Structural ambiguity</a:t>
            </a:r>
          </a:p>
          <a:p>
            <a:pPr marL="0" indent="0">
              <a:buNone/>
            </a:pPr>
            <a:r>
              <a:rPr lang="en-GB" altLang="zh-CN" dirty="0">
                <a:cs typeface="Times New Roman" panose="02020603050405020304" pitchFamily="18" charset="0"/>
              </a:rPr>
              <a:t>More than parse for a sentence </a:t>
            </a:r>
          </a:p>
          <a:p>
            <a:pPr marL="0" indent="0">
              <a:buNone/>
            </a:pPr>
            <a:endParaRPr lang="en-GB" altLang="zh-CN" dirty="0">
              <a:cs typeface="Times New Roman" panose="02020603050405020304" pitchFamily="18" charset="0"/>
            </a:endParaRPr>
          </a:p>
          <a:p>
            <a:pPr marL="0" indent="0">
              <a:buNone/>
            </a:pPr>
            <a:r>
              <a:rPr lang="en-GB" altLang="zh-CN" dirty="0">
                <a:solidFill>
                  <a:schemeClr val="hlink"/>
                </a:solidFill>
                <a:cs typeface="Times New Roman" panose="02020603050405020304" pitchFamily="18" charset="0"/>
              </a:rPr>
              <a:t>An exercise </a:t>
            </a:r>
          </a:p>
          <a:p>
            <a:pPr marL="0" indent="0">
              <a:buNone/>
            </a:pPr>
            <a:r>
              <a:rPr lang="en-GB" altLang="zh-CN" dirty="0">
                <a:solidFill>
                  <a:schemeClr val="hlink"/>
                </a:solidFill>
                <a:cs typeface="Times New Roman" panose="02020603050405020304" pitchFamily="18" charset="0"/>
              </a:rPr>
              <a:t>What can you eat if you are told in the refectory </a:t>
            </a:r>
          </a:p>
          <a:p>
            <a:pPr marL="0" indent="0">
              <a:buNone/>
            </a:pPr>
            <a:endParaRPr lang="en-GB" altLang="zh-CN" dirty="0">
              <a:solidFill>
                <a:schemeClr val="hlink"/>
              </a:solidFill>
              <a:cs typeface="Times New Roman" panose="02020603050405020304" pitchFamily="18" charset="0"/>
            </a:endParaRPr>
          </a:p>
          <a:p>
            <a:pPr marL="0" indent="0">
              <a:buNone/>
            </a:pPr>
            <a:r>
              <a:rPr lang="en-GB" altLang="zh-CN" dirty="0">
                <a:solidFill>
                  <a:srgbClr val="800080"/>
                </a:solidFill>
                <a:cs typeface="Times New Roman" panose="02020603050405020304" pitchFamily="18" charset="0"/>
              </a:rPr>
              <a:t>"You can have peas and beans or carrots with the set meal".</a:t>
            </a:r>
            <a:r>
              <a:rPr lang="en-GB" altLang="zh-CN" dirty="0">
                <a:solidFill>
                  <a:schemeClr val="hlink"/>
                </a:solidFill>
                <a:cs typeface="Times New Roman" panose="02020603050405020304" pitchFamily="18" charset="0"/>
              </a:rPr>
              <a:t> </a:t>
            </a:r>
          </a:p>
          <a:p>
            <a:endParaRPr lang="zh-CN" altLang="en-US" dirty="0"/>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D2B695C4-9E10-4406-8EF3-87AB565AC46E}" type="slidenum">
              <a:rPr lang="en-GB" altLang="zh-CN"/>
              <a:pPr/>
              <a:t>168</a:t>
            </a:fld>
            <a:endParaRPr lang="en-GB" altLang="zh-CN"/>
          </a:p>
        </p:txBody>
      </p:sp>
    </p:spTree>
    <p:extLst>
      <p:ext uri="{BB962C8B-B14F-4D97-AF65-F5344CB8AC3E}">
        <p14:creationId xmlns:p14="http://schemas.microsoft.com/office/powerpoint/2010/main" val="36354491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GB" altLang="zh-CN"/>
              <a:t>NLP Ambiguity</a:t>
            </a:r>
          </a:p>
        </p:txBody>
      </p:sp>
      <p:sp>
        <p:nvSpPr>
          <p:cNvPr id="5" name="灯片编号占位符 4"/>
          <p:cNvSpPr>
            <a:spLocks noGrp="1"/>
          </p:cNvSpPr>
          <p:nvPr>
            <p:ph type="sldNum" sz="quarter" idx="11"/>
          </p:nvPr>
        </p:nvSpPr>
        <p:spPr/>
        <p:txBody>
          <a:bodyPr/>
          <a:lstStyle/>
          <a:p>
            <a:fld id="{E3130460-5779-4633-AC95-52B42BEBBB6D}" type="slidenum">
              <a:rPr lang="en-GB" altLang="zh-CN"/>
              <a:pPr/>
              <a:t>169</a:t>
            </a:fld>
            <a:endParaRPr lang="en-GB" altLang="zh-CN"/>
          </a:p>
        </p:txBody>
      </p:sp>
      <p:sp>
        <p:nvSpPr>
          <p:cNvPr id="55298"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4.3 Types of ambiguity: </a:t>
            </a:r>
            <a:r>
              <a:rPr lang="en-GB" altLang="zh-CN" sz="2400">
                <a:ea typeface="宋体" panose="02010600030101010101" pitchFamily="2" charset="-122"/>
                <a:cs typeface="Times New Roman" panose="02020603050405020304" pitchFamily="18" charset="0"/>
              </a:rPr>
              <a:t>Structural ambiguity</a:t>
            </a:r>
          </a:p>
        </p:txBody>
      </p:sp>
      <p:sp>
        <p:nvSpPr>
          <p:cNvPr id="2" name="内容占位符 1"/>
          <p:cNvSpPr>
            <a:spLocks noGrp="1"/>
          </p:cNvSpPr>
          <p:nvPr>
            <p:ph idx="1"/>
          </p:nvPr>
        </p:nvSpPr>
        <p:spPr/>
        <p:txBody>
          <a:bodyPr>
            <a:normAutofit lnSpcReduction="10000"/>
          </a:bodyPr>
          <a:lstStyle/>
          <a:p>
            <a:pPr marL="0" indent="0">
              <a:buNone/>
            </a:pPr>
            <a:r>
              <a:rPr lang="en-GB" altLang="zh-CN" dirty="0">
                <a:solidFill>
                  <a:schemeClr val="hlink"/>
                </a:solidFill>
                <a:cs typeface="Times New Roman" panose="02020603050405020304" pitchFamily="18" charset="0"/>
              </a:rPr>
              <a:t>An exercise </a:t>
            </a:r>
          </a:p>
          <a:p>
            <a:pPr marL="0" indent="0">
              <a:buNone/>
            </a:pPr>
            <a:r>
              <a:rPr lang="en-GB" altLang="zh-CN" dirty="0">
                <a:solidFill>
                  <a:schemeClr val="hlink"/>
                </a:solidFill>
                <a:cs typeface="Times New Roman" panose="02020603050405020304" pitchFamily="18" charset="0"/>
              </a:rPr>
              <a:t>What can you eat if you are told in the refectory </a:t>
            </a:r>
          </a:p>
          <a:p>
            <a:pPr marL="0" indent="0">
              <a:buNone/>
            </a:pPr>
            <a:r>
              <a:rPr lang="en-GB" altLang="zh-CN" dirty="0">
                <a:solidFill>
                  <a:srgbClr val="800080"/>
                </a:solidFill>
                <a:cs typeface="Times New Roman" panose="02020603050405020304" pitchFamily="18" charset="0"/>
              </a:rPr>
              <a:t>"You can have peas and beans or carrots with the set meal".</a:t>
            </a:r>
            <a:r>
              <a:rPr lang="en-GB" altLang="zh-CN" dirty="0">
                <a:solidFill>
                  <a:schemeClr val="hlink"/>
                </a:solidFill>
                <a:cs typeface="Times New Roman" panose="02020603050405020304" pitchFamily="18" charset="0"/>
              </a:rPr>
              <a:t> </a:t>
            </a:r>
          </a:p>
          <a:p>
            <a:pPr marL="0" indent="0">
              <a:buNone/>
            </a:pPr>
            <a:endParaRPr lang="en-GB" altLang="zh-CN" dirty="0">
              <a:solidFill>
                <a:schemeClr val="hlink"/>
              </a:solidFill>
              <a:cs typeface="Times New Roman" panose="02020603050405020304" pitchFamily="18" charset="0"/>
            </a:endParaRPr>
          </a:p>
          <a:p>
            <a:pPr marL="0" indent="0">
              <a:buNone/>
            </a:pPr>
            <a:r>
              <a:rPr lang="en-GB" altLang="zh-CN" dirty="0">
                <a:solidFill>
                  <a:srgbClr val="800080"/>
                </a:solidFill>
                <a:cs typeface="Times New Roman" panose="02020603050405020304" pitchFamily="18" charset="0"/>
              </a:rPr>
              <a:t>[peas] and [beans or carrots]</a:t>
            </a:r>
          </a:p>
          <a:p>
            <a:pPr marL="0" indent="0">
              <a:buNone/>
            </a:pPr>
            <a:endParaRPr lang="en-GB" altLang="zh-CN" dirty="0">
              <a:solidFill>
                <a:srgbClr val="800080"/>
              </a:solidFill>
              <a:cs typeface="Times New Roman" panose="02020603050405020304" pitchFamily="18" charset="0"/>
            </a:endParaRPr>
          </a:p>
          <a:p>
            <a:pPr marL="0" indent="0">
              <a:buNone/>
            </a:pPr>
            <a:r>
              <a:rPr lang="en-GB" altLang="zh-CN" dirty="0">
                <a:solidFill>
                  <a:srgbClr val="800080"/>
                </a:solidFill>
                <a:cs typeface="Times New Roman" panose="02020603050405020304" pitchFamily="18" charset="0"/>
              </a:rPr>
              <a:t>[peas and beans] or [carrots]</a:t>
            </a:r>
          </a:p>
          <a:p>
            <a:pPr marL="0" indent="0">
              <a:buNone/>
            </a:pPr>
            <a:endParaRPr lang="en-GB" altLang="zh-CN" dirty="0">
              <a:solidFill>
                <a:srgbClr val="800080"/>
              </a:solidFill>
              <a:cs typeface="Times New Roman" panose="02020603050405020304" pitchFamily="18" charset="0"/>
            </a:endParaRPr>
          </a:p>
          <a:p>
            <a:pPr marL="0" indent="0">
              <a:buNone/>
            </a:pPr>
            <a:r>
              <a:rPr lang="en-GB" altLang="zh-CN" dirty="0">
                <a:solidFill>
                  <a:schemeClr val="tx2"/>
                </a:solidFill>
                <a:cs typeface="Times New Roman" panose="02020603050405020304" pitchFamily="18" charset="0"/>
              </a:rPr>
              <a:t>This is known as co-ordinate attachment. </a:t>
            </a:r>
          </a:p>
          <a:p>
            <a:pPr marL="0" indent="0">
              <a:buNone/>
            </a:pPr>
            <a:endParaRPr lang="zh-CN" altLang="en-US" dirty="0"/>
          </a:p>
        </p:txBody>
      </p:sp>
    </p:spTree>
    <p:extLst>
      <p:ext uri="{BB962C8B-B14F-4D97-AF65-F5344CB8AC3E}">
        <p14:creationId xmlns:p14="http://schemas.microsoft.com/office/powerpoint/2010/main" val="3353273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Stereotype theory</a:t>
            </a:r>
            <a:endParaRPr lang="zh-CN" altLang="en-US" dirty="0"/>
          </a:p>
        </p:txBody>
      </p:sp>
      <p:sp>
        <p:nvSpPr>
          <p:cNvPr id="3" name="内容占位符 2"/>
          <p:cNvSpPr>
            <a:spLocks noGrp="1"/>
          </p:cNvSpPr>
          <p:nvPr>
            <p:ph idx="1"/>
          </p:nvPr>
        </p:nvSpPr>
        <p:spPr/>
        <p:txBody>
          <a:bodyPr/>
          <a:lstStyle/>
          <a:p>
            <a:r>
              <a:rPr lang="en-US" altLang="zh-CN" dirty="0" smtClean="0"/>
              <a:t>Speakers of a language have in their heads:</a:t>
            </a:r>
          </a:p>
          <a:p>
            <a:pPr lvl="1"/>
            <a:r>
              <a:rPr lang="en-US" altLang="zh-CN" dirty="0" smtClean="0"/>
              <a:t>An idea of the bare sense of any given predicate</a:t>
            </a:r>
          </a:p>
          <a:p>
            <a:pPr lvl="1"/>
            <a:r>
              <a:rPr lang="en-US" altLang="zh-CN" dirty="0" smtClean="0"/>
              <a:t>A stereotype of it</a:t>
            </a:r>
          </a:p>
          <a:p>
            <a:r>
              <a:rPr lang="en-US" altLang="zh-CN" dirty="0" smtClean="0"/>
              <a:t>Stereotype of a predicate: is a list of the TYPICAL characteristics or features of things to which the predicate may be applied.</a:t>
            </a:r>
          </a:p>
          <a:p>
            <a:pPr lvl="1"/>
            <a:r>
              <a:rPr lang="en-US" altLang="zh-CN" dirty="0" smtClean="0"/>
              <a:t> The stereotype of an elephant is a list of characteristics which describes </a:t>
            </a:r>
            <a:r>
              <a:rPr lang="en-US" altLang="zh-CN" dirty="0" smtClean="0">
                <a:solidFill>
                  <a:srgbClr val="FF0000"/>
                </a:solidFill>
              </a:rPr>
              <a:t>prototype</a:t>
            </a:r>
            <a:r>
              <a:rPr lang="en-US" altLang="zh-CN" dirty="0" smtClean="0"/>
              <a:t>.  </a:t>
            </a:r>
            <a:endParaRPr lang="en-US" altLang="zh-CN" dirty="0"/>
          </a:p>
          <a:p>
            <a:pPr lvl="2"/>
            <a:r>
              <a:rPr lang="en-US" altLang="zh-CN" dirty="0" smtClean="0"/>
              <a:t>Prototype determines Stereotype</a:t>
            </a:r>
          </a:p>
          <a:p>
            <a:pPr lvl="1"/>
            <a:r>
              <a:rPr lang="en-US" altLang="zh-CN" dirty="0" smtClean="0"/>
              <a:t>The stereotype of a predicate may often specify a range of possibilities.</a:t>
            </a:r>
          </a:p>
          <a:p>
            <a:pPr lvl="1"/>
            <a:r>
              <a:rPr lang="en-US" altLang="zh-CN" dirty="0" smtClean="0"/>
              <a:t>A speaker may know a stereotype for some predicate.</a:t>
            </a:r>
            <a:endParaRPr lang="zh-CN" altLang="en-US" dirty="0"/>
          </a:p>
        </p:txBody>
      </p:sp>
    </p:spTree>
    <p:extLst>
      <p:ext uri="{BB962C8B-B14F-4D97-AF65-F5344CB8AC3E}">
        <p14:creationId xmlns:p14="http://schemas.microsoft.com/office/powerpoint/2010/main" val="6363690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GB" altLang="zh-CN"/>
              <a:t>NLP Ambiguity</a:t>
            </a:r>
          </a:p>
        </p:txBody>
      </p:sp>
      <p:sp>
        <p:nvSpPr>
          <p:cNvPr id="5" name="灯片编号占位符 4"/>
          <p:cNvSpPr>
            <a:spLocks noGrp="1"/>
          </p:cNvSpPr>
          <p:nvPr>
            <p:ph type="sldNum" sz="quarter" idx="11"/>
          </p:nvPr>
        </p:nvSpPr>
        <p:spPr/>
        <p:txBody>
          <a:bodyPr/>
          <a:lstStyle/>
          <a:p>
            <a:fld id="{7FF2BA1B-24C3-4210-9B20-3463BBD4D4DE}" type="slidenum">
              <a:rPr lang="en-GB" altLang="zh-CN"/>
              <a:pPr/>
              <a:t>170</a:t>
            </a:fld>
            <a:endParaRPr lang="en-GB" altLang="zh-CN"/>
          </a:p>
        </p:txBody>
      </p:sp>
      <p:sp>
        <p:nvSpPr>
          <p:cNvPr id="56322"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4.3 Types of ambiguity: </a:t>
            </a:r>
            <a:r>
              <a:rPr lang="en-GB" altLang="zh-CN" sz="2400">
                <a:ea typeface="宋体" panose="02010600030101010101" pitchFamily="2" charset="-122"/>
                <a:cs typeface="Times New Roman" panose="02020603050405020304" pitchFamily="18" charset="0"/>
              </a:rPr>
              <a:t>Structural ambiguity</a:t>
            </a:r>
          </a:p>
        </p:txBody>
      </p:sp>
      <p:sp>
        <p:nvSpPr>
          <p:cNvPr id="2" name="内容占位符 1"/>
          <p:cNvSpPr>
            <a:spLocks noGrp="1"/>
          </p:cNvSpPr>
          <p:nvPr>
            <p:ph idx="1"/>
          </p:nvPr>
        </p:nvSpPr>
        <p:spPr/>
        <p:txBody>
          <a:bodyPr/>
          <a:lstStyle/>
          <a:p>
            <a:pPr marL="0" indent="0">
              <a:buNone/>
            </a:pPr>
            <a:r>
              <a:rPr lang="en-GB" altLang="zh-CN" dirty="0">
                <a:solidFill>
                  <a:schemeClr val="hlink"/>
                </a:solidFill>
                <a:cs typeface="Times New Roman" panose="02020603050405020304" pitchFamily="18" charset="0"/>
              </a:rPr>
              <a:t>Another exercise </a:t>
            </a:r>
          </a:p>
          <a:p>
            <a:pPr marL="0" indent="0">
              <a:buNone/>
            </a:pPr>
            <a:endParaRPr lang="en-GB" altLang="zh-CN" dirty="0">
              <a:solidFill>
                <a:schemeClr val="hlink"/>
              </a:solidFill>
              <a:cs typeface="Times New Roman" panose="02020603050405020304" pitchFamily="18" charset="0"/>
            </a:endParaRPr>
          </a:p>
          <a:p>
            <a:pPr marL="0" indent="0">
              <a:buNone/>
            </a:pPr>
            <a:r>
              <a:rPr lang="en-GB" altLang="zh-CN" dirty="0">
                <a:solidFill>
                  <a:schemeClr val="hlink"/>
                </a:solidFill>
                <a:cs typeface="Times New Roman" panose="02020603050405020304" pitchFamily="18" charset="0"/>
              </a:rPr>
              <a:t>What are you being asked to do in …</a:t>
            </a:r>
          </a:p>
          <a:p>
            <a:pPr marL="0" indent="0">
              <a:buNone/>
            </a:pPr>
            <a:endParaRPr lang="en-GB" altLang="zh-CN" dirty="0">
              <a:solidFill>
                <a:schemeClr val="hlink"/>
              </a:solidFill>
              <a:cs typeface="Times New Roman" panose="02020603050405020304" pitchFamily="18" charset="0"/>
            </a:endParaRPr>
          </a:p>
          <a:p>
            <a:pPr marL="0" indent="0">
              <a:buNone/>
            </a:pPr>
            <a:r>
              <a:rPr lang="en-GB" altLang="zh-CN" dirty="0">
                <a:solidFill>
                  <a:srgbClr val="800080"/>
                </a:solidFill>
                <a:cs typeface="Times New Roman" panose="02020603050405020304" pitchFamily="18" charset="0"/>
              </a:rPr>
              <a:t>"Put the box on the table by the window in the kitchen". </a:t>
            </a:r>
          </a:p>
          <a:p>
            <a:endParaRPr lang="zh-CN" altLang="en-US" dirty="0"/>
          </a:p>
        </p:txBody>
      </p:sp>
    </p:spTree>
    <p:extLst>
      <p:ext uri="{BB962C8B-B14F-4D97-AF65-F5344CB8AC3E}">
        <p14:creationId xmlns:p14="http://schemas.microsoft.com/office/powerpoint/2010/main" val="4087017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GB" altLang="zh-CN"/>
              <a:t>NLP Ambiguity</a:t>
            </a:r>
          </a:p>
        </p:txBody>
      </p:sp>
      <p:sp>
        <p:nvSpPr>
          <p:cNvPr id="5" name="灯片编号占位符 4"/>
          <p:cNvSpPr>
            <a:spLocks noGrp="1"/>
          </p:cNvSpPr>
          <p:nvPr>
            <p:ph type="sldNum" sz="quarter" idx="11"/>
          </p:nvPr>
        </p:nvSpPr>
        <p:spPr/>
        <p:txBody>
          <a:bodyPr/>
          <a:lstStyle/>
          <a:p>
            <a:fld id="{B530DF91-6A7B-47F0-931D-4D7150B4D979}" type="slidenum">
              <a:rPr lang="en-GB" altLang="zh-CN"/>
              <a:pPr/>
              <a:t>171</a:t>
            </a:fld>
            <a:endParaRPr lang="en-GB" altLang="zh-CN"/>
          </a:p>
        </p:txBody>
      </p:sp>
      <p:sp>
        <p:nvSpPr>
          <p:cNvPr id="57346"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4.3 Types of ambiguity: </a:t>
            </a:r>
            <a:r>
              <a:rPr lang="en-GB" altLang="zh-CN" sz="2400">
                <a:ea typeface="宋体" panose="02010600030101010101" pitchFamily="2" charset="-122"/>
                <a:cs typeface="Times New Roman" panose="02020603050405020304" pitchFamily="18" charset="0"/>
              </a:rPr>
              <a:t>Structural ambiguity</a:t>
            </a:r>
          </a:p>
        </p:txBody>
      </p:sp>
      <p:sp>
        <p:nvSpPr>
          <p:cNvPr id="2" name="内容占位符 1"/>
          <p:cNvSpPr>
            <a:spLocks noGrp="1"/>
          </p:cNvSpPr>
          <p:nvPr>
            <p:ph idx="1"/>
          </p:nvPr>
        </p:nvSpPr>
        <p:spPr/>
        <p:txBody>
          <a:bodyPr>
            <a:normAutofit fontScale="92500"/>
          </a:bodyPr>
          <a:lstStyle/>
          <a:p>
            <a:pPr marL="0" indent="0">
              <a:buNone/>
            </a:pPr>
            <a:r>
              <a:rPr lang="en-GB" altLang="zh-CN" dirty="0">
                <a:solidFill>
                  <a:schemeClr val="hlink"/>
                </a:solidFill>
                <a:cs typeface="Times New Roman" panose="02020603050405020304" pitchFamily="18" charset="0"/>
              </a:rPr>
              <a:t>What are you being asked to do in …</a:t>
            </a:r>
          </a:p>
          <a:p>
            <a:pPr marL="0" indent="0">
              <a:buNone/>
            </a:pPr>
            <a:r>
              <a:rPr lang="en-GB" altLang="zh-CN" dirty="0">
                <a:solidFill>
                  <a:srgbClr val="800080"/>
                </a:solidFill>
                <a:cs typeface="Times New Roman" panose="02020603050405020304" pitchFamily="18" charset="0"/>
              </a:rPr>
              <a:t>"Put the box on the table by the window in the kitchen".</a:t>
            </a:r>
          </a:p>
          <a:p>
            <a:pPr marL="0" indent="0">
              <a:buNone/>
            </a:pPr>
            <a:endParaRPr lang="en-GB" altLang="zh-CN" dirty="0">
              <a:solidFill>
                <a:srgbClr val="800080"/>
              </a:solidFill>
              <a:cs typeface="Times New Roman" panose="02020603050405020304" pitchFamily="18" charset="0"/>
            </a:endParaRPr>
          </a:p>
          <a:p>
            <a:pPr marL="0" indent="0">
              <a:buNone/>
            </a:pPr>
            <a:r>
              <a:rPr lang="en-GB" altLang="zh-CN" dirty="0">
                <a:solidFill>
                  <a:srgbClr val="800080"/>
                </a:solidFill>
                <a:cs typeface="Times New Roman" panose="02020603050405020304" pitchFamily="18" charset="0"/>
              </a:rPr>
              <a:t>Put the box </a:t>
            </a:r>
            <a:r>
              <a:rPr lang="en-GB" altLang="zh-CN" dirty="0">
                <a:solidFill>
                  <a:schemeClr val="tx2"/>
                </a:solidFill>
                <a:cs typeface="Times New Roman" panose="02020603050405020304" pitchFamily="18" charset="0"/>
              </a:rPr>
              <a:t>(a specific box - the one on the table by the window)</a:t>
            </a:r>
            <a:r>
              <a:rPr lang="en-GB" altLang="zh-CN" dirty="0">
                <a:solidFill>
                  <a:srgbClr val="800080"/>
                </a:solidFill>
                <a:cs typeface="Times New Roman" panose="02020603050405020304" pitchFamily="18" charset="0"/>
              </a:rPr>
              <a:t> in the kitchen</a:t>
            </a:r>
            <a:r>
              <a:rPr lang="en-GB" altLang="zh-CN" dirty="0" smtClean="0">
                <a:solidFill>
                  <a:srgbClr val="800080"/>
                </a:solidFill>
                <a:cs typeface="Times New Roman" panose="02020603050405020304" pitchFamily="18" charset="0"/>
              </a:rPr>
              <a:t>.</a:t>
            </a:r>
          </a:p>
          <a:p>
            <a:pPr marL="0" indent="0">
              <a:buNone/>
            </a:pPr>
            <a:endParaRPr lang="en-GB" altLang="zh-CN" dirty="0">
              <a:solidFill>
                <a:srgbClr val="800080"/>
              </a:solidFill>
              <a:cs typeface="Times New Roman" panose="02020603050405020304" pitchFamily="18" charset="0"/>
            </a:endParaRPr>
          </a:p>
          <a:p>
            <a:pPr marL="0" indent="0">
              <a:buNone/>
            </a:pPr>
            <a:r>
              <a:rPr lang="en-GB" altLang="zh-CN" dirty="0">
                <a:solidFill>
                  <a:srgbClr val="800080"/>
                </a:solidFill>
                <a:cs typeface="Times New Roman" panose="02020603050405020304" pitchFamily="18" charset="0"/>
              </a:rPr>
              <a:t>Put the box on the table </a:t>
            </a:r>
            <a:r>
              <a:rPr lang="en-GB" altLang="zh-CN" dirty="0">
                <a:solidFill>
                  <a:schemeClr val="tx2"/>
                </a:solidFill>
                <a:cs typeface="Times New Roman" panose="02020603050405020304" pitchFamily="18" charset="0"/>
              </a:rPr>
              <a:t>( a specific table - by the window in the kitchen</a:t>
            </a:r>
            <a:r>
              <a:rPr lang="en-GB" altLang="zh-CN" dirty="0" smtClean="0">
                <a:solidFill>
                  <a:schemeClr val="tx2"/>
                </a:solidFill>
                <a:cs typeface="Times New Roman" panose="02020603050405020304" pitchFamily="18" charset="0"/>
              </a:rPr>
              <a:t>).</a:t>
            </a:r>
            <a:r>
              <a:rPr lang="en-GB" altLang="zh-CN" dirty="0" err="1" smtClean="0">
                <a:solidFill>
                  <a:schemeClr val="tx2"/>
                </a:solidFill>
                <a:cs typeface="Times New Roman" panose="02020603050405020304" pitchFamily="18" charset="0"/>
              </a:rPr>
              <a:t>etc</a:t>
            </a:r>
            <a:r>
              <a:rPr lang="en-GB" altLang="zh-CN" dirty="0">
                <a:solidFill>
                  <a:schemeClr val="tx2"/>
                </a:solidFill>
                <a:cs typeface="Times New Roman" panose="02020603050405020304" pitchFamily="18" charset="0"/>
              </a:rPr>
              <a:t>! </a:t>
            </a:r>
          </a:p>
          <a:p>
            <a:pPr marL="0" indent="0">
              <a:buNone/>
            </a:pPr>
            <a:endParaRPr lang="en-GB" altLang="zh-CN" dirty="0">
              <a:solidFill>
                <a:srgbClr val="800080"/>
              </a:solidFill>
              <a:cs typeface="Times New Roman" panose="02020603050405020304" pitchFamily="18" charset="0"/>
            </a:endParaRPr>
          </a:p>
          <a:p>
            <a:pPr marL="0" indent="0">
              <a:buNone/>
            </a:pPr>
            <a:r>
              <a:rPr lang="en-GB" altLang="zh-CN" dirty="0">
                <a:solidFill>
                  <a:schemeClr val="tx2"/>
                </a:solidFill>
                <a:cs typeface="Times New Roman" panose="02020603050405020304" pitchFamily="18" charset="0"/>
              </a:rPr>
              <a:t>This is known as prepositional attachment. </a:t>
            </a:r>
          </a:p>
          <a:p>
            <a:endParaRPr lang="zh-CN" altLang="en-US" dirty="0"/>
          </a:p>
        </p:txBody>
      </p:sp>
    </p:spTree>
    <p:extLst>
      <p:ext uri="{BB962C8B-B14F-4D97-AF65-F5344CB8AC3E}">
        <p14:creationId xmlns:p14="http://schemas.microsoft.com/office/powerpoint/2010/main" val="29570530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4.3 Types of ambiguity: </a:t>
            </a:r>
            <a:r>
              <a:rPr lang="en-GB" altLang="zh-CN" sz="2400">
                <a:ea typeface="宋体" panose="02010600030101010101" pitchFamily="2" charset="-122"/>
                <a:cs typeface="Times New Roman" panose="02020603050405020304" pitchFamily="18" charset="0"/>
              </a:rPr>
              <a:t>Structural ambiguity</a:t>
            </a:r>
          </a:p>
        </p:txBody>
      </p:sp>
      <p:sp>
        <p:nvSpPr>
          <p:cNvPr id="2" name="内容占位符 1"/>
          <p:cNvSpPr>
            <a:spLocks noGrp="1"/>
          </p:cNvSpPr>
          <p:nvPr>
            <p:ph idx="1"/>
          </p:nvPr>
        </p:nvSpPr>
        <p:spPr/>
        <p:txBody>
          <a:bodyPr>
            <a:normAutofit fontScale="85000" lnSpcReduction="20000"/>
          </a:bodyPr>
          <a:lstStyle/>
          <a:p>
            <a:pPr marL="0" indent="0">
              <a:buNone/>
            </a:pPr>
            <a:r>
              <a:rPr lang="en-GB" altLang="zh-CN" dirty="0">
                <a:solidFill>
                  <a:schemeClr val="tx2"/>
                </a:solidFill>
                <a:cs typeface="Times New Roman" panose="02020603050405020304" pitchFamily="18" charset="0"/>
              </a:rPr>
              <a:t>Solution? </a:t>
            </a:r>
          </a:p>
          <a:p>
            <a:pPr marL="0" indent="0">
              <a:buNone/>
            </a:pPr>
            <a:r>
              <a:rPr lang="en-GB" altLang="zh-CN" dirty="0">
                <a:cs typeface="Times New Roman" panose="02020603050405020304" pitchFamily="18" charset="0"/>
              </a:rPr>
              <a:t>Speech uses intonation and pauses to disambiguate</a:t>
            </a:r>
          </a:p>
          <a:p>
            <a:pPr marL="0" indent="0">
              <a:buNone/>
            </a:pPr>
            <a:r>
              <a:rPr lang="en-GB" altLang="zh-CN" dirty="0">
                <a:cs typeface="Times New Roman" panose="02020603050405020304" pitchFamily="18" charset="0"/>
              </a:rPr>
              <a:t>Writing uses punctuation (e.g.. commas) to disambiguate</a:t>
            </a:r>
          </a:p>
          <a:p>
            <a:pPr marL="0" indent="0">
              <a:buNone/>
            </a:pPr>
            <a:endParaRPr lang="en-GB" altLang="zh-CN" dirty="0">
              <a:solidFill>
                <a:schemeClr val="tx2"/>
              </a:solidFill>
              <a:cs typeface="Times New Roman" panose="02020603050405020304" pitchFamily="18" charset="0"/>
            </a:endParaRPr>
          </a:p>
          <a:p>
            <a:pPr marL="0" indent="0">
              <a:buNone/>
            </a:pPr>
            <a:r>
              <a:rPr lang="en-GB" altLang="zh-CN" dirty="0">
                <a:cs typeface="Times New Roman" panose="02020603050405020304" pitchFamily="18" charset="0"/>
              </a:rPr>
              <a:t>But what about...</a:t>
            </a:r>
            <a:r>
              <a:rPr lang="en-GB" altLang="zh-CN" dirty="0">
                <a:solidFill>
                  <a:schemeClr val="tx2"/>
                </a:solidFill>
                <a:cs typeface="Times New Roman" panose="02020603050405020304" pitchFamily="18" charset="0"/>
              </a:rPr>
              <a:t> </a:t>
            </a:r>
          </a:p>
          <a:p>
            <a:pPr marL="0" indent="0">
              <a:buNone/>
            </a:pPr>
            <a:endParaRPr lang="en-GB" altLang="zh-CN" dirty="0">
              <a:solidFill>
                <a:schemeClr val="tx2"/>
              </a:solidFill>
              <a:cs typeface="Times New Roman" panose="02020603050405020304" pitchFamily="18" charset="0"/>
            </a:endParaRPr>
          </a:p>
          <a:p>
            <a:pPr marL="0" indent="0">
              <a:buNone/>
            </a:pPr>
            <a:r>
              <a:rPr lang="en-GB" altLang="zh-CN" dirty="0">
                <a:solidFill>
                  <a:srgbClr val="800080"/>
                </a:solidFill>
                <a:cs typeface="Times New Roman" panose="02020603050405020304" pitchFamily="18" charset="0"/>
              </a:rPr>
              <a:t>"I saw the boy on the hill with a telescope"</a:t>
            </a:r>
            <a:r>
              <a:rPr lang="en-GB" altLang="zh-CN" dirty="0">
                <a:solidFill>
                  <a:schemeClr val="tx2"/>
                </a:solidFill>
                <a:cs typeface="Times New Roman" panose="02020603050405020304" pitchFamily="18" charset="0"/>
              </a:rPr>
              <a:t> </a:t>
            </a:r>
          </a:p>
          <a:p>
            <a:pPr marL="0" indent="0">
              <a:buNone/>
            </a:pPr>
            <a:endParaRPr lang="en-GB" altLang="zh-CN" dirty="0">
              <a:solidFill>
                <a:schemeClr val="tx2"/>
              </a:solidFill>
              <a:cs typeface="Times New Roman" panose="02020603050405020304" pitchFamily="18" charset="0"/>
            </a:endParaRPr>
          </a:p>
          <a:p>
            <a:pPr marL="0" indent="0">
              <a:buNone/>
            </a:pPr>
            <a:r>
              <a:rPr lang="en-GB" altLang="zh-CN" dirty="0">
                <a:cs typeface="Times New Roman" panose="02020603050405020304" pitchFamily="18" charset="0"/>
              </a:rPr>
              <a:t>Here there are no commas, no pauses in speech (probably) so we need a model of the world to help us know where I am , and where the boy is. Are they are some distance apart? How many boys are on the hill (so we need to differentiate between them)?</a:t>
            </a:r>
            <a:r>
              <a:rPr lang="en-GB" altLang="zh-CN" dirty="0">
                <a:solidFill>
                  <a:schemeClr val="tx2"/>
                </a:solidFill>
                <a:cs typeface="Times New Roman" panose="02020603050405020304" pitchFamily="18" charset="0"/>
              </a:rPr>
              <a:t> </a:t>
            </a:r>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D434151A-FB88-491C-8B24-2AFA567AE28C}" type="slidenum">
              <a:rPr lang="en-GB" altLang="zh-CN"/>
              <a:pPr/>
              <a:t>172</a:t>
            </a:fld>
            <a:endParaRPr lang="en-GB" altLang="zh-CN"/>
          </a:p>
        </p:txBody>
      </p:sp>
    </p:spTree>
    <p:extLst>
      <p:ext uri="{BB962C8B-B14F-4D97-AF65-F5344CB8AC3E}">
        <p14:creationId xmlns:p14="http://schemas.microsoft.com/office/powerpoint/2010/main" val="7844029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4.4 Types of ambiguity : </a:t>
            </a:r>
            <a:r>
              <a:rPr lang="en-GB" altLang="zh-CN" sz="2400">
                <a:ea typeface="宋体" panose="02010600030101010101" pitchFamily="2" charset="-122"/>
                <a:cs typeface="Times New Roman" panose="02020603050405020304" pitchFamily="18" charset="0"/>
              </a:rPr>
              <a:t>Referential ambiguity</a:t>
            </a:r>
          </a:p>
        </p:txBody>
      </p:sp>
      <p:sp>
        <p:nvSpPr>
          <p:cNvPr id="2" name="内容占位符 1"/>
          <p:cNvSpPr>
            <a:spLocks noGrp="1"/>
          </p:cNvSpPr>
          <p:nvPr>
            <p:ph idx="1"/>
          </p:nvPr>
        </p:nvSpPr>
        <p:spPr/>
        <p:txBody>
          <a:bodyPr/>
          <a:lstStyle/>
          <a:p>
            <a:pPr marL="0" indent="0">
              <a:buNone/>
            </a:pPr>
            <a:r>
              <a:rPr lang="en-GB" altLang="zh-CN" dirty="0">
                <a:solidFill>
                  <a:schemeClr val="tx2"/>
                </a:solidFill>
                <a:cs typeface="Times New Roman" panose="02020603050405020304" pitchFamily="18" charset="0"/>
              </a:rPr>
              <a:t>Referential ambiguity</a:t>
            </a:r>
          </a:p>
          <a:p>
            <a:pPr marL="0" indent="0">
              <a:buNone/>
            </a:pPr>
            <a:r>
              <a:rPr lang="en-GB" altLang="zh-CN" dirty="0">
                <a:cs typeface="Times New Roman" panose="02020603050405020304" pitchFamily="18" charset="0"/>
              </a:rPr>
              <a:t>More than one object is being referred to by a noun phrase. </a:t>
            </a:r>
          </a:p>
          <a:p>
            <a:pPr marL="0" indent="0">
              <a:buNone/>
            </a:pPr>
            <a:endParaRPr lang="en-GB" altLang="zh-CN" dirty="0">
              <a:cs typeface="Times New Roman" panose="02020603050405020304" pitchFamily="18" charset="0"/>
            </a:endParaRPr>
          </a:p>
          <a:p>
            <a:pPr marL="0" indent="0">
              <a:buNone/>
            </a:pPr>
            <a:r>
              <a:rPr lang="en-GB" altLang="zh-CN" dirty="0">
                <a:solidFill>
                  <a:schemeClr val="hlink"/>
                </a:solidFill>
                <a:cs typeface="Times New Roman" panose="02020603050405020304" pitchFamily="18" charset="0"/>
              </a:rPr>
              <a:t>An exercise </a:t>
            </a:r>
          </a:p>
          <a:p>
            <a:pPr marL="0" indent="0">
              <a:buNone/>
            </a:pPr>
            <a:endParaRPr lang="en-GB" altLang="zh-CN" dirty="0">
              <a:solidFill>
                <a:schemeClr val="hlink"/>
              </a:solidFill>
              <a:cs typeface="Times New Roman" panose="02020603050405020304" pitchFamily="18" charset="0"/>
            </a:endParaRPr>
          </a:p>
          <a:p>
            <a:pPr marL="0" indent="0">
              <a:buNone/>
            </a:pPr>
            <a:r>
              <a:rPr lang="en-GB" altLang="zh-CN" dirty="0">
                <a:solidFill>
                  <a:schemeClr val="hlink"/>
                </a:solidFill>
                <a:cs typeface="Times New Roman" panose="02020603050405020304" pitchFamily="18" charset="0"/>
              </a:rPr>
              <a:t>What can </a:t>
            </a:r>
            <a:r>
              <a:rPr lang="en-GB" altLang="zh-CN" dirty="0">
                <a:solidFill>
                  <a:srgbClr val="800080"/>
                </a:solidFill>
                <a:cs typeface="Times New Roman" panose="02020603050405020304" pitchFamily="18" charset="0"/>
              </a:rPr>
              <a:t>THEY</a:t>
            </a:r>
            <a:r>
              <a:rPr lang="en-GB" altLang="zh-CN" dirty="0">
                <a:solidFill>
                  <a:schemeClr val="hlink"/>
                </a:solidFill>
                <a:cs typeface="Times New Roman" panose="02020603050405020304" pitchFamily="18" charset="0"/>
              </a:rPr>
              <a:t> refer to in: </a:t>
            </a:r>
            <a:r>
              <a:rPr lang="en-GB" altLang="zh-CN" dirty="0">
                <a:solidFill>
                  <a:srgbClr val="800080"/>
                </a:solidFill>
                <a:cs typeface="Times New Roman" panose="02020603050405020304" pitchFamily="18" charset="0"/>
              </a:rPr>
              <a:t>"After THEY finished the exam the students and lecturers left." </a:t>
            </a:r>
          </a:p>
          <a:p>
            <a:endParaRPr lang="zh-CN" altLang="en-US" dirty="0"/>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897FC6D8-3B82-4950-BCC3-8FFF4A0FAC94}" type="slidenum">
              <a:rPr lang="en-GB" altLang="zh-CN"/>
              <a:pPr/>
              <a:t>173</a:t>
            </a:fld>
            <a:endParaRPr lang="en-GB" altLang="zh-CN"/>
          </a:p>
        </p:txBody>
      </p:sp>
    </p:spTree>
    <p:extLst>
      <p:ext uri="{BB962C8B-B14F-4D97-AF65-F5344CB8AC3E}">
        <p14:creationId xmlns:p14="http://schemas.microsoft.com/office/powerpoint/2010/main" val="1060245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4.4 Types of ambiguity : </a:t>
            </a:r>
            <a:r>
              <a:rPr lang="en-GB" altLang="zh-CN" sz="2400">
                <a:ea typeface="宋体" panose="02010600030101010101" pitchFamily="2" charset="-122"/>
                <a:cs typeface="Times New Roman" panose="02020603050405020304" pitchFamily="18" charset="0"/>
              </a:rPr>
              <a:t>Referential ambiguity</a:t>
            </a:r>
          </a:p>
        </p:txBody>
      </p:sp>
      <p:sp>
        <p:nvSpPr>
          <p:cNvPr id="2" name="内容占位符 1"/>
          <p:cNvSpPr>
            <a:spLocks noGrp="1"/>
          </p:cNvSpPr>
          <p:nvPr>
            <p:ph idx="1"/>
          </p:nvPr>
        </p:nvSpPr>
        <p:spPr/>
        <p:txBody>
          <a:bodyPr>
            <a:normAutofit fontScale="85000" lnSpcReduction="20000"/>
          </a:bodyPr>
          <a:lstStyle/>
          <a:p>
            <a:pPr marL="0" indent="0">
              <a:buNone/>
            </a:pPr>
            <a:r>
              <a:rPr lang="en-GB" altLang="zh-CN" dirty="0">
                <a:solidFill>
                  <a:schemeClr val="hlink"/>
                </a:solidFill>
                <a:cs typeface="Times New Roman" panose="02020603050405020304" pitchFamily="18" charset="0"/>
              </a:rPr>
              <a:t>What can </a:t>
            </a:r>
            <a:r>
              <a:rPr lang="en-GB" altLang="zh-CN" dirty="0">
                <a:solidFill>
                  <a:srgbClr val="800080"/>
                </a:solidFill>
                <a:cs typeface="Times New Roman" panose="02020603050405020304" pitchFamily="18" charset="0"/>
              </a:rPr>
              <a:t>THEY</a:t>
            </a:r>
            <a:r>
              <a:rPr lang="en-GB" altLang="zh-CN" dirty="0">
                <a:solidFill>
                  <a:schemeClr val="hlink"/>
                </a:solidFill>
                <a:cs typeface="Times New Roman" panose="02020603050405020304" pitchFamily="18" charset="0"/>
              </a:rPr>
              <a:t> refer to in: </a:t>
            </a:r>
            <a:r>
              <a:rPr lang="en-GB" altLang="zh-CN" dirty="0">
                <a:solidFill>
                  <a:srgbClr val="800080"/>
                </a:solidFill>
                <a:cs typeface="Times New Roman" panose="02020603050405020304" pitchFamily="18" charset="0"/>
              </a:rPr>
              <a:t>"After THEY finished the exam the students and lecturers left."</a:t>
            </a:r>
            <a:endParaRPr lang="en-GB" altLang="zh-CN" dirty="0">
              <a:solidFill>
                <a:schemeClr val="hlink"/>
              </a:solidFill>
              <a:cs typeface="Times New Roman" panose="02020603050405020304" pitchFamily="18" charset="0"/>
            </a:endParaRPr>
          </a:p>
          <a:p>
            <a:pPr marL="0" indent="0">
              <a:buNone/>
            </a:pPr>
            <a:r>
              <a:rPr lang="en-GB" altLang="zh-CN" dirty="0">
                <a:solidFill>
                  <a:schemeClr val="hlink"/>
                </a:solidFill>
                <a:cs typeface="Times New Roman" panose="02020603050405020304" pitchFamily="18" charset="0"/>
              </a:rPr>
              <a:t>Students only? Lecturers only? Both?</a:t>
            </a:r>
          </a:p>
          <a:p>
            <a:pPr marL="0" indent="0">
              <a:buNone/>
            </a:pPr>
            <a:endParaRPr lang="en-GB" altLang="zh-CN" dirty="0">
              <a:solidFill>
                <a:schemeClr val="hlink"/>
              </a:solidFill>
              <a:cs typeface="Times New Roman" panose="02020603050405020304" pitchFamily="18" charset="0"/>
            </a:endParaRPr>
          </a:p>
          <a:p>
            <a:pPr marL="0" indent="0">
              <a:buNone/>
            </a:pPr>
            <a:r>
              <a:rPr lang="en-GB" altLang="zh-CN" dirty="0">
                <a:solidFill>
                  <a:schemeClr val="tx2"/>
                </a:solidFill>
                <a:cs typeface="Times New Roman" panose="02020603050405020304" pitchFamily="18" charset="0"/>
              </a:rPr>
              <a:t>Solutions? </a:t>
            </a:r>
            <a:endParaRPr lang="en-GB" altLang="zh-CN" dirty="0">
              <a:cs typeface="Times New Roman" panose="02020603050405020304" pitchFamily="18" charset="0"/>
            </a:endParaRPr>
          </a:p>
          <a:p>
            <a:pPr marL="0" indent="0">
              <a:buNone/>
            </a:pPr>
            <a:r>
              <a:rPr lang="en-GB" altLang="zh-CN" dirty="0">
                <a:cs typeface="Times New Roman" panose="02020603050405020304" pitchFamily="18" charset="0"/>
              </a:rPr>
              <a:t>Expected situations (maybe using frames):</a:t>
            </a:r>
          </a:p>
          <a:p>
            <a:pPr marL="0" indent="0">
              <a:buNone/>
            </a:pPr>
            <a:r>
              <a:rPr lang="en-GB" altLang="zh-CN" dirty="0">
                <a:solidFill>
                  <a:srgbClr val="800080"/>
                </a:solidFill>
                <a:cs typeface="Times New Roman" panose="02020603050405020304" pitchFamily="18" charset="0"/>
              </a:rPr>
              <a:t>"John gave Mark a present and he said thanks" </a:t>
            </a:r>
          </a:p>
          <a:p>
            <a:pPr marL="0" indent="0">
              <a:buNone/>
            </a:pPr>
            <a:r>
              <a:rPr lang="en-GB" altLang="zh-CN" dirty="0">
                <a:cs typeface="Times New Roman" panose="02020603050405020304" pitchFamily="18" charset="0"/>
              </a:rPr>
              <a:t>Syntax can identify the head (main) noun phrase. Reference to this is more likely.</a:t>
            </a:r>
          </a:p>
          <a:p>
            <a:pPr marL="0" indent="0">
              <a:buNone/>
            </a:pPr>
            <a:r>
              <a:rPr lang="en-GB" altLang="zh-CN" dirty="0">
                <a:solidFill>
                  <a:srgbClr val="800080"/>
                </a:solidFill>
                <a:cs typeface="Times New Roman" panose="02020603050405020304" pitchFamily="18" charset="0"/>
              </a:rPr>
              <a:t>"The director fired the worker. He was known to be aggressive." </a:t>
            </a:r>
          </a:p>
          <a:p>
            <a:pPr marL="0" indent="0">
              <a:buNone/>
            </a:pPr>
            <a:r>
              <a:rPr lang="en-GB" altLang="zh-CN" dirty="0">
                <a:cs typeface="Times New Roman" panose="02020603050405020304" pitchFamily="18" charset="0"/>
              </a:rPr>
              <a:t>Close reference is preferred</a:t>
            </a:r>
          </a:p>
          <a:p>
            <a:pPr marL="0" indent="0">
              <a:buNone/>
            </a:pPr>
            <a:r>
              <a:rPr lang="en-GB" altLang="zh-CN" dirty="0">
                <a:solidFill>
                  <a:srgbClr val="800080"/>
                </a:solidFill>
                <a:cs typeface="Times New Roman" panose="02020603050405020304" pitchFamily="18" charset="0"/>
              </a:rPr>
              <a:t>"Sue gave Lisa a coat because she was cold" </a:t>
            </a:r>
          </a:p>
          <a:p>
            <a:endParaRPr lang="zh-CN" altLang="en-US" dirty="0"/>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06332CB8-0E8F-4570-9AB7-9F7E4D7A4734}" type="slidenum">
              <a:rPr lang="en-GB" altLang="zh-CN"/>
              <a:pPr/>
              <a:t>174</a:t>
            </a:fld>
            <a:endParaRPr lang="en-GB" altLang="zh-CN"/>
          </a:p>
        </p:txBody>
      </p:sp>
    </p:spTree>
    <p:extLst>
      <p:ext uri="{BB962C8B-B14F-4D97-AF65-F5344CB8AC3E}">
        <p14:creationId xmlns:p14="http://schemas.microsoft.com/office/powerpoint/2010/main" val="10367234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4.4 Types of ambiguity : </a:t>
            </a:r>
            <a:r>
              <a:rPr lang="en-GB" altLang="zh-CN" sz="2400">
                <a:ea typeface="宋体" panose="02010600030101010101" pitchFamily="2" charset="-122"/>
                <a:cs typeface="Times New Roman" panose="02020603050405020304" pitchFamily="18" charset="0"/>
              </a:rPr>
              <a:t>Referential ambiguity</a:t>
            </a:r>
          </a:p>
        </p:txBody>
      </p:sp>
      <p:sp>
        <p:nvSpPr>
          <p:cNvPr id="2" name="内容占位符 1"/>
          <p:cNvSpPr>
            <a:spLocks noGrp="1"/>
          </p:cNvSpPr>
          <p:nvPr>
            <p:ph idx="1"/>
          </p:nvPr>
        </p:nvSpPr>
        <p:spPr/>
        <p:txBody>
          <a:bodyPr/>
          <a:lstStyle/>
          <a:p>
            <a:pPr marL="0" indent="0">
              <a:buNone/>
            </a:pPr>
            <a:r>
              <a:rPr lang="en-GB" altLang="zh-CN" dirty="0">
                <a:solidFill>
                  <a:schemeClr val="tx2"/>
                </a:solidFill>
                <a:cs typeface="Times New Roman" panose="02020603050405020304" pitchFamily="18" charset="0"/>
              </a:rPr>
              <a:t>But what about...</a:t>
            </a:r>
            <a:r>
              <a:rPr lang="en-GB" altLang="zh-CN" dirty="0">
                <a:solidFill>
                  <a:srgbClr val="800080"/>
                </a:solidFill>
                <a:cs typeface="Times New Roman" panose="02020603050405020304" pitchFamily="18" charset="0"/>
              </a:rPr>
              <a:t> </a:t>
            </a:r>
          </a:p>
          <a:p>
            <a:pPr marL="0" indent="0">
              <a:buNone/>
            </a:pPr>
            <a:endParaRPr lang="en-GB" altLang="zh-CN" dirty="0">
              <a:solidFill>
                <a:srgbClr val="800080"/>
              </a:solidFill>
              <a:cs typeface="Times New Roman" panose="02020603050405020304" pitchFamily="18" charset="0"/>
            </a:endParaRPr>
          </a:p>
          <a:p>
            <a:pPr marL="0" indent="0">
              <a:buNone/>
            </a:pPr>
            <a:r>
              <a:rPr lang="en-GB" altLang="zh-CN" dirty="0">
                <a:solidFill>
                  <a:srgbClr val="800080"/>
                </a:solidFill>
                <a:cs typeface="Times New Roman" panose="02020603050405020304" pitchFamily="18" charset="0"/>
              </a:rPr>
              <a:t>"Sue and Lisa gave John and Mark some grotesque horror face masks because they liked them." </a:t>
            </a:r>
          </a:p>
          <a:p>
            <a:pPr marL="0" indent="0">
              <a:buNone/>
            </a:pPr>
            <a:endParaRPr lang="en-GB" altLang="zh-CN" dirty="0">
              <a:solidFill>
                <a:srgbClr val="800080"/>
              </a:solidFill>
              <a:cs typeface="Times New Roman" panose="02020603050405020304" pitchFamily="18" charset="0"/>
            </a:endParaRPr>
          </a:p>
          <a:p>
            <a:pPr marL="0" indent="0">
              <a:buNone/>
            </a:pPr>
            <a:r>
              <a:rPr lang="en-GB" altLang="zh-CN" dirty="0">
                <a:cs typeface="Times New Roman" panose="02020603050405020304" pitchFamily="18" charset="0"/>
              </a:rPr>
              <a:t>Do we assume that THEM refers to John &amp; Mark? Could be but perhaps too obvious. After all we don't really need to say that we like someone if we give something to them. Perhaps we need Grice's Maxims to help here.</a:t>
            </a:r>
          </a:p>
          <a:p>
            <a:pPr marL="0" indent="0">
              <a:buNone/>
            </a:pPr>
            <a:endParaRPr lang="zh-CN" altLang="en-US" dirty="0"/>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DE4AA9B8-57C3-4E39-8009-EC5D6DED1D76}" type="slidenum">
              <a:rPr lang="en-GB" altLang="zh-CN"/>
              <a:pPr/>
              <a:t>175</a:t>
            </a:fld>
            <a:endParaRPr lang="en-GB" altLang="zh-CN"/>
          </a:p>
        </p:txBody>
      </p:sp>
    </p:spTree>
    <p:extLst>
      <p:ext uri="{BB962C8B-B14F-4D97-AF65-F5344CB8AC3E}">
        <p14:creationId xmlns:p14="http://schemas.microsoft.com/office/powerpoint/2010/main" val="15738607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4.5 Types of ambiguity: </a:t>
            </a:r>
            <a:r>
              <a:rPr lang="en-GB" altLang="zh-CN" sz="2400">
                <a:ea typeface="宋体" panose="02010600030101010101" pitchFamily="2" charset="-122"/>
                <a:cs typeface="Times New Roman" panose="02020603050405020304" pitchFamily="18" charset="0"/>
              </a:rPr>
              <a:t>Ellipsis</a:t>
            </a:r>
          </a:p>
        </p:txBody>
      </p:sp>
      <p:sp>
        <p:nvSpPr>
          <p:cNvPr id="2" name="内容占位符 1"/>
          <p:cNvSpPr>
            <a:spLocks noGrp="1"/>
          </p:cNvSpPr>
          <p:nvPr>
            <p:ph idx="1"/>
          </p:nvPr>
        </p:nvSpPr>
        <p:spPr/>
        <p:txBody>
          <a:bodyPr/>
          <a:lstStyle/>
          <a:p>
            <a:pPr marL="0" indent="0">
              <a:buNone/>
            </a:pPr>
            <a:r>
              <a:rPr lang="en-GB" altLang="zh-CN" dirty="0" smtClean="0">
                <a:solidFill>
                  <a:schemeClr val="tx2"/>
                </a:solidFill>
                <a:cs typeface="Times New Roman" panose="02020603050405020304" pitchFamily="18" charset="0"/>
              </a:rPr>
              <a:t>Ellipsis</a:t>
            </a:r>
            <a:endParaRPr lang="en-GB" altLang="zh-CN" dirty="0">
              <a:solidFill>
                <a:schemeClr val="tx2"/>
              </a:solidFill>
              <a:cs typeface="Times New Roman" panose="02020603050405020304" pitchFamily="18" charset="0"/>
            </a:endParaRPr>
          </a:p>
          <a:p>
            <a:pPr marL="0" indent="0">
              <a:buNone/>
            </a:pPr>
            <a:r>
              <a:rPr lang="en-GB" altLang="zh-CN" dirty="0">
                <a:cs typeface="Times New Roman" panose="02020603050405020304" pitchFamily="18" charset="0"/>
              </a:rPr>
              <a:t>Incomplete sentence where missing item is not clear </a:t>
            </a:r>
          </a:p>
          <a:p>
            <a:pPr marL="0" indent="0">
              <a:buNone/>
            </a:pPr>
            <a:endParaRPr lang="en-GB" altLang="zh-CN" dirty="0">
              <a:cs typeface="Times New Roman" panose="02020603050405020304" pitchFamily="18" charset="0"/>
            </a:endParaRPr>
          </a:p>
          <a:p>
            <a:pPr marL="0" indent="0">
              <a:buNone/>
            </a:pPr>
            <a:r>
              <a:rPr lang="en-GB" altLang="zh-CN" dirty="0">
                <a:solidFill>
                  <a:schemeClr val="hlink"/>
                </a:solidFill>
                <a:cs typeface="Times New Roman" panose="02020603050405020304" pitchFamily="18" charset="0"/>
              </a:rPr>
              <a:t>An exercise </a:t>
            </a:r>
          </a:p>
          <a:p>
            <a:pPr marL="0" indent="0">
              <a:buNone/>
            </a:pPr>
            <a:endParaRPr lang="en-GB" altLang="zh-CN" dirty="0">
              <a:solidFill>
                <a:schemeClr val="hlink"/>
              </a:solidFill>
              <a:cs typeface="Times New Roman" panose="02020603050405020304" pitchFamily="18" charset="0"/>
            </a:endParaRPr>
          </a:p>
          <a:p>
            <a:pPr marL="0" indent="0">
              <a:buNone/>
            </a:pPr>
            <a:r>
              <a:rPr lang="en-GB" altLang="zh-CN" dirty="0">
                <a:solidFill>
                  <a:schemeClr val="hlink"/>
                </a:solidFill>
                <a:cs typeface="Times New Roman" panose="02020603050405020304" pitchFamily="18" charset="0"/>
              </a:rPr>
              <a:t>Give 3 interpretations for </a:t>
            </a:r>
            <a:r>
              <a:rPr lang="en-GB" altLang="zh-CN" dirty="0">
                <a:solidFill>
                  <a:srgbClr val="800080"/>
                </a:solidFill>
                <a:cs typeface="Times New Roman" panose="02020603050405020304" pitchFamily="18" charset="0"/>
              </a:rPr>
              <a:t>"Peter worked hard and passed the exam. Kevin too" </a:t>
            </a:r>
          </a:p>
          <a:p>
            <a:endParaRPr lang="zh-CN" altLang="en-US" dirty="0"/>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D27D86C6-AB86-45F8-8A57-2BAC1DC8EE88}" type="slidenum">
              <a:rPr lang="en-GB" altLang="zh-CN"/>
              <a:pPr/>
              <a:t>176</a:t>
            </a:fld>
            <a:endParaRPr lang="en-GB" altLang="zh-CN"/>
          </a:p>
        </p:txBody>
      </p:sp>
    </p:spTree>
    <p:extLst>
      <p:ext uri="{BB962C8B-B14F-4D97-AF65-F5344CB8AC3E}">
        <p14:creationId xmlns:p14="http://schemas.microsoft.com/office/powerpoint/2010/main" val="7157794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4.5 Types of ambiguity: </a:t>
            </a:r>
            <a:r>
              <a:rPr lang="en-GB" altLang="zh-CN" sz="2400">
                <a:ea typeface="宋体" panose="02010600030101010101" pitchFamily="2" charset="-122"/>
                <a:cs typeface="Times New Roman" panose="02020603050405020304" pitchFamily="18" charset="0"/>
              </a:rPr>
              <a:t>Ellipsis</a:t>
            </a:r>
          </a:p>
        </p:txBody>
      </p:sp>
      <p:sp>
        <p:nvSpPr>
          <p:cNvPr id="2" name="内容占位符 1"/>
          <p:cNvSpPr>
            <a:spLocks noGrp="1"/>
          </p:cNvSpPr>
          <p:nvPr>
            <p:ph idx="1"/>
          </p:nvPr>
        </p:nvSpPr>
        <p:spPr>
          <a:xfrm>
            <a:off x="838200" y="1825625"/>
            <a:ext cx="10515600" cy="2546734"/>
          </a:xfrm>
        </p:spPr>
        <p:txBody>
          <a:bodyPr>
            <a:normAutofit fontScale="92500" lnSpcReduction="10000"/>
          </a:bodyPr>
          <a:lstStyle/>
          <a:p>
            <a:pPr marL="0" indent="0">
              <a:buNone/>
            </a:pPr>
            <a:r>
              <a:rPr lang="en-GB" altLang="zh-CN" dirty="0">
                <a:solidFill>
                  <a:schemeClr val="hlink"/>
                </a:solidFill>
                <a:cs typeface="Times New Roman" panose="02020603050405020304" pitchFamily="18" charset="0"/>
              </a:rPr>
              <a:t>Give 3 interpretations for </a:t>
            </a:r>
            <a:r>
              <a:rPr lang="en-GB" altLang="zh-CN" dirty="0">
                <a:solidFill>
                  <a:srgbClr val="800080"/>
                </a:solidFill>
                <a:cs typeface="Times New Roman" panose="02020603050405020304" pitchFamily="18" charset="0"/>
              </a:rPr>
              <a:t>"Peter worked hard and passed the exam. Kevin too" </a:t>
            </a:r>
          </a:p>
          <a:p>
            <a:pPr marL="0" indent="0">
              <a:buNone/>
            </a:pPr>
            <a:r>
              <a:rPr lang="en-GB" altLang="zh-CN" dirty="0">
                <a:solidFill>
                  <a:srgbClr val="800080"/>
                </a:solidFill>
                <a:cs typeface="Times New Roman" panose="02020603050405020304" pitchFamily="18" charset="0"/>
              </a:rPr>
              <a:t>Kevin worked hard</a:t>
            </a:r>
          </a:p>
          <a:p>
            <a:pPr marL="0" indent="0">
              <a:buNone/>
            </a:pPr>
            <a:r>
              <a:rPr lang="en-GB" altLang="zh-CN" dirty="0">
                <a:solidFill>
                  <a:srgbClr val="800080"/>
                </a:solidFill>
                <a:cs typeface="Times New Roman" panose="02020603050405020304" pitchFamily="18" charset="0"/>
              </a:rPr>
              <a:t>Kevin passed the exam</a:t>
            </a:r>
          </a:p>
          <a:p>
            <a:pPr marL="0" indent="0">
              <a:buNone/>
            </a:pPr>
            <a:r>
              <a:rPr lang="en-GB" altLang="zh-CN" dirty="0">
                <a:solidFill>
                  <a:srgbClr val="800080"/>
                </a:solidFill>
                <a:cs typeface="Times New Roman" panose="02020603050405020304" pitchFamily="18" charset="0"/>
              </a:rPr>
              <a:t>Kevin did </a:t>
            </a:r>
            <a:r>
              <a:rPr lang="en-GB" altLang="zh-CN" dirty="0" smtClean="0">
                <a:solidFill>
                  <a:srgbClr val="800080"/>
                </a:solidFill>
                <a:cs typeface="Times New Roman" panose="02020603050405020304" pitchFamily="18" charset="0"/>
              </a:rPr>
              <a:t>both</a:t>
            </a:r>
            <a:endParaRPr lang="en-GB" altLang="zh-CN" dirty="0">
              <a:solidFill>
                <a:srgbClr val="800080"/>
              </a:solidFill>
              <a:cs typeface="Times New Roman" panose="02020603050405020304" pitchFamily="18" charset="0"/>
            </a:endParaRPr>
          </a:p>
          <a:p>
            <a:pPr marL="0" indent="0">
              <a:buNone/>
            </a:pPr>
            <a:r>
              <a:rPr lang="en-GB" altLang="zh-CN" dirty="0">
                <a:solidFill>
                  <a:schemeClr val="tx2"/>
                </a:solidFill>
                <a:cs typeface="Times New Roman" panose="02020603050405020304" pitchFamily="18" charset="0"/>
              </a:rPr>
              <a:t>Solutions? </a:t>
            </a:r>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A3B9E173-BDA7-4032-BF51-66F239DE3AEB}" type="slidenum">
              <a:rPr lang="en-GB" altLang="zh-CN"/>
              <a:pPr/>
              <a:t>177</a:t>
            </a:fld>
            <a:endParaRPr lang="en-GB" altLang="zh-CN"/>
          </a:p>
        </p:txBody>
      </p:sp>
      <p:sp>
        <p:nvSpPr>
          <p:cNvPr id="3" name="矩形 2"/>
          <p:cNvSpPr/>
          <p:nvPr/>
        </p:nvSpPr>
        <p:spPr>
          <a:xfrm>
            <a:off x="6490855" y="4372359"/>
            <a:ext cx="5368636" cy="2308324"/>
          </a:xfrm>
          <a:prstGeom prst="rect">
            <a:avLst/>
          </a:prstGeom>
        </p:spPr>
        <p:txBody>
          <a:bodyPr wrap="square">
            <a:spAutoFit/>
          </a:bodyPr>
          <a:lstStyle/>
          <a:p>
            <a:r>
              <a:rPr lang="en-GB" altLang="zh-CN" sz="2400" dirty="0" smtClean="0">
                <a:cs typeface="Times New Roman" panose="02020603050405020304" pitchFamily="18" charset="0"/>
              </a:rPr>
              <a:t>Semantic </a:t>
            </a:r>
            <a:r>
              <a:rPr lang="en-GB" altLang="zh-CN" sz="2400" dirty="0">
                <a:cs typeface="Times New Roman" panose="02020603050405020304" pitchFamily="18" charset="0"/>
              </a:rPr>
              <a:t>analysis can help to identify similarities</a:t>
            </a:r>
          </a:p>
          <a:p>
            <a:r>
              <a:rPr lang="en-GB" altLang="zh-CN" sz="2400" dirty="0">
                <a:solidFill>
                  <a:srgbClr val="800080"/>
                </a:solidFill>
                <a:cs typeface="Times New Roman" panose="02020603050405020304" pitchFamily="18" charset="0"/>
              </a:rPr>
              <a:t>"Did you find the paper in the drawer"  "Yes" </a:t>
            </a:r>
          </a:p>
          <a:p>
            <a:r>
              <a:rPr lang="en-GB" altLang="zh-CN" sz="2400" dirty="0">
                <a:solidFill>
                  <a:srgbClr val="800080"/>
                </a:solidFill>
                <a:cs typeface="Times New Roman" panose="02020603050405020304" pitchFamily="18" charset="0"/>
              </a:rPr>
              <a:t> "The pencils?" </a:t>
            </a:r>
          </a:p>
          <a:p>
            <a:r>
              <a:rPr lang="en-GB" altLang="zh-CN" sz="2400" dirty="0">
                <a:solidFill>
                  <a:srgbClr val="800080"/>
                </a:solidFill>
                <a:cs typeface="Times New Roman" panose="02020603050405020304" pitchFamily="18" charset="0"/>
              </a:rPr>
              <a:t> "The cupboard?" </a:t>
            </a:r>
          </a:p>
        </p:txBody>
      </p:sp>
      <p:sp>
        <p:nvSpPr>
          <p:cNvPr id="6" name="矩形 5"/>
          <p:cNvSpPr/>
          <p:nvPr/>
        </p:nvSpPr>
        <p:spPr>
          <a:xfrm>
            <a:off x="838200" y="4387381"/>
            <a:ext cx="6096000" cy="1569660"/>
          </a:xfrm>
          <a:prstGeom prst="rect">
            <a:avLst/>
          </a:prstGeom>
        </p:spPr>
        <p:txBody>
          <a:bodyPr>
            <a:spAutoFit/>
          </a:bodyPr>
          <a:lstStyle/>
          <a:p>
            <a:r>
              <a:rPr lang="en-GB" altLang="zh-CN" sz="2400" dirty="0">
                <a:cs typeface="Times New Roman" panose="02020603050405020304" pitchFamily="18" charset="0"/>
              </a:rPr>
              <a:t>Syntactic analysis can help to identify similar structures</a:t>
            </a:r>
          </a:p>
          <a:p>
            <a:r>
              <a:rPr lang="en-GB" altLang="zh-CN" sz="2400" dirty="0">
                <a:solidFill>
                  <a:srgbClr val="800080"/>
                </a:solidFill>
                <a:cs typeface="Times New Roman" panose="02020603050405020304" pitchFamily="18" charset="0"/>
              </a:rPr>
              <a:t>"The dog chased a mouse. A cat too." </a:t>
            </a:r>
          </a:p>
          <a:p>
            <a:r>
              <a:rPr lang="en-GB" altLang="zh-CN" sz="2400" dirty="0">
                <a:solidFill>
                  <a:srgbClr val="800080"/>
                </a:solidFill>
                <a:cs typeface="Times New Roman" panose="02020603050405020304" pitchFamily="18" charset="0"/>
              </a:rPr>
              <a:t>"The dog chased a mouse. THE cat too." </a:t>
            </a:r>
          </a:p>
        </p:txBody>
      </p:sp>
    </p:spTree>
    <p:extLst>
      <p:ext uri="{BB962C8B-B14F-4D97-AF65-F5344CB8AC3E}">
        <p14:creationId xmlns:p14="http://schemas.microsoft.com/office/powerpoint/2010/main" val="42722699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4.5 Types of ambiguity : </a:t>
            </a:r>
            <a:r>
              <a:rPr lang="en-GB" altLang="zh-CN" sz="2400">
                <a:ea typeface="宋体" panose="02010600030101010101" pitchFamily="2" charset="-122"/>
                <a:cs typeface="Times New Roman" panose="02020603050405020304" pitchFamily="18" charset="0"/>
              </a:rPr>
              <a:t>Ellipsis</a:t>
            </a:r>
          </a:p>
        </p:txBody>
      </p:sp>
      <p:sp>
        <p:nvSpPr>
          <p:cNvPr id="2" name="内容占位符 1"/>
          <p:cNvSpPr>
            <a:spLocks noGrp="1"/>
          </p:cNvSpPr>
          <p:nvPr>
            <p:ph idx="1"/>
          </p:nvPr>
        </p:nvSpPr>
        <p:spPr/>
        <p:txBody>
          <a:bodyPr/>
          <a:lstStyle/>
          <a:p>
            <a:pPr marL="0" indent="0">
              <a:buNone/>
            </a:pPr>
            <a:r>
              <a:rPr lang="en-GB" altLang="zh-CN" dirty="0">
                <a:solidFill>
                  <a:schemeClr val="tx2"/>
                </a:solidFill>
                <a:cs typeface="Times New Roman" panose="02020603050405020304" pitchFamily="18" charset="0"/>
              </a:rPr>
              <a:t>But what about... </a:t>
            </a:r>
          </a:p>
          <a:p>
            <a:pPr marL="0" indent="0">
              <a:buNone/>
            </a:pPr>
            <a:endParaRPr lang="en-GB" altLang="zh-CN" dirty="0">
              <a:solidFill>
                <a:schemeClr val="tx2"/>
              </a:solidFill>
              <a:cs typeface="Times New Roman" panose="02020603050405020304" pitchFamily="18" charset="0"/>
            </a:endParaRPr>
          </a:p>
          <a:p>
            <a:pPr marL="0" indent="0">
              <a:buNone/>
            </a:pPr>
            <a:endParaRPr lang="en-GB" altLang="zh-CN" dirty="0">
              <a:solidFill>
                <a:srgbClr val="800080"/>
              </a:solidFill>
              <a:cs typeface="Times New Roman" panose="02020603050405020304" pitchFamily="18" charset="0"/>
            </a:endParaRPr>
          </a:p>
          <a:p>
            <a:pPr marL="0" indent="0">
              <a:buNone/>
            </a:pPr>
            <a:r>
              <a:rPr lang="en-GB" altLang="zh-CN" dirty="0">
                <a:solidFill>
                  <a:srgbClr val="800080"/>
                </a:solidFill>
                <a:cs typeface="Times New Roman" panose="02020603050405020304" pitchFamily="18" charset="0"/>
              </a:rPr>
              <a:t>"Peter worked hard and passed the exam. Kevin too" </a:t>
            </a:r>
          </a:p>
          <a:p>
            <a:pPr marL="0" indent="0">
              <a:buNone/>
            </a:pPr>
            <a:endParaRPr lang="en-GB" altLang="zh-CN" dirty="0">
              <a:solidFill>
                <a:srgbClr val="800080"/>
              </a:solidFill>
              <a:cs typeface="Times New Roman" panose="02020603050405020304" pitchFamily="18" charset="0"/>
            </a:endParaRPr>
          </a:p>
          <a:p>
            <a:pPr marL="0" indent="0">
              <a:buNone/>
            </a:pPr>
            <a:r>
              <a:rPr lang="en-GB" altLang="zh-CN" dirty="0">
                <a:cs typeface="Times New Roman" panose="02020603050405020304" pitchFamily="18" charset="0"/>
              </a:rPr>
              <a:t>The solutions above still don't let us know what the meaning is here. We might assume that it is both, or we may have to know Kevin! </a:t>
            </a:r>
          </a:p>
          <a:p>
            <a:endParaRPr lang="zh-CN" altLang="en-US" dirty="0"/>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576E4B6B-9D1D-47F7-AE22-0FB56B6FB3ED}" type="slidenum">
              <a:rPr lang="en-GB" altLang="zh-CN"/>
              <a:pPr/>
              <a:t>178</a:t>
            </a:fld>
            <a:endParaRPr lang="en-GB" altLang="zh-CN"/>
          </a:p>
        </p:txBody>
      </p:sp>
    </p:spTree>
    <p:extLst>
      <p:ext uri="{BB962C8B-B14F-4D97-AF65-F5344CB8AC3E}">
        <p14:creationId xmlns:p14="http://schemas.microsoft.com/office/powerpoint/2010/main" val="13956261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GB" altLang="zh-CN" sz="2400">
                <a:solidFill>
                  <a:schemeClr val="folHlink"/>
                </a:solidFill>
                <a:ea typeface="宋体" panose="02010600030101010101" pitchFamily="2" charset="-122"/>
                <a:cs typeface="Times New Roman" panose="02020603050405020304" pitchFamily="18" charset="0"/>
              </a:rPr>
              <a:t>5. Serious problems to overcome</a:t>
            </a:r>
          </a:p>
        </p:txBody>
      </p:sp>
      <p:sp>
        <p:nvSpPr>
          <p:cNvPr id="2" name="内容占位符 1"/>
          <p:cNvSpPr>
            <a:spLocks noGrp="1"/>
          </p:cNvSpPr>
          <p:nvPr>
            <p:ph idx="1"/>
          </p:nvPr>
        </p:nvSpPr>
        <p:spPr/>
        <p:txBody>
          <a:bodyPr>
            <a:normAutofit fontScale="85000" lnSpcReduction="20000"/>
          </a:bodyPr>
          <a:lstStyle/>
          <a:p>
            <a:pPr marL="0" indent="0">
              <a:buNone/>
            </a:pPr>
            <a:r>
              <a:rPr lang="en-GB" altLang="zh-CN" dirty="0">
                <a:solidFill>
                  <a:schemeClr val="tx2"/>
                </a:solidFill>
                <a:cs typeface="Times New Roman" panose="02020603050405020304" pitchFamily="18" charset="0"/>
              </a:rPr>
              <a:t>Syntax and semantics alone are often not enough. </a:t>
            </a:r>
          </a:p>
          <a:p>
            <a:pPr marL="0" indent="0">
              <a:buNone/>
            </a:pPr>
            <a:r>
              <a:rPr lang="en-GB" altLang="zh-CN" dirty="0" smtClean="0">
                <a:cs typeface="Times New Roman" panose="02020603050405020304" pitchFamily="18" charset="0"/>
              </a:rPr>
              <a:t>Imagine </a:t>
            </a:r>
            <a:r>
              <a:rPr lang="en-GB" altLang="zh-CN" dirty="0">
                <a:cs typeface="Times New Roman" panose="02020603050405020304" pitchFamily="18" charset="0"/>
              </a:rPr>
              <a:t>John is reading a local paper. On the front page it has a </a:t>
            </a:r>
            <a:r>
              <a:rPr lang="en-GB" altLang="zh-CN" dirty="0">
                <a:solidFill>
                  <a:srgbClr val="800080"/>
                </a:solidFill>
                <a:cs typeface="Times New Roman" panose="02020603050405020304" pitchFamily="18" charset="0"/>
              </a:rPr>
              <a:t>"Stop Press"</a:t>
            </a:r>
            <a:r>
              <a:rPr lang="en-GB" altLang="zh-CN" dirty="0">
                <a:cs typeface="Times New Roman" panose="02020603050405020304" pitchFamily="18" charset="0"/>
              </a:rPr>
              <a:t> that Sue can read. It says </a:t>
            </a:r>
            <a:r>
              <a:rPr lang="en-GB" altLang="zh-CN" dirty="0">
                <a:solidFill>
                  <a:srgbClr val="800080"/>
                </a:solidFill>
                <a:cs typeface="Times New Roman" panose="02020603050405020304" pitchFamily="18" charset="0"/>
              </a:rPr>
              <a:t>"Terminator 9 taken off at Roxy tonight. Replaced by 101 </a:t>
            </a:r>
            <a:r>
              <a:rPr lang="en-GB" altLang="zh-CN" dirty="0" err="1">
                <a:solidFill>
                  <a:srgbClr val="800080"/>
                </a:solidFill>
                <a:cs typeface="Times New Roman" panose="02020603050405020304" pitchFamily="18" charset="0"/>
              </a:rPr>
              <a:t>Dalmations</a:t>
            </a:r>
            <a:r>
              <a:rPr lang="en-GB" altLang="zh-CN" dirty="0">
                <a:solidFill>
                  <a:srgbClr val="800080"/>
                </a:solidFill>
                <a:cs typeface="Times New Roman" panose="02020603050405020304" pitchFamily="18" charset="0"/>
              </a:rPr>
              <a:t> 3 for 1 night only"</a:t>
            </a:r>
            <a:r>
              <a:rPr lang="en-GB" altLang="zh-CN" dirty="0">
                <a:cs typeface="Times New Roman" panose="02020603050405020304" pitchFamily="18" charset="0"/>
              </a:rPr>
              <a:t> John is reading the entertainment section inside the paper, and without looking at the front page asks the question. He asks: </a:t>
            </a:r>
          </a:p>
          <a:p>
            <a:pPr marL="0" indent="0">
              <a:buNone/>
            </a:pPr>
            <a:endParaRPr lang="en-GB" altLang="zh-CN" dirty="0">
              <a:cs typeface="Times New Roman" panose="02020603050405020304" pitchFamily="18" charset="0"/>
            </a:endParaRPr>
          </a:p>
          <a:p>
            <a:pPr marL="0" indent="0">
              <a:buNone/>
            </a:pPr>
            <a:r>
              <a:rPr lang="en-GB" altLang="zh-CN" dirty="0">
                <a:solidFill>
                  <a:srgbClr val="800080"/>
                </a:solidFill>
                <a:cs typeface="Times New Roman" panose="02020603050405020304" pitchFamily="18" charset="0"/>
              </a:rPr>
              <a:t>" Have you seen the film at the Roxy tonight?"</a:t>
            </a:r>
            <a:r>
              <a:rPr lang="en-GB" altLang="zh-CN" dirty="0">
                <a:cs typeface="Times New Roman" panose="02020603050405020304" pitchFamily="18" charset="0"/>
              </a:rPr>
              <a:t> Which film? </a:t>
            </a:r>
          </a:p>
          <a:p>
            <a:pPr marL="0" indent="0">
              <a:buNone/>
            </a:pPr>
            <a:r>
              <a:rPr lang="en-GB" altLang="zh-CN" dirty="0">
                <a:cs typeface="Times New Roman" panose="02020603050405020304" pitchFamily="18" charset="0"/>
              </a:rPr>
              <a:t>The one John believes is on at the Roxy tonight</a:t>
            </a:r>
          </a:p>
          <a:p>
            <a:pPr marL="0" indent="0">
              <a:buNone/>
            </a:pPr>
            <a:r>
              <a:rPr lang="en-GB" altLang="zh-CN" dirty="0">
                <a:cs typeface="Times New Roman" panose="02020603050405020304" pitchFamily="18" charset="0"/>
              </a:rPr>
              <a:t>The one Sue believes is on at the Roxy tonight</a:t>
            </a:r>
          </a:p>
          <a:p>
            <a:pPr marL="0" indent="0">
              <a:buNone/>
            </a:pPr>
            <a:r>
              <a:rPr lang="en-GB" altLang="zh-CN" dirty="0">
                <a:cs typeface="Times New Roman" panose="02020603050405020304" pitchFamily="18" charset="0"/>
              </a:rPr>
              <a:t>The one John believes Sue believes is on at the Roxy tonight</a:t>
            </a:r>
          </a:p>
          <a:p>
            <a:pPr marL="0" indent="0">
              <a:buNone/>
            </a:pPr>
            <a:r>
              <a:rPr lang="en-GB" altLang="zh-CN" dirty="0">
                <a:cs typeface="Times New Roman" panose="02020603050405020304" pitchFamily="18" charset="0"/>
              </a:rPr>
              <a:t>The one Sue thinks John believes Sue believes is on at the Roxy </a:t>
            </a:r>
            <a:r>
              <a:rPr lang="en-GB" altLang="zh-CN" dirty="0" smtClean="0">
                <a:cs typeface="Times New Roman" panose="02020603050405020304" pitchFamily="18" charset="0"/>
              </a:rPr>
              <a:t>tonight</a:t>
            </a:r>
          </a:p>
          <a:p>
            <a:pPr marL="0" indent="0">
              <a:buNone/>
            </a:pPr>
            <a:r>
              <a:rPr lang="en-GB" altLang="zh-CN" dirty="0" smtClean="0">
                <a:cs typeface="Times New Roman" panose="02020603050405020304" pitchFamily="18" charset="0"/>
              </a:rPr>
              <a:t>etc</a:t>
            </a:r>
            <a:r>
              <a:rPr lang="en-GB" altLang="zh-CN" dirty="0">
                <a:cs typeface="Times New Roman" panose="02020603050405020304" pitchFamily="18" charset="0"/>
              </a:rPr>
              <a:t>….</a:t>
            </a:r>
          </a:p>
          <a:p>
            <a:endParaRPr lang="zh-CN" altLang="en-US" dirty="0"/>
          </a:p>
        </p:txBody>
      </p:sp>
      <p:sp>
        <p:nvSpPr>
          <p:cNvPr id="4" name="页脚占位符 3"/>
          <p:cNvSpPr>
            <a:spLocks noGrp="1"/>
          </p:cNvSpPr>
          <p:nvPr>
            <p:ph type="ftr" sz="quarter" idx="11"/>
          </p:nvPr>
        </p:nvSpPr>
        <p:spPr/>
        <p:txBody>
          <a:bodyPr/>
          <a:lstStyle/>
          <a:p>
            <a:r>
              <a:rPr lang="en-GB" altLang="zh-CN"/>
              <a:t>NLP Ambiguity</a:t>
            </a:r>
          </a:p>
        </p:txBody>
      </p:sp>
      <p:sp>
        <p:nvSpPr>
          <p:cNvPr id="5" name="灯片编号占位符 4"/>
          <p:cNvSpPr>
            <a:spLocks noGrp="1"/>
          </p:cNvSpPr>
          <p:nvPr>
            <p:ph type="sldNum" sz="quarter" idx="12"/>
          </p:nvPr>
        </p:nvSpPr>
        <p:spPr/>
        <p:txBody>
          <a:bodyPr/>
          <a:lstStyle/>
          <a:p>
            <a:fld id="{FE73BFD4-5596-42FF-9738-45AE096ADB25}" type="slidenum">
              <a:rPr lang="en-GB" altLang="zh-CN"/>
              <a:pPr/>
              <a:t>179</a:t>
            </a:fld>
            <a:endParaRPr lang="en-GB" altLang="zh-CN"/>
          </a:p>
        </p:txBody>
      </p:sp>
    </p:spTree>
    <p:extLst>
      <p:ext uri="{BB962C8B-B14F-4D97-AF65-F5344CB8AC3E}">
        <p14:creationId xmlns:p14="http://schemas.microsoft.com/office/powerpoint/2010/main" val="3380682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Predicate and Argument</a:t>
            </a:r>
            <a:endParaRPr lang="zh-CN" altLang="en-US" dirty="0"/>
          </a:p>
        </p:txBody>
      </p:sp>
      <p:sp>
        <p:nvSpPr>
          <p:cNvPr id="3" name="内容占位符 2"/>
          <p:cNvSpPr>
            <a:spLocks noGrp="1"/>
          </p:cNvSpPr>
          <p:nvPr>
            <p:ph idx="1"/>
          </p:nvPr>
        </p:nvSpPr>
        <p:spPr/>
        <p:txBody>
          <a:bodyPr/>
          <a:lstStyle/>
          <a:p>
            <a:r>
              <a:rPr lang="en-US" altLang="zh-CN" dirty="0"/>
              <a:t>As mentioned above, </a:t>
            </a:r>
            <a:r>
              <a:rPr lang="en-US" altLang="zh-CN" dirty="0" smtClean="0"/>
              <a:t>“If </a:t>
            </a:r>
            <a:r>
              <a:rPr lang="en-US" altLang="zh-CN" dirty="0"/>
              <a:t>predicates are sets, predication is locating an entity in a </a:t>
            </a:r>
            <a:r>
              <a:rPr lang="en-US" altLang="zh-CN" dirty="0" smtClean="0"/>
              <a:t>set’</a:t>
            </a:r>
          </a:p>
          <a:p>
            <a:pPr lvl="1"/>
            <a:r>
              <a:rPr lang="en-US" altLang="zh-CN" dirty="0"/>
              <a:t>John runs </a:t>
            </a:r>
            <a:endParaRPr lang="en-US" altLang="zh-CN" dirty="0" smtClean="0"/>
          </a:p>
          <a:p>
            <a:pPr lvl="2"/>
            <a:r>
              <a:rPr lang="en-US" altLang="zh-CN" dirty="0" smtClean="0"/>
              <a:t>John </a:t>
            </a:r>
            <a:r>
              <a:rPr lang="en-US" altLang="zh-CN" dirty="0"/>
              <a:t>is in the set of running things </a:t>
            </a:r>
            <a:endParaRPr lang="en-US" altLang="zh-CN" dirty="0" smtClean="0"/>
          </a:p>
          <a:p>
            <a:pPr lvl="1"/>
            <a:r>
              <a:rPr lang="en-US" altLang="zh-CN" dirty="0" smtClean="0"/>
              <a:t>The </a:t>
            </a:r>
            <a:r>
              <a:rPr lang="en-US" altLang="zh-CN" dirty="0"/>
              <a:t>kettle is broken </a:t>
            </a:r>
            <a:endParaRPr lang="en-US" altLang="zh-CN" dirty="0" smtClean="0"/>
          </a:p>
          <a:p>
            <a:pPr lvl="2"/>
            <a:r>
              <a:rPr lang="en-US" altLang="zh-CN" dirty="0" smtClean="0"/>
              <a:t>The </a:t>
            </a:r>
            <a:r>
              <a:rPr lang="en-US" altLang="zh-CN" dirty="0"/>
              <a:t>kettle is in the set of broken things </a:t>
            </a:r>
            <a:endParaRPr lang="en-US" altLang="zh-CN" dirty="0" smtClean="0"/>
          </a:p>
          <a:p>
            <a:pPr lvl="1"/>
            <a:r>
              <a:rPr lang="en-US" altLang="zh-CN" dirty="0" smtClean="0"/>
              <a:t>The </a:t>
            </a:r>
            <a:r>
              <a:rPr lang="en-US" altLang="zh-CN" dirty="0"/>
              <a:t>boy is a genius </a:t>
            </a:r>
            <a:endParaRPr lang="en-US" altLang="zh-CN" dirty="0" smtClean="0"/>
          </a:p>
          <a:p>
            <a:pPr lvl="2"/>
            <a:r>
              <a:rPr lang="en-US" altLang="zh-CN" dirty="0" smtClean="0"/>
              <a:t>The </a:t>
            </a:r>
            <a:r>
              <a:rPr lang="en-US" altLang="zh-CN" dirty="0"/>
              <a:t>boy is in the set of things (people) that are geniuses</a:t>
            </a:r>
            <a:endParaRPr lang="zh-CN" altLang="en-US" dirty="0"/>
          </a:p>
        </p:txBody>
      </p:sp>
    </p:spTree>
    <p:extLst>
      <p:ext uri="{BB962C8B-B14F-4D97-AF65-F5344CB8AC3E}">
        <p14:creationId xmlns:p14="http://schemas.microsoft.com/office/powerpoint/2010/main" val="18181626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GB" altLang="zh-CN"/>
              <a:t>NLP Ambiguity</a:t>
            </a:r>
          </a:p>
        </p:txBody>
      </p:sp>
      <p:sp>
        <p:nvSpPr>
          <p:cNvPr id="5" name="灯片编号占位符 4"/>
          <p:cNvSpPr>
            <a:spLocks noGrp="1"/>
          </p:cNvSpPr>
          <p:nvPr>
            <p:ph type="sldNum" sz="quarter" idx="11"/>
          </p:nvPr>
        </p:nvSpPr>
        <p:spPr/>
        <p:txBody>
          <a:bodyPr/>
          <a:lstStyle/>
          <a:p>
            <a:fld id="{26A71595-3A76-4768-A1F2-714CDE6A5B40}" type="slidenum">
              <a:rPr lang="en-GB" altLang="zh-CN"/>
              <a:pPr/>
              <a:t>180</a:t>
            </a:fld>
            <a:endParaRPr lang="en-GB" altLang="zh-CN"/>
          </a:p>
        </p:txBody>
      </p:sp>
      <p:sp>
        <p:nvSpPr>
          <p:cNvPr id="17410" name="Rectangle 2"/>
          <p:cNvSpPr>
            <a:spLocks noGrp="1" noChangeArrowheads="1"/>
          </p:cNvSpPr>
          <p:nvPr>
            <p:ph type="title"/>
          </p:nvPr>
        </p:nvSpPr>
        <p:spPr/>
        <p:txBody>
          <a:bodyPr/>
          <a:lstStyle/>
          <a:p>
            <a:r>
              <a:rPr lang="en-GB" altLang="zh-CN" sz="2400">
                <a:solidFill>
                  <a:srgbClr val="0000FF"/>
                </a:solidFill>
                <a:ea typeface="宋体" panose="02010600030101010101" pitchFamily="2" charset="-122"/>
              </a:rPr>
              <a:t>Conclusions</a:t>
            </a:r>
            <a:endParaRPr lang="en-GB" altLang="zh-CN" sz="2400">
              <a:ea typeface="宋体" panose="02010600030101010101" pitchFamily="2" charset="-122"/>
            </a:endParaRPr>
          </a:p>
        </p:txBody>
      </p:sp>
      <p:sp>
        <p:nvSpPr>
          <p:cNvPr id="17411" name="Rectangle 3"/>
          <p:cNvSpPr>
            <a:spLocks noGrp="1" noChangeArrowheads="1"/>
          </p:cNvSpPr>
          <p:nvPr>
            <p:ph type="body" idx="1"/>
          </p:nvPr>
        </p:nvSpPr>
        <p:spPr/>
        <p:txBody>
          <a:bodyPr>
            <a:normAutofit fontScale="92500" lnSpcReduction="10000"/>
          </a:bodyPr>
          <a:lstStyle/>
          <a:p>
            <a:pPr marL="196850" indent="0">
              <a:buNone/>
            </a:pPr>
            <a:r>
              <a:rPr lang="en-GB" altLang="zh-CN" dirty="0">
                <a:ea typeface="宋体" panose="02010600030101010101" pitchFamily="2" charset="-122"/>
                <a:cs typeface="Times New Roman" panose="02020603050405020304" pitchFamily="18" charset="0"/>
              </a:rPr>
              <a:t>For most free natural language processing we really need a model of the world. </a:t>
            </a:r>
          </a:p>
          <a:p>
            <a:pPr marL="196850" indent="0">
              <a:buNone/>
            </a:pPr>
            <a:r>
              <a:rPr lang="en-GB" altLang="zh-CN" dirty="0">
                <a:ea typeface="宋体" panose="02010600030101010101" pitchFamily="2" charset="-122"/>
                <a:cs typeface="Times New Roman" panose="02020603050405020304" pitchFamily="18" charset="0"/>
              </a:rPr>
              <a:t>Language is really just a pointer to meaning, with most meaning being understood without words. </a:t>
            </a:r>
          </a:p>
          <a:p>
            <a:pPr marL="196850" indent="0">
              <a:buNone/>
            </a:pPr>
            <a:r>
              <a:rPr lang="en-GB" altLang="zh-CN" dirty="0">
                <a:ea typeface="宋体" panose="02010600030101010101" pitchFamily="2" charset="-122"/>
                <a:cs typeface="Times New Roman" panose="02020603050405020304" pitchFamily="18" charset="0"/>
              </a:rPr>
              <a:t>Imagine saying </a:t>
            </a:r>
            <a:r>
              <a:rPr lang="en-GB" altLang="zh-CN" dirty="0">
                <a:solidFill>
                  <a:srgbClr val="800080"/>
                </a:solidFill>
                <a:ea typeface="宋体" panose="02010600030101010101" pitchFamily="2" charset="-122"/>
                <a:cs typeface="Times New Roman" panose="02020603050405020304" pitchFamily="18" charset="0"/>
              </a:rPr>
              <a:t>"Have you seen the film that Sue thinks John believes Sue believes is on at the Roxy tonight?" </a:t>
            </a:r>
          </a:p>
          <a:p>
            <a:pPr marL="196850" indent="0">
              <a:buNone/>
            </a:pPr>
            <a:r>
              <a:rPr lang="en-GB" altLang="zh-CN" dirty="0">
                <a:ea typeface="宋体" panose="02010600030101010101" pitchFamily="2" charset="-122"/>
                <a:cs typeface="Times New Roman" panose="02020603050405020304" pitchFamily="18" charset="0"/>
              </a:rPr>
              <a:t>This means a computer has to have some common sense, or a model of the world as used by us. </a:t>
            </a:r>
          </a:p>
          <a:p>
            <a:pPr marL="196850" indent="0">
              <a:buNone/>
            </a:pPr>
            <a:r>
              <a:rPr lang="en-GB" altLang="zh-CN" dirty="0">
                <a:ea typeface="宋体" panose="02010600030101010101" pitchFamily="2" charset="-122"/>
                <a:cs typeface="Times New Roman" panose="02020603050405020304" pitchFamily="18" charset="0"/>
              </a:rPr>
              <a:t>This is a cultural phenomenon. When we learn a foreign language we need to learn about the culture too. </a:t>
            </a:r>
          </a:p>
          <a:p>
            <a:pPr marL="196850" indent="0" algn="ctr">
              <a:buNone/>
            </a:pPr>
            <a:r>
              <a:rPr lang="en-GB" altLang="zh-CN" dirty="0">
                <a:solidFill>
                  <a:schemeClr val="hlink"/>
                </a:solidFill>
                <a:ea typeface="宋体" panose="02010600030101010101" pitchFamily="2" charset="-122"/>
                <a:cs typeface="Times New Roman" panose="02020603050405020304" pitchFamily="18" charset="0"/>
              </a:rPr>
              <a:t>How do you think a computer can be taught common sense?</a:t>
            </a:r>
          </a:p>
        </p:txBody>
      </p:sp>
    </p:spTree>
    <p:extLst>
      <p:ext uri="{BB962C8B-B14F-4D97-AF65-F5344CB8AC3E}">
        <p14:creationId xmlns:p14="http://schemas.microsoft.com/office/powerpoint/2010/main" val="8074593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Ontology </a:t>
            </a:r>
            <a:r>
              <a:rPr lang="en-US" altLang="zh-CN" dirty="0" err="1" smtClean="0"/>
              <a:t>defintion</a:t>
            </a:r>
            <a:endParaRPr lang="zh-CN" altLang="en-US" dirty="0"/>
          </a:p>
        </p:txBody>
      </p:sp>
      <p:pic>
        <p:nvPicPr>
          <p:cNvPr id="4" name="内容占位符 3"/>
          <p:cNvPicPr>
            <a:picLocks noGrp="1" noChangeAspect="1"/>
          </p:cNvPicPr>
          <p:nvPr>
            <p:ph idx="1"/>
          </p:nvPr>
        </p:nvPicPr>
        <p:blipFill>
          <a:blip r:embed="rId2"/>
          <a:stretch>
            <a:fillRect/>
          </a:stretch>
        </p:blipFill>
        <p:spPr>
          <a:xfrm>
            <a:off x="3348381" y="2158437"/>
            <a:ext cx="5495238" cy="3685714"/>
          </a:xfrm>
          <a:prstGeom prst="rect">
            <a:avLst/>
          </a:prstGeom>
        </p:spPr>
      </p:pic>
    </p:spTree>
    <p:extLst>
      <p:ext uri="{BB962C8B-B14F-4D97-AF65-F5344CB8AC3E}">
        <p14:creationId xmlns:p14="http://schemas.microsoft.com/office/powerpoint/2010/main" val="13464756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 simple ontology</a:t>
            </a:r>
            <a:endParaRPr lang="zh-CN" altLang="en-US" dirty="0"/>
          </a:p>
        </p:txBody>
      </p:sp>
      <p:pic>
        <p:nvPicPr>
          <p:cNvPr id="4" name="内容占位符 3"/>
          <p:cNvPicPr>
            <a:picLocks noGrp="1" noChangeAspect="1"/>
          </p:cNvPicPr>
          <p:nvPr>
            <p:ph idx="1"/>
          </p:nvPr>
        </p:nvPicPr>
        <p:blipFill>
          <a:blip r:embed="rId2"/>
          <a:stretch>
            <a:fillRect/>
          </a:stretch>
        </p:blipFill>
        <p:spPr>
          <a:xfrm>
            <a:off x="3448381" y="2215579"/>
            <a:ext cx="5295238" cy="3571429"/>
          </a:xfrm>
          <a:prstGeom prst="rect">
            <a:avLst/>
          </a:prstGeom>
        </p:spPr>
      </p:pic>
    </p:spTree>
    <p:extLst>
      <p:ext uri="{BB962C8B-B14F-4D97-AF65-F5344CB8AC3E}">
        <p14:creationId xmlns:p14="http://schemas.microsoft.com/office/powerpoint/2010/main" val="11160837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3224571" y="2101294"/>
            <a:ext cx="5742857" cy="3800000"/>
          </a:xfrm>
          <a:prstGeom prst="rect">
            <a:avLst/>
          </a:prstGeom>
        </p:spPr>
      </p:pic>
    </p:spTree>
    <p:extLst>
      <p:ext uri="{BB962C8B-B14F-4D97-AF65-F5344CB8AC3E}">
        <p14:creationId xmlns:p14="http://schemas.microsoft.com/office/powerpoint/2010/main" val="37970422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565326" y="2042391"/>
            <a:ext cx="5600000" cy="3942857"/>
          </a:xfrm>
          <a:prstGeom prst="rect">
            <a:avLst/>
          </a:prstGeom>
        </p:spPr>
      </p:pic>
      <p:pic>
        <p:nvPicPr>
          <p:cNvPr id="5" name="内容占位符 3"/>
          <p:cNvPicPr>
            <a:picLocks noChangeAspect="1"/>
          </p:cNvPicPr>
          <p:nvPr/>
        </p:nvPicPr>
        <p:blipFill>
          <a:blip r:embed="rId3"/>
          <a:stretch>
            <a:fillRect/>
          </a:stretch>
        </p:blipFill>
        <p:spPr>
          <a:xfrm>
            <a:off x="5543645" y="2042391"/>
            <a:ext cx="5714286" cy="3314286"/>
          </a:xfrm>
          <a:prstGeom prst="rect">
            <a:avLst/>
          </a:prstGeom>
        </p:spPr>
      </p:pic>
    </p:spTree>
    <p:extLst>
      <p:ext uri="{BB962C8B-B14F-4D97-AF65-F5344CB8AC3E}">
        <p14:creationId xmlns:p14="http://schemas.microsoft.com/office/powerpoint/2010/main" val="4103637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3410285" y="2067960"/>
            <a:ext cx="5371429" cy="3866667"/>
          </a:xfrm>
          <a:prstGeom prst="rect">
            <a:avLst/>
          </a:prstGeom>
        </p:spPr>
      </p:pic>
    </p:spTree>
    <p:extLst>
      <p:ext uri="{BB962C8B-B14F-4D97-AF65-F5344CB8AC3E}">
        <p14:creationId xmlns:p14="http://schemas.microsoft.com/office/powerpoint/2010/main" val="10639303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3"/>
          <p:cNvPicPr>
            <a:picLocks noGrp="1" noChangeAspect="1"/>
          </p:cNvPicPr>
          <p:nvPr>
            <p:ph idx="1"/>
          </p:nvPr>
        </p:nvPicPr>
        <p:blipFill>
          <a:blip r:embed="rId2"/>
          <a:stretch>
            <a:fillRect/>
          </a:stretch>
        </p:blipFill>
        <p:spPr>
          <a:xfrm>
            <a:off x="3191238" y="2196532"/>
            <a:ext cx="5809524" cy="3609524"/>
          </a:xfrm>
          <a:prstGeom prst="rect">
            <a:avLst/>
          </a:prstGeom>
        </p:spPr>
      </p:pic>
    </p:spTree>
    <p:extLst>
      <p:ext uri="{BB962C8B-B14F-4D97-AF65-F5344CB8AC3E}">
        <p14:creationId xmlns:p14="http://schemas.microsoft.com/office/powerpoint/2010/main" val="29868426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722159" y="2208023"/>
            <a:ext cx="5561905" cy="3761905"/>
          </a:xfrm>
          <a:prstGeom prst="rect">
            <a:avLst/>
          </a:prstGeom>
        </p:spPr>
      </p:pic>
      <p:pic>
        <p:nvPicPr>
          <p:cNvPr id="5" name="图片 4"/>
          <p:cNvPicPr>
            <a:picLocks noChangeAspect="1"/>
          </p:cNvPicPr>
          <p:nvPr/>
        </p:nvPicPr>
        <p:blipFill>
          <a:blip r:embed="rId3"/>
          <a:stretch>
            <a:fillRect/>
          </a:stretch>
        </p:blipFill>
        <p:spPr>
          <a:xfrm>
            <a:off x="5725229" y="2208023"/>
            <a:ext cx="5628571" cy="3752381"/>
          </a:xfrm>
          <a:prstGeom prst="rect">
            <a:avLst/>
          </a:prstGeom>
        </p:spPr>
      </p:pic>
    </p:spTree>
    <p:extLst>
      <p:ext uri="{BB962C8B-B14F-4D97-AF65-F5344CB8AC3E}">
        <p14:creationId xmlns:p14="http://schemas.microsoft.com/office/powerpoint/2010/main" val="16369543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3377746" y="2244300"/>
            <a:ext cx="5638095" cy="3695238"/>
          </a:xfrm>
          <a:prstGeom prst="rect">
            <a:avLst/>
          </a:prstGeom>
        </p:spPr>
      </p:pic>
    </p:spTree>
    <p:extLst>
      <p:ext uri="{BB962C8B-B14F-4D97-AF65-F5344CB8AC3E}">
        <p14:creationId xmlns:p14="http://schemas.microsoft.com/office/powerpoint/2010/main" val="13837209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00207" y="1986283"/>
            <a:ext cx="6257562" cy="4205902"/>
          </a:xfrm>
          <a:prstGeom prst="rect">
            <a:avLst/>
          </a:prstGeom>
        </p:spPr>
      </p:pic>
      <p:pic>
        <p:nvPicPr>
          <p:cNvPr id="5" name="图片 4"/>
          <p:cNvPicPr>
            <a:picLocks noChangeAspect="1"/>
          </p:cNvPicPr>
          <p:nvPr/>
        </p:nvPicPr>
        <p:blipFill>
          <a:blip r:embed="rId3"/>
          <a:stretch>
            <a:fillRect/>
          </a:stretch>
        </p:blipFill>
        <p:spPr>
          <a:xfrm>
            <a:off x="6357769" y="2436670"/>
            <a:ext cx="5600000" cy="3638095"/>
          </a:xfrm>
          <a:prstGeom prst="rect">
            <a:avLst/>
          </a:prstGeom>
        </p:spPr>
      </p:pic>
    </p:spTree>
    <p:extLst>
      <p:ext uri="{BB962C8B-B14F-4D97-AF65-F5344CB8AC3E}">
        <p14:creationId xmlns:p14="http://schemas.microsoft.com/office/powerpoint/2010/main" val="2197928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Set theory and Extension</a:t>
            </a:r>
            <a:endParaRPr lang="zh-CN" altLang="en-US" dirty="0"/>
          </a:p>
        </p:txBody>
      </p:sp>
      <p:sp>
        <p:nvSpPr>
          <p:cNvPr id="3" name="内容占位符 2"/>
          <p:cNvSpPr>
            <a:spLocks noGrp="1"/>
          </p:cNvSpPr>
          <p:nvPr>
            <p:ph idx="1"/>
          </p:nvPr>
        </p:nvSpPr>
        <p:spPr/>
        <p:txBody>
          <a:bodyPr/>
          <a:lstStyle/>
          <a:p>
            <a:r>
              <a:rPr lang="en-US" altLang="zh-CN" dirty="0"/>
              <a:t>We can now use mathematical set theory to understand how meaning is built up compositionally: </a:t>
            </a:r>
            <a:endParaRPr lang="en-US" altLang="zh-CN" dirty="0" smtClean="0"/>
          </a:p>
          <a:p>
            <a:pPr lvl="1"/>
            <a:r>
              <a:rPr lang="en-US" altLang="zh-CN" dirty="0" smtClean="0"/>
              <a:t>predication </a:t>
            </a:r>
            <a:r>
              <a:rPr lang="en-US" altLang="zh-CN" dirty="0"/>
              <a:t>is the relation ‘is a member of’ </a:t>
            </a:r>
            <a:endParaRPr lang="en-US" altLang="zh-CN" dirty="0" smtClean="0"/>
          </a:p>
          <a:p>
            <a:pPr lvl="1"/>
            <a:r>
              <a:rPr lang="en-US" altLang="zh-CN" dirty="0" smtClean="0"/>
              <a:t>complex </a:t>
            </a:r>
            <a:r>
              <a:rPr lang="en-US" altLang="zh-CN" dirty="0"/>
              <a:t>predicates can be interpreted as set intersections: </a:t>
            </a:r>
            <a:endParaRPr lang="en-US" altLang="zh-CN" dirty="0" smtClean="0"/>
          </a:p>
          <a:p>
            <a:pPr lvl="2"/>
            <a:r>
              <a:rPr lang="en-US" altLang="zh-CN" dirty="0" smtClean="0"/>
              <a:t>a </a:t>
            </a:r>
            <a:r>
              <a:rPr lang="en-US" altLang="zh-CN" dirty="0"/>
              <a:t>white dog ` one of the members of the intersection of the set of white things </a:t>
            </a:r>
            <a:r>
              <a:rPr lang="en-US" altLang="zh-CN" dirty="0">
                <a:solidFill>
                  <a:srgbClr val="FF0000"/>
                </a:solidFill>
              </a:rPr>
              <a:t>and</a:t>
            </a:r>
            <a:r>
              <a:rPr lang="en-US" altLang="zh-CN" dirty="0"/>
              <a:t> things that are dogs’</a:t>
            </a:r>
            <a:endParaRPr lang="zh-CN" altLang="en-US" dirty="0"/>
          </a:p>
        </p:txBody>
      </p:sp>
      <p:pic>
        <p:nvPicPr>
          <p:cNvPr id="4" name="图片 3"/>
          <p:cNvPicPr>
            <a:picLocks noChangeAspect="1"/>
          </p:cNvPicPr>
          <p:nvPr/>
        </p:nvPicPr>
        <p:blipFill>
          <a:blip r:embed="rId2"/>
          <a:stretch>
            <a:fillRect/>
          </a:stretch>
        </p:blipFill>
        <p:spPr>
          <a:xfrm>
            <a:off x="3640350" y="4042611"/>
            <a:ext cx="5001384" cy="2631250"/>
          </a:xfrm>
          <a:prstGeom prst="rect">
            <a:avLst/>
          </a:prstGeom>
        </p:spPr>
      </p:pic>
    </p:spTree>
    <p:extLst>
      <p:ext uri="{BB962C8B-B14F-4D97-AF65-F5344CB8AC3E}">
        <p14:creationId xmlns:p14="http://schemas.microsoft.com/office/powerpoint/2010/main" val="557476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154049" y="2647878"/>
            <a:ext cx="5600000" cy="2857143"/>
          </a:xfrm>
          <a:prstGeom prst="rect">
            <a:avLst/>
          </a:prstGeom>
        </p:spPr>
      </p:pic>
    </p:spTree>
    <p:extLst>
      <p:ext uri="{BB962C8B-B14F-4D97-AF65-F5344CB8AC3E}">
        <p14:creationId xmlns:p14="http://schemas.microsoft.com/office/powerpoint/2010/main" val="39229389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555311" y="1690688"/>
            <a:ext cx="6852806" cy="4486690"/>
          </a:xfrm>
          <a:prstGeom prst="rect">
            <a:avLst/>
          </a:prstGeom>
        </p:spPr>
      </p:pic>
    </p:spTree>
    <p:extLst>
      <p:ext uri="{BB962C8B-B14F-4D97-AF65-F5344CB8AC3E}">
        <p14:creationId xmlns:p14="http://schemas.microsoft.com/office/powerpoint/2010/main" val="1530705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From 0 to understand the following concepts</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smtClean="0"/>
              <a:t>Semantics</a:t>
            </a:r>
          </a:p>
          <a:p>
            <a:r>
              <a:rPr lang="en-US" altLang="zh-CN" dirty="0" smtClean="0"/>
              <a:t>Logic</a:t>
            </a:r>
          </a:p>
          <a:p>
            <a:r>
              <a:rPr lang="en-US" altLang="zh-CN" dirty="0" smtClean="0"/>
              <a:t>Logic form</a:t>
            </a:r>
          </a:p>
          <a:p>
            <a:r>
              <a:rPr lang="en-US" altLang="zh-CN" dirty="0" smtClean="0"/>
              <a:t>Valid inference</a:t>
            </a:r>
          </a:p>
          <a:p>
            <a:r>
              <a:rPr lang="en-US" altLang="zh-CN" dirty="0" smtClean="0"/>
              <a:t>Syntax</a:t>
            </a:r>
          </a:p>
          <a:p>
            <a:r>
              <a:rPr lang="en-US" altLang="zh-CN" dirty="0" smtClean="0"/>
              <a:t>Statement</a:t>
            </a:r>
            <a:endParaRPr lang="en-US" altLang="zh-CN" dirty="0"/>
          </a:p>
          <a:p>
            <a:r>
              <a:rPr lang="en-US" altLang="zh-CN" dirty="0" smtClean="0"/>
              <a:t>Sentence</a:t>
            </a:r>
          </a:p>
          <a:p>
            <a:r>
              <a:rPr lang="en-US" altLang="zh-CN" dirty="0" smtClean="0"/>
              <a:t>Argument</a:t>
            </a:r>
          </a:p>
          <a:p>
            <a:r>
              <a:rPr lang="en-US" altLang="zh-CN" dirty="0" smtClean="0"/>
              <a:t>Interpretation</a:t>
            </a:r>
          </a:p>
          <a:p>
            <a:r>
              <a:rPr lang="en-US" altLang="zh-CN" dirty="0" smtClean="0"/>
              <a:t>Validity</a:t>
            </a:r>
          </a:p>
          <a:p>
            <a:r>
              <a:rPr lang="en-US" altLang="zh-CN" dirty="0" smtClean="0"/>
              <a:t>Soundness</a:t>
            </a:r>
          </a:p>
          <a:p>
            <a:r>
              <a:rPr lang="en-US" altLang="zh-CN" dirty="0" smtClean="0"/>
              <a:t>Completeness </a:t>
            </a:r>
            <a:endParaRPr lang="zh-CN" altLang="en-US" dirty="0"/>
          </a:p>
        </p:txBody>
      </p:sp>
    </p:spTree>
    <p:extLst>
      <p:ext uri="{BB962C8B-B14F-4D97-AF65-F5344CB8AC3E}">
        <p14:creationId xmlns:p14="http://schemas.microsoft.com/office/powerpoint/2010/main" val="1923273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Extension and The </a:t>
            </a:r>
            <a:r>
              <a:rPr lang="en-US" altLang="zh-CN" dirty="0" err="1" smtClean="0"/>
              <a:t>Undecidability</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Extension: is the complete set of all things which can potentially be the referent of a referring expression whose head constituent is that predicate</a:t>
            </a:r>
          </a:p>
          <a:p>
            <a:pPr lvl="1"/>
            <a:endParaRPr lang="en-US" altLang="zh-CN" dirty="0" smtClean="0"/>
          </a:p>
          <a:p>
            <a:r>
              <a:rPr lang="en-US" altLang="zh-CN" dirty="0" err="1"/>
              <a:t>Undecidability</a:t>
            </a:r>
            <a:r>
              <a:rPr lang="en-US" altLang="zh-CN" dirty="0"/>
              <a:t> </a:t>
            </a:r>
            <a:r>
              <a:rPr lang="en-US" altLang="zh-CN" dirty="0" smtClean="0"/>
              <a:t>: The basic flaw in the essential idea of extension</a:t>
            </a:r>
          </a:p>
          <a:p>
            <a:pPr lvl="1"/>
            <a:r>
              <a:rPr lang="en-US" altLang="zh-CN" dirty="0" smtClean="0"/>
              <a:t>Even people who claim to know the meaning of chicken, but it can’t draw a clear line around the set of all chickens, past, current and future, separating them from all the non-chickens. Therefore, the extension of chicken is “undecidable” (fuzzy set)</a:t>
            </a:r>
          </a:p>
          <a:p>
            <a:pPr lvl="1"/>
            <a:r>
              <a:rPr lang="en-US" altLang="zh-CN" dirty="0" smtClean="0"/>
              <a:t>The existence of perfectly clearly defined sets of things in a large number of cases -&gt;It’s implausible to postulate.	</a:t>
            </a:r>
          </a:p>
          <a:p>
            <a:pPr lvl="2"/>
            <a:r>
              <a:rPr lang="en-US" altLang="zh-CN" dirty="0" smtClean="0"/>
              <a:t>E.g. the set of all tables</a:t>
            </a:r>
          </a:p>
        </p:txBody>
      </p:sp>
    </p:spTree>
    <p:extLst>
      <p:ext uri="{BB962C8B-B14F-4D97-AF65-F5344CB8AC3E}">
        <p14:creationId xmlns:p14="http://schemas.microsoft.com/office/powerpoint/2010/main" val="3731705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Chicken &amp; Egg problem</a:t>
            </a:r>
            <a:endParaRPr lang="zh-CN" altLang="en-US" dirty="0"/>
          </a:p>
        </p:txBody>
      </p:sp>
      <p:sp>
        <p:nvSpPr>
          <p:cNvPr id="3" name="内容占位符 2"/>
          <p:cNvSpPr>
            <a:spLocks noGrp="1"/>
          </p:cNvSpPr>
          <p:nvPr>
            <p:ph idx="1"/>
          </p:nvPr>
        </p:nvSpPr>
        <p:spPr/>
        <p:txBody>
          <a:bodyPr/>
          <a:lstStyle/>
          <a:p>
            <a:r>
              <a:rPr lang="en-US" altLang="zh-CN" dirty="0" smtClean="0"/>
              <a:t>The extension of chicken is not clear set. It’s a fuzzy set.</a:t>
            </a:r>
          </a:p>
          <a:p>
            <a:pPr lvl="1"/>
            <a:r>
              <a:rPr lang="en-US" altLang="zh-CN" dirty="0" smtClean="0"/>
              <a:t>Even one people who claim to know the meaning of chicken, but it still can’t draw a clear line around the set of all chickens, past, present and future, separating them from all the non-chickens</a:t>
            </a:r>
          </a:p>
          <a:p>
            <a:pPr lvl="1"/>
            <a:endParaRPr lang="zh-CN" altLang="en-US" dirty="0"/>
          </a:p>
        </p:txBody>
      </p:sp>
      <p:pic>
        <p:nvPicPr>
          <p:cNvPr id="1026" name="Picture 2" descr="“chicken and egg problem”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1428" y="3886200"/>
            <a:ext cx="3156738" cy="196248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the evolution of chicken”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4"/>
          <a:stretch>
            <a:fillRect/>
          </a:stretch>
        </p:blipFill>
        <p:spPr>
          <a:xfrm>
            <a:off x="995207" y="3886200"/>
            <a:ext cx="6957783" cy="1796329"/>
          </a:xfrm>
          <a:prstGeom prst="rect">
            <a:avLst/>
          </a:prstGeom>
        </p:spPr>
      </p:pic>
      <p:sp>
        <p:nvSpPr>
          <p:cNvPr id="7" name="文本框 6"/>
          <p:cNvSpPr txBox="1"/>
          <p:nvPr/>
        </p:nvSpPr>
        <p:spPr>
          <a:xfrm>
            <a:off x="2460470" y="5749200"/>
            <a:ext cx="4027256" cy="584775"/>
          </a:xfrm>
          <a:prstGeom prst="rect">
            <a:avLst/>
          </a:prstGeom>
          <a:noFill/>
        </p:spPr>
        <p:txBody>
          <a:bodyPr wrap="none" rtlCol="0">
            <a:spAutoFit/>
          </a:bodyPr>
          <a:lstStyle/>
          <a:p>
            <a:r>
              <a:rPr lang="en-US" altLang="zh-CN" dirty="0" smtClean="0">
                <a:solidFill>
                  <a:srgbClr val="FF0000"/>
                </a:solidFill>
              </a:rPr>
              <a:t>What’s the </a:t>
            </a:r>
            <a:r>
              <a:rPr lang="en-US" altLang="zh-CN" sz="3200" b="1" dirty="0" smtClean="0">
                <a:solidFill>
                  <a:srgbClr val="FF0000"/>
                </a:solidFill>
              </a:rPr>
              <a:t>extension</a:t>
            </a:r>
            <a:r>
              <a:rPr lang="en-US" altLang="zh-CN" dirty="0" smtClean="0">
                <a:solidFill>
                  <a:srgbClr val="FF0000"/>
                </a:solidFill>
              </a:rPr>
              <a:t> of chicken?</a:t>
            </a:r>
            <a:endParaRPr lang="zh-CN" altLang="en-US" dirty="0">
              <a:solidFill>
                <a:srgbClr val="FF0000"/>
              </a:solidFill>
            </a:endParaRPr>
          </a:p>
        </p:txBody>
      </p:sp>
      <p:sp>
        <p:nvSpPr>
          <p:cNvPr id="9" name="文本框 8"/>
          <p:cNvSpPr txBox="1"/>
          <p:nvPr/>
        </p:nvSpPr>
        <p:spPr>
          <a:xfrm>
            <a:off x="9195933" y="5856922"/>
            <a:ext cx="1968359" cy="369332"/>
          </a:xfrm>
          <a:prstGeom prst="rect">
            <a:avLst/>
          </a:prstGeom>
          <a:noFill/>
        </p:spPr>
        <p:txBody>
          <a:bodyPr wrap="none" rtlCol="0">
            <a:spAutoFit/>
          </a:bodyPr>
          <a:lstStyle/>
          <a:p>
            <a:r>
              <a:rPr lang="en-US" altLang="zh-CN" dirty="0" smtClean="0">
                <a:solidFill>
                  <a:srgbClr val="FF0000"/>
                </a:solidFill>
              </a:rPr>
              <a:t>Which comes first?</a:t>
            </a:r>
            <a:endParaRPr lang="zh-CN" altLang="en-US" dirty="0">
              <a:solidFill>
                <a:srgbClr val="FF0000"/>
              </a:solidFill>
            </a:endParaRPr>
          </a:p>
        </p:txBody>
      </p:sp>
    </p:spTree>
    <p:extLst>
      <p:ext uri="{BB962C8B-B14F-4D97-AF65-F5344CB8AC3E}">
        <p14:creationId xmlns:p14="http://schemas.microsoft.com/office/powerpoint/2010/main" val="3900590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3926" y="374567"/>
            <a:ext cx="10724147" cy="1325563"/>
          </a:xfrm>
        </p:spPr>
        <p:txBody>
          <a:bodyPr/>
          <a:lstStyle/>
          <a:p>
            <a:r>
              <a:rPr lang="en-US" altLang="zh-CN" dirty="0" smtClean="0"/>
              <a:t>What’s logic?  - A general understanding firstly</a:t>
            </a:r>
            <a:endParaRPr lang="zh-CN" altLang="en-US" dirty="0"/>
          </a:p>
        </p:txBody>
      </p:sp>
      <p:sp>
        <p:nvSpPr>
          <p:cNvPr id="3" name="内容占位符 2"/>
          <p:cNvSpPr>
            <a:spLocks noGrp="1"/>
          </p:cNvSpPr>
          <p:nvPr>
            <p:ph idx="1"/>
          </p:nvPr>
        </p:nvSpPr>
        <p:spPr>
          <a:xfrm>
            <a:off x="838200" y="1825625"/>
            <a:ext cx="10515600" cy="949205"/>
          </a:xfrm>
        </p:spPr>
        <p:txBody>
          <a:bodyPr/>
          <a:lstStyle/>
          <a:p>
            <a:r>
              <a:rPr lang="en-US" altLang="zh-CN" dirty="0" smtClean="0"/>
              <a:t>Logic</a:t>
            </a:r>
            <a:r>
              <a:rPr lang="en-US" altLang="zh-CN" dirty="0"/>
              <a:t> is generally held to consist of the systematic study of the </a:t>
            </a:r>
            <a:r>
              <a:rPr lang="en-US" altLang="zh-CN" dirty="0">
                <a:hlinkClick r:id="rId3" tooltip="Logical form"/>
              </a:rPr>
              <a:t>form</a:t>
            </a:r>
            <a:r>
              <a:rPr lang="en-US" altLang="zh-CN" dirty="0"/>
              <a:t> of </a:t>
            </a:r>
            <a:r>
              <a:rPr lang="en-US" altLang="zh-CN" dirty="0">
                <a:hlinkClick r:id="rId4" tooltip="Validity (logic)"/>
              </a:rPr>
              <a:t>valid</a:t>
            </a:r>
            <a:r>
              <a:rPr lang="en-US" altLang="zh-CN" dirty="0"/>
              <a:t> </a:t>
            </a:r>
            <a:r>
              <a:rPr lang="en-US" altLang="zh-CN" dirty="0" smtClean="0">
                <a:hlinkClick r:id="rId5" tooltip="Inference"/>
              </a:rPr>
              <a:t>inference</a:t>
            </a:r>
            <a:r>
              <a:rPr lang="en-US" altLang="zh-CN" dirty="0" smtClean="0"/>
              <a:t>.</a:t>
            </a:r>
          </a:p>
        </p:txBody>
      </p:sp>
      <p:cxnSp>
        <p:nvCxnSpPr>
          <p:cNvPr id="7" name="直接箭头连接符 6"/>
          <p:cNvCxnSpPr/>
          <p:nvPr/>
        </p:nvCxnSpPr>
        <p:spPr>
          <a:xfrm flipH="1">
            <a:off x="1600200" y="2610853"/>
            <a:ext cx="445169" cy="465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56674" y="3076296"/>
            <a:ext cx="5518485" cy="2862322"/>
          </a:xfrm>
          <a:prstGeom prst="rect">
            <a:avLst/>
          </a:prstGeom>
        </p:spPr>
        <p:txBody>
          <a:bodyPr wrap="square">
            <a:spAutoFit/>
          </a:bodyPr>
          <a:lstStyle/>
          <a:p>
            <a:pPr algn="just"/>
            <a:r>
              <a:rPr lang="en-US" altLang="zh-CN" b="0" i="0" dirty="0" smtClean="0">
                <a:solidFill>
                  <a:srgbClr val="222222"/>
                </a:solidFill>
                <a:effectLst/>
                <a:latin typeface="Arial" panose="020B0604020202020204" pitchFamily="34" charset="0"/>
              </a:rPr>
              <a:t>The </a:t>
            </a:r>
            <a:r>
              <a:rPr lang="en-US" altLang="zh-CN" b="1" i="0" dirty="0" smtClean="0">
                <a:solidFill>
                  <a:srgbClr val="222222"/>
                </a:solidFill>
                <a:effectLst/>
                <a:latin typeface="Arial" panose="020B0604020202020204" pitchFamily="34" charset="0"/>
              </a:rPr>
              <a:t>logical form</a:t>
            </a:r>
            <a:r>
              <a:rPr lang="en-US" altLang="zh-CN" b="0" i="0" dirty="0" smtClean="0">
                <a:solidFill>
                  <a:srgbClr val="222222"/>
                </a:solidFill>
                <a:effectLst/>
                <a:latin typeface="Arial" panose="020B0604020202020204" pitchFamily="34" charset="0"/>
              </a:rPr>
              <a:t> of a sentence or set of sentences, such as a </a:t>
            </a:r>
            <a:r>
              <a:rPr lang="en-US" altLang="zh-CN" b="0" i="0" u="none" strike="noStrike" dirty="0" smtClean="0">
                <a:solidFill>
                  <a:srgbClr val="0B0080"/>
                </a:solidFill>
                <a:effectLst/>
                <a:latin typeface="Arial" panose="020B0604020202020204" pitchFamily="34" charset="0"/>
                <a:hlinkClick r:id="rId6" tooltip="Proposition"/>
              </a:rPr>
              <a:t>proposition</a:t>
            </a:r>
            <a:r>
              <a:rPr lang="en-US" altLang="zh-CN" b="0" i="0" dirty="0" smtClean="0">
                <a:solidFill>
                  <a:srgbClr val="222222"/>
                </a:solidFill>
                <a:effectLst/>
                <a:latin typeface="Arial" panose="020B0604020202020204" pitchFamily="34" charset="0"/>
              </a:rPr>
              <a:t>, </a:t>
            </a:r>
            <a:r>
              <a:rPr lang="en-US" altLang="zh-CN" b="0" i="0" u="none" strike="noStrike" dirty="0" smtClean="0">
                <a:solidFill>
                  <a:srgbClr val="663366"/>
                </a:solidFill>
                <a:effectLst/>
                <a:latin typeface="Arial" panose="020B0604020202020204" pitchFamily="34" charset="0"/>
                <a:hlinkClick r:id="rId7" tooltip="wikt:statement"/>
              </a:rPr>
              <a:t>statement</a:t>
            </a:r>
            <a:r>
              <a:rPr lang="en-US" altLang="zh-CN" b="0" i="0" dirty="0" smtClean="0">
                <a:solidFill>
                  <a:srgbClr val="222222"/>
                </a:solidFill>
                <a:effectLst/>
                <a:latin typeface="Arial" panose="020B0604020202020204" pitchFamily="34" charset="0"/>
              </a:rPr>
              <a:t> or </a:t>
            </a:r>
            <a:r>
              <a:rPr lang="en-US" altLang="zh-CN" b="0" i="0" u="none" strike="noStrike" dirty="0" err="1" smtClean="0">
                <a:solidFill>
                  <a:srgbClr val="0B0080"/>
                </a:solidFill>
                <a:effectLst/>
                <a:latin typeface="Arial" panose="020B0604020202020204" pitchFamily="34" charset="0"/>
                <a:hlinkClick r:id="rId8" tooltip="Truthbearer"/>
              </a:rPr>
              <a:t>truthbearer</a:t>
            </a:r>
            <a:r>
              <a:rPr lang="en-US" altLang="zh-CN" b="0" i="0" dirty="0" smtClean="0">
                <a:solidFill>
                  <a:srgbClr val="222222"/>
                </a:solidFill>
                <a:effectLst/>
                <a:latin typeface="Arial" panose="020B0604020202020204" pitchFamily="34" charset="0"/>
              </a:rPr>
              <a:t>, is the form obtained by abstracting from the subject matter of its content terms or by regarding the content terms as mere placeholders or blanks on a form. In an ideal logical language, the logical form can be determined from </a:t>
            </a:r>
            <a:r>
              <a:rPr lang="en-US" altLang="zh-CN" b="0" i="0" u="none" strike="noStrike" dirty="0" smtClean="0">
                <a:solidFill>
                  <a:srgbClr val="0B0080"/>
                </a:solidFill>
                <a:effectLst/>
                <a:latin typeface="Arial" panose="020B0604020202020204" pitchFamily="34" charset="0"/>
                <a:hlinkClick r:id="rId9" tooltip="Syntax"/>
              </a:rPr>
              <a:t>syntax</a:t>
            </a:r>
            <a:r>
              <a:rPr lang="en-US" altLang="zh-CN" b="0" i="0" dirty="0" smtClean="0">
                <a:solidFill>
                  <a:srgbClr val="222222"/>
                </a:solidFill>
                <a:effectLst/>
                <a:latin typeface="Arial" panose="020B0604020202020204" pitchFamily="34" charset="0"/>
              </a:rPr>
              <a:t> alone; </a:t>
            </a:r>
          </a:p>
          <a:p>
            <a:pPr algn="just"/>
            <a:r>
              <a:rPr lang="en-US" altLang="zh-CN" b="0" i="0" dirty="0" smtClean="0">
                <a:solidFill>
                  <a:srgbClr val="222222"/>
                </a:solidFill>
                <a:effectLst/>
                <a:latin typeface="Arial" panose="020B0604020202020204" pitchFamily="34" charset="0"/>
              </a:rPr>
              <a:t>The concept of logical form is central to logic. The validity of an </a:t>
            </a:r>
            <a:r>
              <a:rPr lang="en-US" altLang="zh-CN" b="1" i="0" u="sng" dirty="0" smtClean="0">
                <a:solidFill>
                  <a:srgbClr val="0070C0"/>
                </a:solidFill>
                <a:effectLst/>
                <a:latin typeface="Arial" panose="020B0604020202020204" pitchFamily="34" charset="0"/>
              </a:rPr>
              <a:t>argument</a:t>
            </a:r>
            <a:r>
              <a:rPr lang="en-US" altLang="zh-CN" b="0" i="0" dirty="0" smtClean="0">
                <a:solidFill>
                  <a:srgbClr val="0070C0"/>
                </a:solidFill>
                <a:effectLst/>
                <a:latin typeface="Arial" panose="020B0604020202020204" pitchFamily="34" charset="0"/>
              </a:rPr>
              <a:t> </a:t>
            </a:r>
            <a:r>
              <a:rPr lang="en-US" altLang="zh-CN" b="0" i="0" dirty="0" smtClean="0">
                <a:solidFill>
                  <a:srgbClr val="222222"/>
                </a:solidFill>
                <a:effectLst/>
                <a:latin typeface="Arial" panose="020B0604020202020204" pitchFamily="34" charset="0"/>
              </a:rPr>
              <a:t>is determined by its logical form, not by its content.</a:t>
            </a:r>
            <a:endParaRPr lang="zh-CN" altLang="en-US" dirty="0"/>
          </a:p>
        </p:txBody>
      </p:sp>
      <p:sp>
        <p:nvSpPr>
          <p:cNvPr id="12" name="矩形 11"/>
          <p:cNvSpPr/>
          <p:nvPr/>
        </p:nvSpPr>
        <p:spPr>
          <a:xfrm>
            <a:off x="5899485" y="2774830"/>
            <a:ext cx="6096000" cy="923330"/>
          </a:xfrm>
          <a:prstGeom prst="rect">
            <a:avLst/>
          </a:prstGeom>
        </p:spPr>
        <p:txBody>
          <a:bodyPr>
            <a:spAutoFit/>
          </a:bodyPr>
          <a:lstStyle/>
          <a:p>
            <a:r>
              <a:rPr lang="en-US" altLang="zh-CN" b="0" i="0" dirty="0" smtClean="0">
                <a:solidFill>
                  <a:srgbClr val="222222"/>
                </a:solidFill>
                <a:effectLst/>
                <a:latin typeface="Arial" panose="020B0604020202020204" pitchFamily="34" charset="0"/>
              </a:rPr>
              <a:t>A </a:t>
            </a:r>
            <a:r>
              <a:rPr lang="en-US" altLang="zh-CN" b="1" i="0" u="sng" dirty="0" smtClean="0">
                <a:solidFill>
                  <a:srgbClr val="222222"/>
                </a:solidFill>
                <a:effectLst/>
                <a:latin typeface="Arial" panose="020B0604020202020204" pitchFamily="34" charset="0"/>
              </a:rPr>
              <a:t>valid inference </a:t>
            </a:r>
            <a:r>
              <a:rPr lang="en-US" altLang="zh-CN" b="0" i="0" dirty="0" smtClean="0">
                <a:solidFill>
                  <a:srgbClr val="222222"/>
                </a:solidFill>
                <a:effectLst/>
                <a:latin typeface="Arial" panose="020B0604020202020204" pitchFamily="34" charset="0"/>
              </a:rPr>
              <a:t>is one where there is a specific relation of logical support between the assumptions of the inference and its </a:t>
            </a:r>
            <a:r>
              <a:rPr lang="en-US" altLang="zh-CN" b="0" i="0" u="none" strike="noStrike" dirty="0" smtClean="0">
                <a:solidFill>
                  <a:srgbClr val="0B0080"/>
                </a:solidFill>
                <a:effectLst/>
                <a:latin typeface="Arial" panose="020B0604020202020204" pitchFamily="34" charset="0"/>
                <a:hlinkClick r:id="rId10" tooltip="Consequent"/>
              </a:rPr>
              <a:t>conclusion</a:t>
            </a:r>
            <a:r>
              <a:rPr lang="en-US" altLang="zh-CN" b="0" i="0" dirty="0" smtClean="0">
                <a:solidFill>
                  <a:srgbClr val="222222"/>
                </a:solidFill>
                <a:effectLst/>
                <a:latin typeface="Arial" panose="020B0604020202020204" pitchFamily="34" charset="0"/>
              </a:rPr>
              <a:t>.</a:t>
            </a:r>
            <a:endParaRPr lang="zh-CN" altLang="en-US" dirty="0"/>
          </a:p>
        </p:txBody>
      </p:sp>
      <p:cxnSp>
        <p:nvCxnSpPr>
          <p:cNvPr id="14" name="直接箭头连接符 13"/>
          <p:cNvCxnSpPr/>
          <p:nvPr/>
        </p:nvCxnSpPr>
        <p:spPr>
          <a:xfrm>
            <a:off x="3429000" y="2610853"/>
            <a:ext cx="2470485" cy="298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416843" y="4020404"/>
            <a:ext cx="4543926" cy="646331"/>
          </a:xfrm>
          <a:prstGeom prst="rect">
            <a:avLst/>
          </a:prstGeom>
        </p:spPr>
        <p:txBody>
          <a:bodyPr wrap="square">
            <a:spAutoFit/>
          </a:bodyPr>
          <a:lstStyle/>
          <a:p>
            <a:r>
              <a:rPr lang="en-US" altLang="zh-CN" b="1" i="0" dirty="0" smtClean="0">
                <a:solidFill>
                  <a:srgbClr val="222222"/>
                </a:solidFill>
                <a:effectLst/>
                <a:latin typeface="Arial" panose="020B0604020202020204" pitchFamily="34" charset="0"/>
              </a:rPr>
              <a:t>Inferences</a:t>
            </a:r>
            <a:r>
              <a:rPr lang="en-US" altLang="zh-CN" b="0" i="0" dirty="0" smtClean="0">
                <a:solidFill>
                  <a:srgbClr val="222222"/>
                </a:solidFill>
                <a:effectLst/>
                <a:latin typeface="Arial" panose="020B0604020202020204" pitchFamily="34" charset="0"/>
              </a:rPr>
              <a:t> are steps in </a:t>
            </a:r>
            <a:r>
              <a:rPr lang="en-US" altLang="zh-CN" b="0" i="0" u="none" strike="noStrike" dirty="0" smtClean="0">
                <a:solidFill>
                  <a:srgbClr val="0B0080"/>
                </a:solidFill>
                <a:effectLst/>
                <a:latin typeface="Arial" panose="020B0604020202020204" pitchFamily="34" charset="0"/>
                <a:hlinkClick r:id="rId11" tooltip="Reasoning"/>
              </a:rPr>
              <a:t>reasoning</a:t>
            </a:r>
            <a:r>
              <a:rPr lang="en-US" altLang="zh-CN" b="0" i="0" dirty="0" smtClean="0">
                <a:solidFill>
                  <a:srgbClr val="222222"/>
                </a:solidFill>
                <a:effectLst/>
                <a:latin typeface="Arial" panose="020B0604020202020204" pitchFamily="34" charset="0"/>
              </a:rPr>
              <a:t>, moving from </a:t>
            </a:r>
            <a:r>
              <a:rPr lang="en-US" altLang="zh-CN" b="0" i="0" u="none" strike="noStrike" dirty="0" smtClean="0">
                <a:solidFill>
                  <a:srgbClr val="0B0080"/>
                </a:solidFill>
                <a:effectLst/>
                <a:latin typeface="Arial" panose="020B0604020202020204" pitchFamily="34" charset="0"/>
                <a:hlinkClick r:id="rId12" tooltip="Premise"/>
              </a:rPr>
              <a:t>premises</a:t>
            </a:r>
            <a:r>
              <a:rPr lang="en-US" altLang="zh-CN" b="0" i="0" dirty="0" smtClean="0">
                <a:solidFill>
                  <a:srgbClr val="222222"/>
                </a:solidFill>
                <a:effectLst/>
                <a:latin typeface="Arial" panose="020B0604020202020204" pitchFamily="34" charset="0"/>
              </a:rPr>
              <a:t> to </a:t>
            </a:r>
            <a:r>
              <a:rPr lang="en-US" altLang="zh-CN" b="0" i="0" u="none" strike="noStrike" dirty="0" smtClean="0">
                <a:solidFill>
                  <a:srgbClr val="0B0080"/>
                </a:solidFill>
                <a:effectLst/>
                <a:latin typeface="Arial" panose="020B0604020202020204" pitchFamily="34" charset="0"/>
                <a:hlinkClick r:id="rId13" tooltip="Logical consequence"/>
              </a:rPr>
              <a:t>conclusions</a:t>
            </a:r>
            <a:endParaRPr lang="zh-CN" altLang="en-US" dirty="0"/>
          </a:p>
        </p:txBody>
      </p:sp>
      <p:cxnSp>
        <p:nvCxnSpPr>
          <p:cNvPr id="18" name="直接箭头连接符 17"/>
          <p:cNvCxnSpPr/>
          <p:nvPr/>
        </p:nvCxnSpPr>
        <p:spPr>
          <a:xfrm>
            <a:off x="4706353" y="2610853"/>
            <a:ext cx="2259931" cy="149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云形标注 21"/>
          <p:cNvSpPr/>
          <p:nvPr/>
        </p:nvSpPr>
        <p:spPr>
          <a:xfrm>
            <a:off x="3152273" y="5729485"/>
            <a:ext cx="1660359" cy="612648"/>
          </a:xfrm>
          <a:prstGeom prst="cloudCallout">
            <a:avLst>
              <a:gd name="adj1" fmla="val -45565"/>
              <a:gd name="adj2" fmla="val -181018"/>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smtClean="0">
                <a:solidFill>
                  <a:schemeClr val="tx1"/>
                </a:solidFill>
              </a:rPr>
              <a:t>What’s syntax?</a:t>
            </a:r>
            <a:endParaRPr lang="zh-CN" altLang="en-US" b="1" dirty="0">
              <a:solidFill>
                <a:schemeClr val="tx1"/>
              </a:solidFill>
            </a:endParaRPr>
          </a:p>
        </p:txBody>
      </p:sp>
      <p:sp>
        <p:nvSpPr>
          <p:cNvPr id="23" name="矩形 22"/>
          <p:cNvSpPr/>
          <p:nvPr/>
        </p:nvSpPr>
        <p:spPr>
          <a:xfrm>
            <a:off x="6096000" y="4835480"/>
            <a:ext cx="6096000" cy="1200329"/>
          </a:xfrm>
          <a:prstGeom prst="rect">
            <a:avLst/>
          </a:prstGeom>
        </p:spPr>
        <p:txBody>
          <a:bodyPr>
            <a:spAutoFit/>
          </a:bodyPr>
          <a:lstStyle/>
          <a:p>
            <a:r>
              <a:rPr lang="en-US" altLang="zh-CN" b="1" i="0" dirty="0" smtClean="0">
                <a:solidFill>
                  <a:srgbClr val="222222"/>
                </a:solidFill>
                <a:effectLst/>
                <a:latin typeface="Arial" panose="020B0604020202020204" pitchFamily="34" charset="0"/>
              </a:rPr>
              <a:t>Reason</a:t>
            </a:r>
            <a:r>
              <a:rPr lang="en-US" altLang="zh-CN" b="0" i="0" dirty="0" smtClean="0">
                <a:solidFill>
                  <a:srgbClr val="222222"/>
                </a:solidFill>
                <a:effectLst/>
                <a:latin typeface="Arial" panose="020B0604020202020204" pitchFamily="34" charset="0"/>
              </a:rPr>
              <a:t> is the capacity for consciously making sense of things, establishing and verifying </a:t>
            </a:r>
            <a:r>
              <a:rPr lang="en-US" altLang="zh-CN" b="0" i="0" u="none" strike="noStrike" dirty="0" smtClean="0">
                <a:solidFill>
                  <a:srgbClr val="0B0080"/>
                </a:solidFill>
                <a:effectLst/>
                <a:latin typeface="Arial" panose="020B0604020202020204" pitchFamily="34" charset="0"/>
                <a:hlinkClick r:id="rId14" tooltip="Fact"/>
              </a:rPr>
              <a:t>facts</a:t>
            </a:r>
            <a:r>
              <a:rPr lang="en-US" altLang="zh-CN" b="0" i="0" dirty="0" smtClean="0">
                <a:solidFill>
                  <a:srgbClr val="222222"/>
                </a:solidFill>
                <a:effectLst/>
                <a:latin typeface="Arial" panose="020B0604020202020204" pitchFamily="34" charset="0"/>
              </a:rPr>
              <a:t>, applying </a:t>
            </a:r>
            <a:r>
              <a:rPr lang="en-US" altLang="zh-CN" b="0" i="0" u="none" strike="noStrike" dirty="0" smtClean="0">
                <a:solidFill>
                  <a:srgbClr val="0B0080"/>
                </a:solidFill>
                <a:effectLst/>
                <a:latin typeface="Arial" panose="020B0604020202020204" pitchFamily="34" charset="0"/>
                <a:hlinkClick r:id="rId15" tooltip="Logic"/>
              </a:rPr>
              <a:t>logic</a:t>
            </a:r>
            <a:r>
              <a:rPr lang="en-US" altLang="zh-CN" b="0" i="0" dirty="0" smtClean="0">
                <a:solidFill>
                  <a:srgbClr val="222222"/>
                </a:solidFill>
                <a:effectLst/>
                <a:latin typeface="Arial" panose="020B0604020202020204" pitchFamily="34" charset="0"/>
              </a:rPr>
              <a:t>, and changing or justifying practices, </a:t>
            </a:r>
            <a:r>
              <a:rPr lang="en-US" altLang="zh-CN" b="0" i="0" u="none" strike="noStrike" dirty="0" smtClean="0">
                <a:solidFill>
                  <a:srgbClr val="0B0080"/>
                </a:solidFill>
                <a:effectLst/>
                <a:latin typeface="Arial" panose="020B0604020202020204" pitchFamily="34" charset="0"/>
                <a:hlinkClick r:id="rId16" tooltip="Institution"/>
              </a:rPr>
              <a:t>institutions</a:t>
            </a:r>
            <a:r>
              <a:rPr lang="en-US" altLang="zh-CN" b="0" i="0" dirty="0" smtClean="0">
                <a:solidFill>
                  <a:srgbClr val="222222"/>
                </a:solidFill>
                <a:effectLst/>
                <a:latin typeface="Arial" panose="020B0604020202020204" pitchFamily="34" charset="0"/>
              </a:rPr>
              <a:t>, and </a:t>
            </a:r>
            <a:r>
              <a:rPr lang="en-US" altLang="zh-CN" b="0" i="0" u="none" strike="noStrike" dirty="0" smtClean="0">
                <a:solidFill>
                  <a:srgbClr val="0B0080"/>
                </a:solidFill>
                <a:effectLst/>
                <a:latin typeface="Arial" panose="020B0604020202020204" pitchFamily="34" charset="0"/>
                <a:hlinkClick r:id="rId17" tooltip="Belief"/>
              </a:rPr>
              <a:t>beliefs</a:t>
            </a:r>
            <a:r>
              <a:rPr lang="en-US" altLang="zh-CN" b="0" i="0" dirty="0" smtClean="0">
                <a:solidFill>
                  <a:srgbClr val="222222"/>
                </a:solidFill>
                <a:effectLst/>
                <a:latin typeface="Arial" panose="020B0604020202020204" pitchFamily="34" charset="0"/>
              </a:rPr>
              <a:t> based on new or existing </a:t>
            </a:r>
            <a:r>
              <a:rPr lang="en-US" altLang="zh-CN" b="0" i="0" u="none" strike="noStrike" dirty="0" smtClean="0">
                <a:solidFill>
                  <a:srgbClr val="0B0080"/>
                </a:solidFill>
                <a:effectLst/>
                <a:latin typeface="Arial" panose="020B0604020202020204" pitchFamily="34" charset="0"/>
                <a:hlinkClick r:id="rId18" tooltip="Information"/>
              </a:rPr>
              <a:t>information</a:t>
            </a:r>
            <a:r>
              <a:rPr lang="en-US" altLang="zh-CN" b="0" i="0" dirty="0" smtClean="0">
                <a:solidFill>
                  <a:srgbClr val="222222"/>
                </a:solidFill>
                <a:effectLst/>
                <a:latin typeface="Arial" panose="020B0604020202020204" pitchFamily="34" charset="0"/>
              </a:rPr>
              <a:t>.</a:t>
            </a:r>
            <a:endParaRPr lang="zh-CN" altLang="en-US" dirty="0"/>
          </a:p>
        </p:txBody>
      </p:sp>
      <p:cxnSp>
        <p:nvCxnSpPr>
          <p:cNvPr id="25" name="直接箭头连接符 24"/>
          <p:cNvCxnSpPr/>
          <p:nvPr/>
        </p:nvCxnSpPr>
        <p:spPr>
          <a:xfrm flipH="1">
            <a:off x="6753726" y="4310808"/>
            <a:ext cx="2642937" cy="678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云形标注 28"/>
          <p:cNvSpPr/>
          <p:nvPr/>
        </p:nvSpPr>
        <p:spPr>
          <a:xfrm>
            <a:off x="992604" y="6112197"/>
            <a:ext cx="1882943" cy="612648"/>
          </a:xfrm>
          <a:prstGeom prst="cloudCallout">
            <a:avLst>
              <a:gd name="adj1" fmla="val 24000"/>
              <a:gd name="adj2" fmla="val -135849"/>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a:solidFill>
                  <a:schemeClr val="tx1"/>
                </a:solidFill>
              </a:rPr>
              <a:t>What’s </a:t>
            </a:r>
            <a:r>
              <a:rPr lang="en-US" altLang="zh-CN" b="1" dirty="0" smtClean="0">
                <a:solidFill>
                  <a:schemeClr val="tx1"/>
                </a:solidFill>
              </a:rPr>
              <a:t>argument?</a:t>
            </a:r>
            <a:endParaRPr lang="zh-CN" altLang="en-US" b="1" dirty="0">
              <a:solidFill>
                <a:schemeClr val="tx1"/>
              </a:solidFill>
            </a:endParaRPr>
          </a:p>
        </p:txBody>
      </p:sp>
      <p:sp>
        <p:nvSpPr>
          <p:cNvPr id="32" name="云形标注 31"/>
          <p:cNvSpPr/>
          <p:nvPr/>
        </p:nvSpPr>
        <p:spPr>
          <a:xfrm>
            <a:off x="6753726" y="2162182"/>
            <a:ext cx="1489911" cy="612648"/>
          </a:xfrm>
          <a:prstGeom prst="cloudCallout">
            <a:avLst>
              <a:gd name="adj1" fmla="val -63681"/>
              <a:gd name="adj2" fmla="val 60537"/>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smtClean="0">
                <a:solidFill>
                  <a:schemeClr val="tx1"/>
                </a:solidFill>
              </a:rPr>
              <a:t>What’s valid?</a:t>
            </a:r>
            <a:endParaRPr lang="zh-CN" altLang="en-US" b="1" dirty="0">
              <a:solidFill>
                <a:schemeClr val="tx1"/>
              </a:solidFill>
            </a:endParaRPr>
          </a:p>
        </p:txBody>
      </p:sp>
      <p:sp>
        <p:nvSpPr>
          <p:cNvPr id="35" name="云形标注 34"/>
          <p:cNvSpPr/>
          <p:nvPr/>
        </p:nvSpPr>
        <p:spPr>
          <a:xfrm>
            <a:off x="7708232" y="6161304"/>
            <a:ext cx="2049380" cy="612648"/>
          </a:xfrm>
          <a:prstGeom prst="cloudCallout">
            <a:avLst>
              <a:gd name="adj1" fmla="val 41137"/>
              <a:gd name="adj2" fmla="val -349910"/>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1" dirty="0" smtClean="0">
                <a:solidFill>
                  <a:schemeClr val="tx1"/>
                </a:solidFill>
              </a:rPr>
              <a:t>But, what’s reasoning?</a:t>
            </a:r>
            <a:endParaRPr lang="zh-CN" altLang="en-US" b="1" dirty="0">
              <a:solidFill>
                <a:schemeClr val="tx1"/>
              </a:solidFill>
            </a:endParaRPr>
          </a:p>
        </p:txBody>
      </p:sp>
    </p:spTree>
    <p:extLst>
      <p:ext uri="{BB962C8B-B14F-4D97-AF65-F5344CB8AC3E}">
        <p14:creationId xmlns:p14="http://schemas.microsoft.com/office/powerpoint/2010/main" val="4283951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we need Logic?</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Problem-solving agents can’t infer unobserved information</a:t>
            </a:r>
          </a:p>
          <a:p>
            <a:pPr lvl="1"/>
            <a:r>
              <a:rPr lang="en-US" altLang="zh-CN" dirty="0" smtClean="0"/>
              <a:t>Isolated perception -&gt; Emergence</a:t>
            </a:r>
          </a:p>
          <a:p>
            <a:pPr lvl="1"/>
            <a:r>
              <a:rPr lang="en-US" altLang="zh-CN" dirty="0" smtClean="0"/>
              <a:t>Multiple-perspective-of-truth in complex environment</a:t>
            </a:r>
          </a:p>
          <a:p>
            <a:r>
              <a:rPr lang="en-US" altLang="zh-CN" dirty="0" smtClean="0"/>
              <a:t>Problem-solving agents were very inflexible: hard code every possible state</a:t>
            </a:r>
          </a:p>
          <a:p>
            <a:r>
              <a:rPr lang="en-US" altLang="zh-CN" dirty="0" smtClean="0"/>
              <a:t>Search is almost always exponential in the number of states</a:t>
            </a:r>
          </a:p>
          <a:p>
            <a:r>
              <a:rPr lang="en-US" altLang="zh-CN" dirty="0" smtClean="0"/>
              <a:t>We want an algorithm that reasons in a way that resembles reasoning in human</a:t>
            </a:r>
          </a:p>
          <a:p>
            <a:r>
              <a:rPr lang="en-US" altLang="zh-CN" dirty="0" smtClean="0">
                <a:solidFill>
                  <a:srgbClr val="FF0000"/>
                </a:solidFill>
              </a:rPr>
              <a:t>Logic can help to infer new facts from old facts using rules of inference. -&gt; Provide evidence to prove assumptions -&gt; Truth-making</a:t>
            </a:r>
            <a:endParaRPr lang="zh-CN" altLang="en-US" dirty="0">
              <a:solidFill>
                <a:srgbClr val="FF0000"/>
              </a:solidFill>
            </a:endParaRPr>
          </a:p>
        </p:txBody>
      </p:sp>
    </p:spTree>
    <p:extLst>
      <p:ext uri="{BB962C8B-B14F-4D97-AF65-F5344CB8AC3E}">
        <p14:creationId xmlns:p14="http://schemas.microsoft.com/office/powerpoint/2010/main" val="218052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Subject(Formal logic) of these concepts</a:t>
            </a:r>
            <a:endParaRPr lang="zh-CN" altLang="en-US" dirty="0"/>
          </a:p>
        </p:txBody>
      </p:sp>
      <p:sp>
        <p:nvSpPr>
          <p:cNvPr id="3" name="内容占位符 2"/>
          <p:cNvSpPr>
            <a:spLocks noGrp="1"/>
          </p:cNvSpPr>
          <p:nvPr>
            <p:ph idx="1"/>
          </p:nvPr>
        </p:nvSpPr>
        <p:spPr/>
        <p:txBody>
          <a:bodyPr>
            <a:normAutofit/>
          </a:bodyPr>
          <a:lstStyle/>
          <a:p>
            <a:r>
              <a:rPr lang="en-US" altLang="zh-CN" dirty="0" smtClean="0"/>
              <a:t>Formal logic – study the </a:t>
            </a:r>
            <a:r>
              <a:rPr lang="en-US" altLang="zh-CN" b="1" u="sng" dirty="0" smtClean="0"/>
              <a:t>validity</a:t>
            </a:r>
            <a:r>
              <a:rPr lang="en-US" altLang="zh-CN" dirty="0" smtClean="0"/>
              <a:t>(see later) of </a:t>
            </a:r>
            <a:r>
              <a:rPr lang="en-US" altLang="zh-CN" b="1" u="sng" dirty="0" smtClean="0"/>
              <a:t>arguments</a:t>
            </a:r>
            <a:r>
              <a:rPr lang="en-US" altLang="zh-CN" dirty="0" smtClean="0"/>
              <a:t>(see later) by looking at the abstract </a:t>
            </a:r>
            <a:r>
              <a:rPr lang="en-US" altLang="zh-CN" b="1" u="sng" dirty="0" smtClean="0"/>
              <a:t>form</a:t>
            </a:r>
            <a:r>
              <a:rPr lang="en-US" altLang="zh-CN" dirty="0" smtClean="0"/>
              <a:t> of arguments.</a:t>
            </a:r>
          </a:p>
          <a:p>
            <a:pPr lvl="1"/>
            <a:r>
              <a:rPr lang="en-US" altLang="zh-CN" b="1" dirty="0">
                <a:hlinkClick r:id="rId3" tooltip="Mathematical formalism"/>
              </a:rPr>
              <a:t>Formal logic</a:t>
            </a:r>
            <a:r>
              <a:rPr lang="en-US" altLang="zh-CN" dirty="0"/>
              <a:t> is the study of </a:t>
            </a:r>
            <a:r>
              <a:rPr lang="en-US" altLang="zh-CN" dirty="0">
                <a:hlinkClick r:id="rId4" tooltip="Inference"/>
              </a:rPr>
              <a:t>inference</a:t>
            </a:r>
            <a:r>
              <a:rPr lang="en-US" altLang="zh-CN" dirty="0"/>
              <a:t> with purely formal content</a:t>
            </a:r>
            <a:r>
              <a:rPr lang="en-US" altLang="zh-CN" dirty="0" smtClean="0"/>
              <a:t>.</a:t>
            </a:r>
          </a:p>
          <a:p>
            <a:r>
              <a:rPr lang="en-US" altLang="zh-CN" b="1" dirty="0" smtClean="0"/>
              <a:t>Propositional logic</a:t>
            </a:r>
            <a:r>
              <a:rPr lang="en-US" altLang="zh-CN" dirty="0"/>
              <a:t> </a:t>
            </a:r>
            <a:r>
              <a:rPr lang="en-US" altLang="zh-CN" dirty="0" smtClean="0"/>
              <a:t>is </a:t>
            </a:r>
            <a:r>
              <a:rPr lang="en-US" altLang="zh-CN" dirty="0"/>
              <a:t>the branch of </a:t>
            </a:r>
            <a:r>
              <a:rPr lang="en-US" altLang="zh-CN" dirty="0">
                <a:hlinkClick r:id="rId5" tooltip="Logic"/>
              </a:rPr>
              <a:t>logic</a:t>
            </a:r>
            <a:r>
              <a:rPr lang="en-US" altLang="zh-CN" dirty="0"/>
              <a:t> concerned with the study of </a:t>
            </a:r>
            <a:r>
              <a:rPr lang="en-US" altLang="zh-CN" dirty="0">
                <a:hlinkClick r:id="rId6" tooltip="Propositions"/>
              </a:rPr>
              <a:t>propositions</a:t>
            </a:r>
            <a:r>
              <a:rPr lang="en-US" altLang="zh-CN" dirty="0"/>
              <a:t> (whether they are true or false) that are formed by other propositions with the use of </a:t>
            </a:r>
            <a:r>
              <a:rPr lang="en-US" altLang="zh-CN" dirty="0">
                <a:hlinkClick r:id="rId7" tooltip="Logical connective"/>
              </a:rPr>
              <a:t>logical connectives</a:t>
            </a:r>
            <a:endParaRPr lang="en-US" altLang="zh-CN" b="1" dirty="0" smtClean="0"/>
          </a:p>
          <a:p>
            <a:r>
              <a:rPr lang="en-US" altLang="zh-CN" b="1" dirty="0" smtClean="0"/>
              <a:t>First-order </a:t>
            </a:r>
            <a:r>
              <a:rPr lang="en-US" altLang="zh-CN" b="1" dirty="0"/>
              <a:t>logic</a:t>
            </a:r>
            <a:r>
              <a:rPr lang="en-US" altLang="zh-CN" dirty="0"/>
              <a:t> is a particular </a:t>
            </a:r>
            <a:r>
              <a:rPr lang="en-US" altLang="zh-CN" dirty="0">
                <a:hlinkClick r:id="rId8" tooltip="Logical system"/>
              </a:rPr>
              <a:t>formal system of logic</a:t>
            </a:r>
            <a:r>
              <a:rPr lang="en-US" altLang="zh-CN" dirty="0"/>
              <a:t>. Its </a:t>
            </a:r>
            <a:r>
              <a:rPr lang="en-US" altLang="zh-CN" dirty="0">
                <a:hlinkClick r:id="rId9" tooltip="Syntax"/>
              </a:rPr>
              <a:t>syntax</a:t>
            </a:r>
            <a:r>
              <a:rPr lang="en-US" altLang="zh-CN" dirty="0"/>
              <a:t> involves only finite expressions as well-formed formulas, while its </a:t>
            </a:r>
            <a:r>
              <a:rPr lang="en-US" altLang="zh-CN" dirty="0">
                <a:hlinkClick r:id="rId10" tooltip="Semantics"/>
              </a:rPr>
              <a:t>semantics</a:t>
            </a:r>
            <a:r>
              <a:rPr lang="en-US" altLang="zh-CN" dirty="0"/>
              <a:t> are characterized by the limitation of all </a:t>
            </a:r>
            <a:r>
              <a:rPr lang="en-US" altLang="zh-CN" dirty="0">
                <a:hlinkClick r:id="rId11" tooltip="Quantifiers (logic)"/>
              </a:rPr>
              <a:t>quantifiers</a:t>
            </a:r>
            <a:r>
              <a:rPr lang="en-US" altLang="zh-CN" dirty="0"/>
              <a:t> to a fixed </a:t>
            </a:r>
            <a:r>
              <a:rPr lang="en-US" altLang="zh-CN" dirty="0">
                <a:hlinkClick r:id="rId12" tooltip="Domain of discourse"/>
              </a:rPr>
              <a:t>domain of discourse</a:t>
            </a:r>
            <a:r>
              <a:rPr lang="en-US" altLang="zh-CN" dirty="0"/>
              <a:t>.</a:t>
            </a:r>
            <a:endParaRPr lang="en-US" altLang="zh-CN" dirty="0" smtClean="0"/>
          </a:p>
          <a:p>
            <a:pPr lvl="2"/>
            <a:endParaRPr lang="zh-CN" altLang="en-US" dirty="0"/>
          </a:p>
        </p:txBody>
      </p:sp>
      <p:sp>
        <p:nvSpPr>
          <p:cNvPr id="4" name="云形标注 3"/>
          <p:cNvSpPr/>
          <p:nvPr/>
        </p:nvSpPr>
        <p:spPr>
          <a:xfrm flipH="1">
            <a:off x="2556438" y="6176963"/>
            <a:ext cx="1823057" cy="612648"/>
          </a:xfrm>
          <a:prstGeom prst="cloudCallout">
            <a:avLst>
              <a:gd name="adj1" fmla="val 17778"/>
              <a:gd name="adj2" fmla="val -15352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What’s semantics?</a:t>
            </a:r>
            <a:endParaRPr lang="zh-CN" altLang="en-US" b="1" dirty="0">
              <a:solidFill>
                <a:schemeClr val="tx1"/>
              </a:solidFill>
            </a:endParaRPr>
          </a:p>
        </p:txBody>
      </p:sp>
      <p:sp>
        <p:nvSpPr>
          <p:cNvPr id="5" name="云形标注 4"/>
          <p:cNvSpPr/>
          <p:nvPr/>
        </p:nvSpPr>
        <p:spPr>
          <a:xfrm flipH="1">
            <a:off x="7870385" y="6176963"/>
            <a:ext cx="1369867" cy="612648"/>
          </a:xfrm>
          <a:prstGeom prst="cloudCallout">
            <a:avLst>
              <a:gd name="adj1" fmla="val 75195"/>
              <a:gd name="adj2" fmla="val -8282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What’s </a:t>
            </a:r>
            <a:r>
              <a:rPr lang="en-US" altLang="zh-CN" b="1" dirty="0" err="1" smtClean="0">
                <a:solidFill>
                  <a:schemeClr val="tx1"/>
                </a:solidFill>
              </a:rPr>
              <a:t>UoD</a:t>
            </a:r>
            <a:r>
              <a:rPr lang="en-US" altLang="zh-CN" b="1" dirty="0" smtClean="0">
                <a:solidFill>
                  <a:schemeClr val="tx1"/>
                </a:solidFill>
              </a:rPr>
              <a:t>?</a:t>
            </a:r>
            <a:endParaRPr lang="zh-CN" altLang="en-US" b="1" dirty="0">
              <a:solidFill>
                <a:schemeClr val="tx1"/>
              </a:solidFill>
            </a:endParaRPr>
          </a:p>
        </p:txBody>
      </p:sp>
    </p:spTree>
    <p:extLst>
      <p:ext uri="{BB962C8B-B14F-4D97-AF65-F5344CB8AC3E}">
        <p14:creationId xmlns:p14="http://schemas.microsoft.com/office/powerpoint/2010/main" val="2700431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argument?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In </a:t>
            </a:r>
            <a:r>
              <a:rPr lang="en-US" altLang="zh-CN" dirty="0">
                <a:hlinkClick r:id="rId3" tooltip="Logic"/>
              </a:rPr>
              <a:t>logic</a:t>
            </a:r>
            <a:r>
              <a:rPr lang="en-US" altLang="zh-CN" dirty="0"/>
              <a:t> and </a:t>
            </a:r>
            <a:r>
              <a:rPr lang="en-US" altLang="zh-CN" dirty="0">
                <a:hlinkClick r:id="rId4" tooltip="Philosophy"/>
              </a:rPr>
              <a:t>philosophy</a:t>
            </a:r>
            <a:r>
              <a:rPr lang="en-US" altLang="zh-CN" dirty="0"/>
              <a:t>, an </a:t>
            </a:r>
            <a:r>
              <a:rPr lang="en-US" altLang="zh-CN" b="1" dirty="0"/>
              <a:t>argument</a:t>
            </a:r>
            <a:r>
              <a:rPr lang="en-US" altLang="zh-CN" dirty="0"/>
              <a:t> is a series of statements typically used to persuade someone of something or to present reasons for accepting a </a:t>
            </a:r>
            <a:r>
              <a:rPr lang="en-US" altLang="zh-CN" dirty="0" smtClean="0"/>
              <a:t>conclusion.</a:t>
            </a:r>
          </a:p>
          <a:p>
            <a:pPr lvl="1"/>
            <a:r>
              <a:rPr lang="en-US" altLang="zh-CN" dirty="0"/>
              <a:t>The general form of an argument in a </a:t>
            </a:r>
            <a:r>
              <a:rPr lang="en-US" altLang="zh-CN" dirty="0">
                <a:hlinkClick r:id="rId5" tooltip="Natural language"/>
              </a:rPr>
              <a:t>natural language</a:t>
            </a:r>
            <a:r>
              <a:rPr lang="en-US" altLang="zh-CN" dirty="0"/>
              <a:t> is that of premises (variously </a:t>
            </a:r>
            <a:r>
              <a:rPr lang="en-US" altLang="zh-CN" dirty="0">
                <a:hlinkClick r:id="rId6" tooltip="Proposition"/>
              </a:rPr>
              <a:t>propositions</a:t>
            </a:r>
            <a:r>
              <a:rPr lang="en-US" altLang="zh-CN" dirty="0"/>
              <a:t>, </a:t>
            </a:r>
            <a:r>
              <a:rPr lang="en-US" altLang="zh-CN" dirty="0">
                <a:hlinkClick r:id="rId7" tooltip="Statement (logic)"/>
              </a:rPr>
              <a:t>statements</a:t>
            </a:r>
            <a:r>
              <a:rPr lang="en-US" altLang="zh-CN" dirty="0"/>
              <a:t> or </a:t>
            </a:r>
            <a:r>
              <a:rPr lang="en-US" altLang="zh-CN" dirty="0">
                <a:hlinkClick r:id="rId8" tooltip="Sentence (linguistics)"/>
              </a:rPr>
              <a:t>sentences</a:t>
            </a:r>
            <a:r>
              <a:rPr lang="en-US" altLang="zh-CN" dirty="0"/>
              <a:t>) in support of a claim: the conclusion</a:t>
            </a:r>
            <a:r>
              <a:rPr lang="en-US" altLang="zh-CN" dirty="0" smtClean="0"/>
              <a:t>.</a:t>
            </a:r>
          </a:p>
          <a:p>
            <a:pPr lvl="1"/>
            <a:r>
              <a:rPr lang="en-US" altLang="zh-CN" dirty="0" smtClean="0"/>
              <a:t>In formal logic, it consists of any number of premises, and one conclusion.</a:t>
            </a:r>
          </a:p>
          <a:p>
            <a:r>
              <a:rPr lang="en-US" altLang="zh-CN" dirty="0" smtClean="0"/>
              <a:t>2 Types of argument</a:t>
            </a:r>
          </a:p>
          <a:p>
            <a:pPr lvl="1"/>
            <a:r>
              <a:rPr lang="en-US" altLang="zh-CN" dirty="0"/>
              <a:t>A </a:t>
            </a:r>
            <a:r>
              <a:rPr lang="en-US" altLang="zh-CN" dirty="0">
                <a:hlinkClick r:id="rId9" tooltip="Deductive reasoning"/>
              </a:rPr>
              <a:t>deductive argument</a:t>
            </a:r>
            <a:r>
              <a:rPr lang="en-US" altLang="zh-CN" dirty="0"/>
              <a:t> asserts that the </a:t>
            </a:r>
            <a:r>
              <a:rPr lang="en-US" altLang="zh-CN" dirty="0">
                <a:hlinkClick r:id="rId10" tooltip="Truth"/>
              </a:rPr>
              <a:t>truth</a:t>
            </a:r>
            <a:r>
              <a:rPr lang="en-US" altLang="zh-CN" dirty="0"/>
              <a:t> of the conclusion is a </a:t>
            </a:r>
            <a:r>
              <a:rPr lang="en-US" altLang="zh-CN" dirty="0">
                <a:hlinkClick r:id="rId11" tooltip="Logical consequence"/>
              </a:rPr>
              <a:t>logical consequence</a:t>
            </a:r>
            <a:r>
              <a:rPr lang="en-US" altLang="zh-CN" dirty="0"/>
              <a:t> of the premises</a:t>
            </a:r>
            <a:r>
              <a:rPr lang="en-US" altLang="zh-CN" dirty="0" smtClean="0"/>
              <a:t>.</a:t>
            </a:r>
          </a:p>
          <a:p>
            <a:pPr lvl="1"/>
            <a:r>
              <a:rPr lang="en-US" altLang="zh-CN" dirty="0"/>
              <a:t>An </a:t>
            </a:r>
            <a:r>
              <a:rPr lang="en-US" altLang="zh-CN" dirty="0">
                <a:hlinkClick r:id="rId12" tooltip="Inductive argument"/>
              </a:rPr>
              <a:t>inductive argument</a:t>
            </a:r>
            <a:r>
              <a:rPr lang="en-US" altLang="zh-CN" dirty="0"/>
              <a:t>, on the other hand, asserts that the truth of the conclusion is supported to some degree of </a:t>
            </a:r>
            <a:r>
              <a:rPr lang="en-US" altLang="zh-CN" b="1" u="sng" dirty="0"/>
              <a:t>probability</a:t>
            </a:r>
            <a:r>
              <a:rPr lang="en-US" altLang="zh-CN" dirty="0"/>
              <a:t> by the premises.</a:t>
            </a:r>
            <a:endParaRPr lang="zh-CN" altLang="en-US" dirty="0"/>
          </a:p>
        </p:txBody>
      </p:sp>
      <p:sp>
        <p:nvSpPr>
          <p:cNvPr id="5" name="云形标注 4"/>
          <p:cNvSpPr/>
          <p:nvPr/>
        </p:nvSpPr>
        <p:spPr>
          <a:xfrm>
            <a:off x="8216900" y="3477546"/>
            <a:ext cx="1930400" cy="434054"/>
          </a:xfrm>
          <a:prstGeom prst="cloudCallout">
            <a:avLst>
              <a:gd name="adj1" fmla="val -108305"/>
              <a:gd name="adj2" fmla="val -3493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What’s sentence?</a:t>
            </a:r>
            <a:endParaRPr lang="zh-CN" altLang="en-US" b="1" dirty="0">
              <a:solidFill>
                <a:schemeClr val="tx1"/>
              </a:solidFill>
            </a:endParaRPr>
          </a:p>
        </p:txBody>
      </p:sp>
      <p:sp>
        <p:nvSpPr>
          <p:cNvPr id="6" name="云形标注 5"/>
          <p:cNvSpPr/>
          <p:nvPr/>
        </p:nvSpPr>
        <p:spPr>
          <a:xfrm>
            <a:off x="3251200" y="3477546"/>
            <a:ext cx="1930400" cy="434054"/>
          </a:xfrm>
          <a:prstGeom prst="cloudCallout">
            <a:avLst>
              <a:gd name="adj1" fmla="val 64063"/>
              <a:gd name="adj2" fmla="val -4736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What’s statement?</a:t>
            </a:r>
            <a:endParaRPr lang="zh-CN" altLang="en-US" b="1" dirty="0">
              <a:solidFill>
                <a:schemeClr val="tx1"/>
              </a:solidFill>
            </a:endParaRPr>
          </a:p>
        </p:txBody>
      </p:sp>
    </p:spTree>
    <p:extLst>
      <p:ext uri="{BB962C8B-B14F-4D97-AF65-F5344CB8AC3E}">
        <p14:creationId xmlns:p14="http://schemas.microsoft.com/office/powerpoint/2010/main" val="2810369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logic consequence?</a:t>
            </a:r>
            <a:endParaRPr lang="zh-CN" altLang="en-US" dirty="0"/>
          </a:p>
        </p:txBody>
      </p:sp>
      <p:sp>
        <p:nvSpPr>
          <p:cNvPr id="3" name="内容占位符 2"/>
          <p:cNvSpPr>
            <a:spLocks noGrp="1"/>
          </p:cNvSpPr>
          <p:nvPr>
            <p:ph idx="1"/>
          </p:nvPr>
        </p:nvSpPr>
        <p:spPr/>
        <p:txBody>
          <a:bodyPr/>
          <a:lstStyle/>
          <a:p>
            <a:r>
              <a:rPr lang="en-US" altLang="zh-CN" b="1" dirty="0"/>
              <a:t>Logical consequence</a:t>
            </a:r>
            <a:r>
              <a:rPr lang="en-US" altLang="zh-CN" dirty="0"/>
              <a:t> (also </a:t>
            </a:r>
            <a:r>
              <a:rPr lang="en-US" altLang="zh-CN" b="1" dirty="0"/>
              <a:t>entailment</a:t>
            </a:r>
            <a:r>
              <a:rPr lang="en-US" altLang="zh-CN" dirty="0"/>
              <a:t>) is a fundamental </a:t>
            </a:r>
            <a:r>
              <a:rPr lang="en-US" altLang="zh-CN" dirty="0">
                <a:hlinkClick r:id="rId3" tooltip="Concept"/>
              </a:rPr>
              <a:t>concept</a:t>
            </a:r>
            <a:r>
              <a:rPr lang="en-US" altLang="zh-CN" dirty="0"/>
              <a:t> in </a:t>
            </a:r>
            <a:r>
              <a:rPr lang="en-US" altLang="zh-CN" dirty="0">
                <a:hlinkClick r:id="rId4" tooltip="Logic"/>
              </a:rPr>
              <a:t>logic</a:t>
            </a:r>
            <a:r>
              <a:rPr lang="en-US" altLang="zh-CN" dirty="0"/>
              <a:t>, which describes the relationship between </a:t>
            </a:r>
            <a:r>
              <a:rPr lang="en-US" altLang="zh-CN" dirty="0">
                <a:hlinkClick r:id="rId5" tooltip="Statement (logic)"/>
              </a:rPr>
              <a:t>statements</a:t>
            </a:r>
            <a:r>
              <a:rPr lang="en-US" altLang="zh-CN" dirty="0"/>
              <a:t> that hold true when one statement logically </a:t>
            </a:r>
            <a:r>
              <a:rPr lang="en-US" altLang="zh-CN" i="1" dirty="0"/>
              <a:t>follows from</a:t>
            </a:r>
            <a:r>
              <a:rPr lang="en-US" altLang="zh-CN" dirty="0"/>
              <a:t> one or more statements</a:t>
            </a:r>
            <a:r>
              <a:rPr lang="en-US" altLang="zh-CN" dirty="0" smtClean="0"/>
              <a:t>.</a:t>
            </a:r>
          </a:p>
          <a:p>
            <a:pPr lvl="1"/>
            <a:r>
              <a:rPr lang="en-US" altLang="zh-CN" dirty="0"/>
              <a:t>A </a:t>
            </a:r>
            <a:r>
              <a:rPr lang="en-US" altLang="zh-CN" dirty="0">
                <a:hlinkClick r:id="rId6" tooltip="Validity"/>
              </a:rPr>
              <a:t>valid</a:t>
            </a:r>
            <a:r>
              <a:rPr lang="en-US" altLang="zh-CN" dirty="0"/>
              <a:t> logical </a:t>
            </a:r>
            <a:r>
              <a:rPr lang="en-US" altLang="zh-CN" dirty="0">
                <a:hlinkClick r:id="rId7" tooltip="Argument"/>
              </a:rPr>
              <a:t>argument</a:t>
            </a:r>
            <a:r>
              <a:rPr lang="en-US" altLang="zh-CN" dirty="0"/>
              <a:t> is one in which the </a:t>
            </a:r>
            <a:r>
              <a:rPr lang="en-US" altLang="zh-CN" dirty="0">
                <a:hlinkClick r:id="rId8" tooltip="Consequent"/>
              </a:rPr>
              <a:t>conclusion</a:t>
            </a:r>
            <a:r>
              <a:rPr lang="en-US" altLang="zh-CN" dirty="0"/>
              <a:t> is entailed by the </a:t>
            </a:r>
            <a:r>
              <a:rPr lang="en-US" altLang="zh-CN" dirty="0" smtClean="0">
                <a:hlinkClick r:id="rId9" tooltip="Premise"/>
              </a:rPr>
              <a:t>pre </a:t>
            </a:r>
            <a:r>
              <a:rPr lang="en-US" altLang="zh-CN" dirty="0" err="1" smtClean="0">
                <a:hlinkClick r:id="rId9" tooltip="Premise"/>
              </a:rPr>
              <a:t>mises</a:t>
            </a:r>
            <a:r>
              <a:rPr lang="en-US" altLang="zh-CN" dirty="0" smtClean="0"/>
              <a:t>, because the conclusion is the consequence of the premises.</a:t>
            </a:r>
            <a:endParaRPr lang="en-US" altLang="zh-CN" dirty="0" smtClean="0">
              <a:hlinkClick r:id="rId9" tooltip="Premise"/>
            </a:endParaRPr>
          </a:p>
          <a:p>
            <a:pPr lvl="1"/>
            <a:r>
              <a:rPr lang="en-US" altLang="zh-CN" dirty="0"/>
              <a:t>A sentence is said to be a logical consequence of a set of sentences, for a </a:t>
            </a:r>
            <a:r>
              <a:rPr lang="en-US" altLang="zh-CN" dirty="0" smtClean="0"/>
              <a:t>given</a:t>
            </a:r>
            <a:r>
              <a:rPr lang="en-US" altLang="zh-CN" dirty="0"/>
              <a:t> </a:t>
            </a:r>
            <a:r>
              <a:rPr lang="en-US" altLang="zh-CN" dirty="0">
                <a:hlinkClick r:id="rId10" tooltip="Formal language"/>
              </a:rPr>
              <a:t>language</a:t>
            </a:r>
            <a:r>
              <a:rPr lang="en-US" altLang="zh-CN" dirty="0"/>
              <a:t>, </a:t>
            </a:r>
            <a:r>
              <a:rPr lang="en-US" altLang="zh-CN" dirty="0">
                <a:hlinkClick r:id="rId11" tooltip="If and only if"/>
              </a:rPr>
              <a:t>if and only if</a:t>
            </a:r>
            <a:r>
              <a:rPr lang="en-US" altLang="zh-CN" dirty="0"/>
              <a:t>, using </a:t>
            </a:r>
            <a:r>
              <a:rPr lang="en-US" altLang="zh-CN" sz="3600" b="1" dirty="0"/>
              <a:t>only</a:t>
            </a:r>
            <a:r>
              <a:rPr lang="en-US" altLang="zh-CN" dirty="0"/>
              <a:t> logic (i.e. without regard to any </a:t>
            </a:r>
            <a:r>
              <a:rPr lang="en-US" altLang="zh-CN" i="1" dirty="0"/>
              <a:t>personal</a:t>
            </a:r>
            <a:r>
              <a:rPr lang="en-US" altLang="zh-CN" dirty="0"/>
              <a:t> interpretations of the sentences) the sentence must be true if every sentence in the set is </a:t>
            </a:r>
            <a:r>
              <a:rPr lang="en-US" altLang="zh-CN" dirty="0" smtClean="0"/>
              <a:t>true</a:t>
            </a:r>
            <a:endParaRPr lang="zh-CN" altLang="en-US" dirty="0"/>
          </a:p>
        </p:txBody>
      </p:sp>
    </p:spTree>
    <p:extLst>
      <p:ext uri="{BB962C8B-B14F-4D97-AF65-F5344CB8AC3E}">
        <p14:creationId xmlns:p14="http://schemas.microsoft.com/office/powerpoint/2010/main" val="62411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3600" y="1952625"/>
            <a:ext cx="10515600" cy="2492375"/>
          </a:xfrm>
        </p:spPr>
        <p:txBody>
          <a:bodyPr>
            <a:normAutofit/>
          </a:bodyPr>
          <a:lstStyle/>
          <a:p>
            <a:pPr marL="0" indent="0">
              <a:buNone/>
            </a:pPr>
            <a:r>
              <a:rPr lang="en-US" altLang="zh-CN" sz="4800" dirty="0" smtClean="0"/>
              <a:t>Before the statement and sentence understanding, let’s study the </a:t>
            </a:r>
            <a:r>
              <a:rPr lang="en-US" altLang="zh-CN" sz="6000" b="1" dirty="0" smtClean="0">
                <a:solidFill>
                  <a:srgbClr val="FF0000"/>
                </a:solidFill>
              </a:rPr>
              <a:t>syntax</a:t>
            </a:r>
            <a:r>
              <a:rPr lang="en-US" altLang="zh-CN" sz="4800" dirty="0" smtClean="0">
                <a:solidFill>
                  <a:srgbClr val="FF0000"/>
                </a:solidFill>
              </a:rPr>
              <a:t> </a:t>
            </a:r>
            <a:r>
              <a:rPr lang="en-US" altLang="zh-CN" sz="4800" dirty="0" smtClean="0"/>
              <a:t>firstly. </a:t>
            </a:r>
            <a:endParaRPr lang="zh-CN" altLang="en-US" sz="4800" dirty="0"/>
          </a:p>
        </p:txBody>
      </p:sp>
    </p:spTree>
    <p:extLst>
      <p:ext uri="{BB962C8B-B14F-4D97-AF65-F5344CB8AC3E}">
        <p14:creationId xmlns:p14="http://schemas.microsoft.com/office/powerpoint/2010/main" val="2335262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Syntax first- </a:t>
            </a:r>
            <a:r>
              <a:rPr lang="en-US" altLang="zh-CN" dirty="0" smtClean="0"/>
              <a:t>What’s the </a:t>
            </a:r>
            <a:r>
              <a:rPr lang="en-US" altLang="zh-CN" b="1" dirty="0" smtClean="0"/>
              <a:t>Syntax</a:t>
            </a:r>
            <a:r>
              <a:rPr lang="en-US" altLang="zh-CN" dirty="0" smtClean="0"/>
              <a:t> in formal logic?</a:t>
            </a:r>
            <a:endParaRPr lang="zh-CN" altLang="en-US" dirty="0"/>
          </a:p>
        </p:txBody>
      </p:sp>
      <p:sp>
        <p:nvSpPr>
          <p:cNvPr id="3" name="内容占位符 2"/>
          <p:cNvSpPr>
            <a:spLocks noGrp="1"/>
          </p:cNvSpPr>
          <p:nvPr>
            <p:ph idx="1"/>
          </p:nvPr>
        </p:nvSpPr>
        <p:spPr/>
        <p:txBody>
          <a:bodyPr/>
          <a:lstStyle/>
          <a:p>
            <a:r>
              <a:rPr lang="en-US" altLang="zh-CN" dirty="0" smtClean="0"/>
              <a:t>In linguistic: syntax - </a:t>
            </a:r>
            <a:r>
              <a:rPr lang="en-US" altLang="zh-CN" dirty="0"/>
              <a:t>t</a:t>
            </a:r>
            <a:r>
              <a:rPr lang="en-US" altLang="zh-CN" dirty="0" smtClean="0"/>
              <a:t>he </a:t>
            </a:r>
            <a:r>
              <a:rPr lang="en-US" altLang="zh-CN" dirty="0"/>
              <a:t>set of </a:t>
            </a:r>
            <a:r>
              <a:rPr lang="en-US" altLang="zh-CN" dirty="0" smtClean="0"/>
              <a:t>rules</a:t>
            </a:r>
            <a:r>
              <a:rPr lang="en-US" altLang="zh-CN" dirty="0"/>
              <a:t>, principles, and processes that govern the structure of </a:t>
            </a:r>
            <a:r>
              <a:rPr lang="en-US" altLang="zh-CN" dirty="0">
                <a:hlinkClick r:id="rId3" tooltip="Sentence (linguistics)"/>
              </a:rPr>
              <a:t>sentences</a:t>
            </a:r>
            <a:r>
              <a:rPr lang="en-US" altLang="zh-CN" dirty="0"/>
              <a:t> in a given </a:t>
            </a:r>
            <a:r>
              <a:rPr lang="en-US" altLang="zh-CN" dirty="0" smtClean="0">
                <a:hlinkClick r:id="rId4" tooltip="Natural language"/>
              </a:rPr>
              <a:t>language</a:t>
            </a:r>
            <a:r>
              <a:rPr lang="en-US" altLang="zh-CN" dirty="0"/>
              <a:t>, specifically </a:t>
            </a:r>
            <a:r>
              <a:rPr lang="en-US" altLang="zh-CN" dirty="0">
                <a:hlinkClick r:id="rId5" tooltip="Word order"/>
              </a:rPr>
              <a:t>word order</a:t>
            </a:r>
            <a:r>
              <a:rPr lang="en-US" altLang="zh-CN" dirty="0"/>
              <a:t> and </a:t>
            </a:r>
            <a:r>
              <a:rPr lang="en-US" altLang="zh-CN" dirty="0" smtClean="0"/>
              <a:t>punctuation. </a:t>
            </a:r>
          </a:p>
          <a:p>
            <a:r>
              <a:rPr lang="en-US" altLang="zh-CN" i="1" dirty="0" smtClean="0"/>
              <a:t>In Logic: syntax</a:t>
            </a:r>
            <a:r>
              <a:rPr lang="en-US" altLang="zh-CN" dirty="0"/>
              <a:t> </a:t>
            </a:r>
            <a:r>
              <a:rPr lang="en-US" altLang="zh-CN" dirty="0" smtClean="0"/>
              <a:t>- refers </a:t>
            </a:r>
            <a:r>
              <a:rPr lang="en-US" altLang="zh-CN" dirty="0"/>
              <a:t>to the </a:t>
            </a:r>
            <a:r>
              <a:rPr lang="en-US" altLang="zh-CN" b="1" u="sng" dirty="0"/>
              <a:t>rules</a:t>
            </a:r>
            <a:r>
              <a:rPr lang="en-US" altLang="zh-CN" dirty="0"/>
              <a:t> governing the behavior of mathematical </a:t>
            </a:r>
            <a:r>
              <a:rPr lang="en-US" altLang="zh-CN" dirty="0" smtClean="0"/>
              <a:t>systems.</a:t>
            </a:r>
          </a:p>
          <a:p>
            <a:r>
              <a:rPr lang="en-US" altLang="zh-CN" dirty="0" smtClean="0"/>
              <a:t>Rules: man-made principles, in general, they come from physical world and guide human to understand the physical world.  </a:t>
            </a:r>
          </a:p>
          <a:p>
            <a:r>
              <a:rPr lang="en-US" altLang="zh-CN" dirty="0" smtClean="0"/>
              <a:t>For example, the syntax</a:t>
            </a:r>
          </a:p>
          <a:p>
            <a:pPr lvl="1"/>
            <a:r>
              <a:rPr lang="en-US" altLang="zh-CN" dirty="0" smtClean="0"/>
              <a:t>In nature language: Subject – Predicate(Verb) – Object</a:t>
            </a:r>
          </a:p>
          <a:p>
            <a:pPr lvl="1"/>
            <a:r>
              <a:rPr lang="en-US" altLang="zh-CN" dirty="0" smtClean="0"/>
              <a:t>In propositional logic: A^B |- A (^elimination), A, A-&gt;B |- B(-&gt;Elimination),…</a:t>
            </a:r>
            <a:endParaRPr lang="zh-CN" altLang="en-US" dirty="0"/>
          </a:p>
        </p:txBody>
      </p:sp>
    </p:spTree>
    <p:extLst>
      <p:ext uri="{BB962C8B-B14F-4D97-AF65-F5344CB8AC3E}">
        <p14:creationId xmlns:p14="http://schemas.microsoft.com/office/powerpoint/2010/main" val="1049418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Syntax</a:t>
            </a:r>
            <a:r>
              <a:rPr lang="en-US" altLang="zh-CN" dirty="0" smtClean="0"/>
              <a:t> in formal logic</a:t>
            </a:r>
            <a:endParaRPr lang="zh-CN" altLang="en-US" dirty="0"/>
          </a:p>
        </p:txBody>
      </p:sp>
      <p:sp>
        <p:nvSpPr>
          <p:cNvPr id="3" name="内容占位符 2"/>
          <p:cNvSpPr>
            <a:spLocks noGrp="1"/>
          </p:cNvSpPr>
          <p:nvPr>
            <p:ph idx="1"/>
          </p:nvPr>
        </p:nvSpPr>
        <p:spPr/>
        <p:txBody>
          <a:bodyPr/>
          <a:lstStyle/>
          <a:p>
            <a:r>
              <a:rPr lang="en-US" altLang="zh-CN" dirty="0" smtClean="0"/>
              <a:t>If the syntax is formalized, then it’s independent on the physical world.</a:t>
            </a:r>
          </a:p>
          <a:p>
            <a:pPr lvl="1"/>
            <a:r>
              <a:rPr lang="en-US" altLang="zh-CN" dirty="0" smtClean="0"/>
              <a:t>No semantics (What’s the </a:t>
            </a:r>
            <a:r>
              <a:rPr lang="en-US" altLang="zh-CN" b="1" dirty="0" smtClean="0"/>
              <a:t>semantics</a:t>
            </a:r>
            <a:r>
              <a:rPr lang="en-US" altLang="zh-CN" dirty="0" smtClean="0"/>
              <a:t>? - See later)</a:t>
            </a:r>
          </a:p>
          <a:p>
            <a:r>
              <a:rPr lang="en-US" altLang="zh-CN" dirty="0" smtClean="0"/>
              <a:t>For example</a:t>
            </a:r>
          </a:p>
          <a:p>
            <a:pPr lvl="1"/>
            <a:r>
              <a:rPr lang="en-US" altLang="zh-CN" dirty="0" smtClean="0"/>
              <a:t>Both “I play basketball” and “basketball play me” conform to the syntax of “subject-predicate-object”, that is, right expression.</a:t>
            </a:r>
          </a:p>
          <a:p>
            <a:pPr lvl="1"/>
            <a:r>
              <a:rPr lang="en-US" altLang="zh-CN" dirty="0" smtClean="0"/>
              <a:t>However, the latter one is obviously false in the physical world.</a:t>
            </a:r>
          </a:p>
        </p:txBody>
      </p:sp>
    </p:spTree>
    <p:extLst>
      <p:ext uri="{BB962C8B-B14F-4D97-AF65-F5344CB8AC3E}">
        <p14:creationId xmlns:p14="http://schemas.microsoft.com/office/powerpoint/2010/main" val="3302118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we study the semantic in LR? </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Pick out implicit or hidden info behind the world</a:t>
            </a:r>
          </a:p>
          <a:p>
            <a:pPr lvl="1"/>
            <a:r>
              <a:rPr lang="en-US" altLang="zh-CN" dirty="0"/>
              <a:t>Referential theory</a:t>
            </a:r>
          </a:p>
          <a:p>
            <a:pPr lvl="1"/>
            <a:r>
              <a:rPr lang="en-US" altLang="zh-CN" dirty="0" smtClean="0"/>
              <a:t>Sense</a:t>
            </a:r>
          </a:p>
          <a:p>
            <a:r>
              <a:rPr lang="en-US" altLang="zh-CN" dirty="0" smtClean="0"/>
              <a:t>Truth-making of sentence</a:t>
            </a:r>
          </a:p>
          <a:p>
            <a:pPr lvl="1"/>
            <a:r>
              <a:rPr lang="en-US" altLang="zh-CN" dirty="0" smtClean="0"/>
              <a:t>Listener-Speaker mode in enterprise community</a:t>
            </a:r>
          </a:p>
          <a:p>
            <a:pPr lvl="1"/>
            <a:r>
              <a:rPr lang="en-US" altLang="zh-CN" dirty="0" smtClean="0"/>
              <a:t>Multiple truths of perspective &amp; co-existing</a:t>
            </a:r>
          </a:p>
          <a:p>
            <a:r>
              <a:rPr lang="en-US" altLang="zh-CN" dirty="0" smtClean="0"/>
              <a:t>Identification</a:t>
            </a:r>
          </a:p>
          <a:p>
            <a:pPr lvl="1"/>
            <a:r>
              <a:rPr lang="en-US" altLang="zh-CN" dirty="0" smtClean="0"/>
              <a:t>Identify object based on extension &amp; intension</a:t>
            </a:r>
          </a:p>
          <a:p>
            <a:pPr lvl="1"/>
            <a:r>
              <a:rPr lang="en-US" altLang="zh-CN" dirty="0" smtClean="0"/>
              <a:t>Eliminate ambiguity</a:t>
            </a:r>
          </a:p>
          <a:p>
            <a:r>
              <a:rPr lang="en-US" altLang="zh-CN" dirty="0"/>
              <a:t>Portable in cloud </a:t>
            </a:r>
            <a:r>
              <a:rPr lang="en-US" altLang="zh-CN" dirty="0" smtClean="0"/>
              <a:t>computing</a:t>
            </a:r>
          </a:p>
          <a:p>
            <a:pPr lvl="1"/>
            <a:r>
              <a:rPr lang="en-US" altLang="zh-CN" dirty="0" smtClean="0"/>
              <a:t>Symbolization</a:t>
            </a:r>
          </a:p>
          <a:p>
            <a:pPr lvl="1"/>
            <a:r>
              <a:rPr lang="en-US" altLang="zh-CN" dirty="0" smtClean="0"/>
              <a:t>Reflection</a:t>
            </a:r>
            <a:endParaRPr lang="zh-CN" altLang="en-US" dirty="0"/>
          </a:p>
        </p:txBody>
      </p:sp>
    </p:spTree>
    <p:extLst>
      <p:ext uri="{BB962C8B-B14F-4D97-AF65-F5344CB8AC3E}">
        <p14:creationId xmlns:p14="http://schemas.microsoft.com/office/powerpoint/2010/main" val="80933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 what’s the </a:t>
            </a:r>
            <a:r>
              <a:rPr lang="en-US" altLang="zh-CN" b="1" dirty="0" smtClean="0"/>
              <a:t>syntax</a:t>
            </a:r>
            <a:r>
              <a:rPr lang="en-US" altLang="zh-CN" dirty="0" smtClean="0"/>
              <a:t> in formal logic on earth?</a:t>
            </a:r>
            <a:endParaRPr lang="zh-CN" altLang="en-US" dirty="0"/>
          </a:p>
        </p:txBody>
      </p:sp>
      <p:sp>
        <p:nvSpPr>
          <p:cNvPr id="3" name="内容占位符 2"/>
          <p:cNvSpPr>
            <a:spLocks noGrp="1"/>
          </p:cNvSpPr>
          <p:nvPr>
            <p:ph idx="1"/>
          </p:nvPr>
        </p:nvSpPr>
        <p:spPr>
          <a:xfrm>
            <a:off x="838200" y="1825624"/>
            <a:ext cx="5153526" cy="4731587"/>
          </a:xfrm>
        </p:spPr>
        <p:txBody>
          <a:bodyPr>
            <a:normAutofit lnSpcReduction="10000"/>
          </a:bodyPr>
          <a:lstStyle/>
          <a:p>
            <a:r>
              <a:rPr lang="en-US" altLang="zh-CN" dirty="0" smtClean="0"/>
              <a:t>Take propositional logic as example</a:t>
            </a:r>
          </a:p>
          <a:p>
            <a:pPr lvl="1"/>
            <a:r>
              <a:rPr lang="en-US" altLang="zh-CN" dirty="0" smtClean="0"/>
              <a:t>They are a set of </a:t>
            </a:r>
            <a:r>
              <a:rPr lang="en-US" altLang="zh-CN" b="1" dirty="0" smtClean="0"/>
              <a:t>natural deduction rules</a:t>
            </a:r>
          </a:p>
          <a:p>
            <a:r>
              <a:rPr lang="en-US" altLang="zh-CN" dirty="0" smtClean="0"/>
              <a:t>What’s the natural deduction rules?</a:t>
            </a:r>
          </a:p>
          <a:p>
            <a:pPr lvl="1"/>
            <a:r>
              <a:rPr lang="en-US" altLang="zh-CN" dirty="0" smtClean="0"/>
              <a:t>i.e. A^B^C |- A, where A, B and C is called the statement, which is the assertion that is made by a true or false declarative </a:t>
            </a:r>
            <a:r>
              <a:rPr lang="en-US" altLang="zh-CN" u="sng" dirty="0" smtClean="0"/>
              <a:t>sentence(see later)</a:t>
            </a:r>
          </a:p>
          <a:p>
            <a:pPr lvl="1"/>
            <a:r>
              <a:rPr lang="en-US" altLang="zh-CN" dirty="0" smtClean="0"/>
              <a:t>i.e.</a:t>
            </a:r>
          </a:p>
          <a:p>
            <a:pPr lvl="2"/>
            <a:r>
              <a:rPr lang="en-US" altLang="zh-CN" dirty="0" smtClean="0"/>
              <a:t>I love movies and sports |- I love movies</a:t>
            </a:r>
            <a:endParaRPr lang="zh-CN" altLang="en-US" dirty="0"/>
          </a:p>
        </p:txBody>
      </p:sp>
      <p:pic>
        <p:nvPicPr>
          <p:cNvPr id="1026" name="Picture 2" descr="http://img.my.csdn.net/uploads/201303/27/1364375474_949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484" y="1527238"/>
            <a:ext cx="5650831" cy="523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723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78829" y="401219"/>
            <a:ext cx="9857875" cy="1325563"/>
          </a:xfrm>
        </p:spPr>
        <p:txBody>
          <a:bodyPr/>
          <a:lstStyle/>
          <a:p>
            <a:r>
              <a:rPr lang="en-US" altLang="zh-CN" dirty="0" smtClean="0"/>
              <a:t>So what’s the </a:t>
            </a:r>
            <a:r>
              <a:rPr lang="en-US" altLang="zh-CN" b="1" dirty="0" smtClean="0"/>
              <a:t>sentence</a:t>
            </a:r>
            <a:r>
              <a:rPr lang="en-US" altLang="zh-CN" dirty="0" smtClean="0"/>
              <a:t> in formal logic?</a:t>
            </a:r>
            <a:endParaRPr lang="zh-CN" altLang="en-US" dirty="0"/>
          </a:p>
        </p:txBody>
      </p:sp>
      <p:sp>
        <p:nvSpPr>
          <p:cNvPr id="3" name="内容占位符 2"/>
          <p:cNvSpPr>
            <a:spLocks noGrp="1"/>
          </p:cNvSpPr>
          <p:nvPr>
            <p:ph idx="1"/>
          </p:nvPr>
        </p:nvSpPr>
        <p:spPr>
          <a:xfrm>
            <a:off x="838199" y="1825624"/>
            <a:ext cx="10339137" cy="4587207"/>
          </a:xfrm>
        </p:spPr>
        <p:txBody>
          <a:bodyPr>
            <a:normAutofit/>
          </a:bodyPr>
          <a:lstStyle/>
          <a:p>
            <a:r>
              <a:rPr lang="en-US" altLang="zh-CN" dirty="0" smtClean="0"/>
              <a:t>In logic, the term statement is variously understood to mean either:</a:t>
            </a:r>
          </a:p>
          <a:p>
            <a:pPr lvl="1"/>
            <a:r>
              <a:rPr lang="en-US" altLang="zh-CN" dirty="0" smtClean="0"/>
              <a:t>A meaningful declarative </a:t>
            </a:r>
            <a:r>
              <a:rPr lang="en-US" altLang="zh-CN" b="1" u="sng" dirty="0" smtClean="0"/>
              <a:t>sentence</a:t>
            </a:r>
            <a:r>
              <a:rPr lang="en-US" altLang="zh-CN" dirty="0" smtClean="0"/>
              <a:t> that is true or false, or</a:t>
            </a:r>
          </a:p>
          <a:p>
            <a:pPr lvl="1"/>
            <a:r>
              <a:rPr lang="en-US" altLang="zh-CN" dirty="0" smtClean="0"/>
              <a:t>The assertion that is made by a true or false declarative </a:t>
            </a:r>
            <a:r>
              <a:rPr lang="en-US" altLang="zh-CN" b="1" u="sng" dirty="0" smtClean="0"/>
              <a:t>sentence</a:t>
            </a:r>
          </a:p>
          <a:p>
            <a:r>
              <a:rPr lang="en-US" altLang="zh-CN" b="1" dirty="0" smtClean="0"/>
              <a:t>Notice that: </a:t>
            </a:r>
            <a:r>
              <a:rPr lang="en-US" altLang="zh-CN" dirty="0" smtClean="0"/>
              <a:t>In </a:t>
            </a:r>
            <a:r>
              <a:rPr lang="en-US" altLang="zh-CN" dirty="0"/>
              <a:t>the latter case, a statement is distinct from a </a:t>
            </a:r>
            <a:r>
              <a:rPr lang="en-US" altLang="zh-CN" dirty="0">
                <a:hlinkClick r:id="rId3" tooltip="Sentence (linguistics)"/>
              </a:rPr>
              <a:t>sentence</a:t>
            </a:r>
            <a:r>
              <a:rPr lang="en-US" altLang="zh-CN" dirty="0"/>
              <a:t> in that a sentence is only one </a:t>
            </a:r>
            <a:r>
              <a:rPr lang="en-US" altLang="zh-CN" dirty="0">
                <a:hlinkClick r:id="rId4" tooltip="Formulation (logic)"/>
              </a:rPr>
              <a:t>formulation</a:t>
            </a:r>
            <a:r>
              <a:rPr lang="en-US" altLang="zh-CN" dirty="0"/>
              <a:t> of a statement, whereas there may be many other formulations expressing the same statement.</a:t>
            </a:r>
            <a:endParaRPr lang="en-US" altLang="zh-CN" b="1" u="sng" dirty="0" smtClean="0"/>
          </a:p>
          <a:p>
            <a:r>
              <a:rPr lang="en-US" altLang="zh-CN" dirty="0" smtClean="0"/>
              <a:t>So what is the sentence?</a:t>
            </a:r>
          </a:p>
          <a:p>
            <a:pPr lvl="1"/>
            <a:r>
              <a:rPr lang="en-US" altLang="zh-CN" dirty="0"/>
              <a:t>In </a:t>
            </a:r>
            <a:r>
              <a:rPr lang="en-US" altLang="zh-CN" dirty="0">
                <a:hlinkClick r:id="rId5" tooltip="Mathematical logic"/>
              </a:rPr>
              <a:t>mathematical logic</a:t>
            </a:r>
            <a:r>
              <a:rPr lang="en-US" altLang="zh-CN" dirty="0"/>
              <a:t>, a </a:t>
            </a:r>
            <a:r>
              <a:rPr lang="en-US" altLang="zh-CN" b="1" dirty="0"/>
              <a:t>sentence</a:t>
            </a:r>
            <a:r>
              <a:rPr lang="en-US" altLang="zh-CN" dirty="0"/>
              <a:t> of a </a:t>
            </a:r>
            <a:r>
              <a:rPr lang="en-US" altLang="zh-CN" dirty="0">
                <a:hlinkClick r:id="rId6" tooltip="Predicate logic"/>
              </a:rPr>
              <a:t>predicate logic</a:t>
            </a:r>
            <a:r>
              <a:rPr lang="en-US" altLang="zh-CN" dirty="0"/>
              <a:t> is a </a:t>
            </a:r>
            <a:r>
              <a:rPr lang="en-US" altLang="zh-CN" dirty="0" err="1"/>
              <a:t>boolean</a:t>
            </a:r>
            <a:r>
              <a:rPr lang="en-US" altLang="zh-CN" dirty="0"/>
              <a:t>-valued </a:t>
            </a:r>
            <a:r>
              <a:rPr lang="en-US" altLang="zh-CN" dirty="0">
                <a:hlinkClick r:id="rId7" tooltip="Well-formed formula"/>
              </a:rPr>
              <a:t>well-formed formula</a:t>
            </a:r>
            <a:r>
              <a:rPr lang="en-US" altLang="zh-CN" dirty="0"/>
              <a:t> with no </a:t>
            </a:r>
            <a:r>
              <a:rPr lang="en-US" altLang="zh-CN" u="sng" dirty="0">
                <a:hlinkClick r:id="rId8" tooltip="Free variables and bound variables"/>
              </a:rPr>
              <a:t>free variables</a:t>
            </a:r>
            <a:r>
              <a:rPr lang="en-US" altLang="zh-CN" dirty="0"/>
              <a:t>.</a:t>
            </a:r>
            <a:endParaRPr lang="zh-CN" altLang="en-US" dirty="0"/>
          </a:p>
        </p:txBody>
      </p:sp>
    </p:spTree>
    <p:extLst>
      <p:ext uri="{BB962C8B-B14F-4D97-AF65-F5344CB8AC3E}">
        <p14:creationId xmlns:p14="http://schemas.microsoft.com/office/powerpoint/2010/main" val="2589170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537" y="377157"/>
            <a:ext cx="11353800" cy="1325563"/>
          </a:xfrm>
        </p:spPr>
        <p:txBody>
          <a:bodyPr/>
          <a:lstStyle/>
          <a:p>
            <a:r>
              <a:rPr lang="en-US" altLang="zh-CN" dirty="0" smtClean="0"/>
              <a:t>What’s the </a:t>
            </a:r>
            <a:r>
              <a:rPr lang="en-US" altLang="zh-CN" b="1" dirty="0" smtClean="0"/>
              <a:t>well-formed formula </a:t>
            </a:r>
            <a:r>
              <a:rPr lang="en-US" altLang="zh-CN" dirty="0" smtClean="0"/>
              <a:t>&amp; </a:t>
            </a:r>
            <a:r>
              <a:rPr lang="en-US" altLang="zh-CN" b="1" dirty="0" smtClean="0"/>
              <a:t>formula </a:t>
            </a:r>
            <a:r>
              <a:rPr lang="en-US" altLang="zh-CN" dirty="0" smtClean="0"/>
              <a:t>&amp; </a:t>
            </a:r>
            <a:r>
              <a:rPr lang="en-US" altLang="zh-CN" b="1" dirty="0" smtClean="0"/>
              <a:t>symbol</a:t>
            </a:r>
            <a:r>
              <a:rPr lang="en-US" altLang="zh-CN" dirty="0" smtClean="0"/>
              <a:t>? </a:t>
            </a:r>
            <a:endParaRPr lang="zh-CN" altLang="en-US" dirty="0"/>
          </a:p>
        </p:txBody>
      </p:sp>
      <p:sp>
        <p:nvSpPr>
          <p:cNvPr id="3" name="内容占位符 2"/>
          <p:cNvSpPr>
            <a:spLocks noGrp="1"/>
          </p:cNvSpPr>
          <p:nvPr>
            <p:ph idx="1"/>
          </p:nvPr>
        </p:nvSpPr>
        <p:spPr>
          <a:xfrm>
            <a:off x="838200" y="1825624"/>
            <a:ext cx="10515600" cy="4816475"/>
          </a:xfrm>
        </p:spPr>
        <p:txBody>
          <a:bodyPr>
            <a:normAutofit fontScale="85000" lnSpcReduction="20000"/>
          </a:bodyPr>
          <a:lstStyle/>
          <a:p>
            <a:r>
              <a:rPr lang="en-US" altLang="zh-CN" dirty="0"/>
              <a:t>In </a:t>
            </a:r>
            <a:r>
              <a:rPr lang="en-US" altLang="zh-CN" dirty="0">
                <a:hlinkClick r:id="rId3" tooltip="Mathematical logic"/>
              </a:rPr>
              <a:t>mathematical logic</a:t>
            </a:r>
            <a:r>
              <a:rPr lang="en-US" altLang="zh-CN" dirty="0"/>
              <a:t>, </a:t>
            </a:r>
            <a:r>
              <a:rPr lang="en-US" altLang="zh-CN" dirty="0">
                <a:hlinkClick r:id="rId4" tooltip="Propositional logic"/>
              </a:rPr>
              <a:t>propositional logic</a:t>
            </a:r>
            <a:r>
              <a:rPr lang="en-US" altLang="zh-CN" dirty="0"/>
              <a:t> and </a:t>
            </a:r>
            <a:r>
              <a:rPr lang="en-US" altLang="zh-CN" dirty="0">
                <a:hlinkClick r:id="rId5" tooltip="Predicate logic"/>
              </a:rPr>
              <a:t>predicate logic</a:t>
            </a:r>
            <a:r>
              <a:rPr lang="en-US" altLang="zh-CN" dirty="0"/>
              <a:t>, a </a:t>
            </a:r>
            <a:r>
              <a:rPr lang="en-US" altLang="zh-CN" b="1" dirty="0"/>
              <a:t>well-formed formula</a:t>
            </a:r>
            <a:r>
              <a:rPr lang="en-US" altLang="zh-CN" dirty="0"/>
              <a:t>, abbreviated </a:t>
            </a:r>
            <a:r>
              <a:rPr lang="en-US" altLang="zh-CN" b="1" dirty="0"/>
              <a:t>WFF</a:t>
            </a:r>
            <a:r>
              <a:rPr lang="en-US" altLang="zh-CN" dirty="0"/>
              <a:t> or </a:t>
            </a:r>
            <a:r>
              <a:rPr lang="en-US" altLang="zh-CN" b="1" dirty="0" err="1"/>
              <a:t>wff</a:t>
            </a:r>
            <a:r>
              <a:rPr lang="en-US" altLang="zh-CN" dirty="0"/>
              <a:t>, often simply </a:t>
            </a:r>
            <a:r>
              <a:rPr lang="en-US" altLang="zh-CN" b="1" dirty="0"/>
              <a:t>formula</a:t>
            </a:r>
            <a:r>
              <a:rPr lang="en-US" altLang="zh-CN" dirty="0"/>
              <a:t>, is a finite </a:t>
            </a:r>
            <a:r>
              <a:rPr lang="en-US" altLang="zh-CN" dirty="0">
                <a:hlinkClick r:id="rId6" tooltip="Sequence"/>
              </a:rPr>
              <a:t>sequence</a:t>
            </a:r>
            <a:r>
              <a:rPr lang="en-US" altLang="zh-CN" dirty="0"/>
              <a:t> of </a:t>
            </a:r>
            <a:r>
              <a:rPr lang="en-US" altLang="zh-CN" dirty="0">
                <a:hlinkClick r:id="rId7" tooltip="Symbol (formal)"/>
              </a:rPr>
              <a:t>symbols</a:t>
            </a:r>
            <a:r>
              <a:rPr lang="en-US" altLang="zh-CN" dirty="0"/>
              <a:t> from a given </a:t>
            </a:r>
            <a:r>
              <a:rPr lang="en-US" altLang="zh-CN" dirty="0">
                <a:hlinkClick r:id="rId8" tooltip="Alphabet (computer science)"/>
              </a:rPr>
              <a:t>alphabet</a:t>
            </a:r>
            <a:r>
              <a:rPr lang="en-US" altLang="zh-CN" dirty="0"/>
              <a:t> that is part of a </a:t>
            </a:r>
            <a:r>
              <a:rPr lang="en-US" altLang="zh-CN" dirty="0">
                <a:hlinkClick r:id="rId9" tooltip="Formal language"/>
              </a:rPr>
              <a:t>formal </a:t>
            </a:r>
            <a:r>
              <a:rPr lang="en-US" altLang="zh-CN" dirty="0" smtClean="0">
                <a:hlinkClick r:id="rId9" tooltip="Formal language"/>
              </a:rPr>
              <a:t>language</a:t>
            </a:r>
            <a:r>
              <a:rPr lang="en-US" altLang="zh-CN" dirty="0" smtClean="0"/>
              <a:t>.</a:t>
            </a:r>
          </a:p>
          <a:p>
            <a:r>
              <a:rPr lang="en-US" altLang="zh-CN" dirty="0" smtClean="0"/>
              <a:t>What’s the formula?</a:t>
            </a:r>
          </a:p>
          <a:p>
            <a:pPr lvl="1"/>
            <a:r>
              <a:rPr lang="en-US" altLang="zh-CN" dirty="0"/>
              <a:t>A formula is a </a:t>
            </a:r>
            <a:r>
              <a:rPr lang="en-US" altLang="zh-CN" dirty="0">
                <a:hlinkClick r:id="rId10" tooltip="Syntax (logic)"/>
              </a:rPr>
              <a:t>syntactic</a:t>
            </a:r>
            <a:r>
              <a:rPr lang="en-US" altLang="zh-CN" dirty="0"/>
              <a:t> object that can be given a semantic </a:t>
            </a:r>
            <a:r>
              <a:rPr lang="en-US" altLang="zh-CN" dirty="0">
                <a:hlinkClick r:id="rId11" tooltip="Formal semantics (logic)"/>
              </a:rPr>
              <a:t>meaning</a:t>
            </a:r>
            <a:r>
              <a:rPr lang="en-US" altLang="zh-CN" dirty="0"/>
              <a:t> by means of an </a:t>
            </a:r>
            <a:r>
              <a:rPr lang="en-US" altLang="zh-CN" b="1" u="sng" dirty="0"/>
              <a:t>interpretation</a:t>
            </a:r>
            <a:r>
              <a:rPr lang="en-US" altLang="zh-CN" dirty="0"/>
              <a:t>. Two key uses of formulas are in propositional logic and predicate logic</a:t>
            </a:r>
            <a:r>
              <a:rPr lang="en-US" altLang="zh-CN" dirty="0" smtClean="0"/>
              <a:t>.</a:t>
            </a:r>
          </a:p>
          <a:p>
            <a:r>
              <a:rPr lang="en-US" altLang="zh-CN" dirty="0" smtClean="0"/>
              <a:t>What’s the symbol?</a:t>
            </a:r>
          </a:p>
          <a:p>
            <a:pPr lvl="1"/>
            <a:r>
              <a:rPr lang="en-US" altLang="zh-CN" dirty="0"/>
              <a:t>A </a:t>
            </a:r>
            <a:r>
              <a:rPr lang="en-US" altLang="zh-CN" b="1" dirty="0"/>
              <a:t>symbol</a:t>
            </a:r>
            <a:r>
              <a:rPr lang="en-US" altLang="zh-CN" dirty="0"/>
              <a:t> is a mark, sign, or word that indicates, signifies, or is understood as representing an idea, object, or </a:t>
            </a:r>
            <a:r>
              <a:rPr lang="en-US" altLang="zh-CN" dirty="0" smtClean="0"/>
              <a:t>relationship.</a:t>
            </a:r>
          </a:p>
          <a:p>
            <a:pPr lvl="1"/>
            <a:r>
              <a:rPr lang="en-US" altLang="zh-CN" dirty="0"/>
              <a:t>A </a:t>
            </a:r>
            <a:r>
              <a:rPr lang="en-US" altLang="zh-CN" b="1" dirty="0"/>
              <a:t>logical symbol</a:t>
            </a:r>
            <a:r>
              <a:rPr lang="en-US" altLang="zh-CN" dirty="0"/>
              <a:t> is a fundamental </a:t>
            </a:r>
            <a:r>
              <a:rPr lang="en-US" altLang="zh-CN" dirty="0">
                <a:hlinkClick r:id="rId12" tooltip="Concept"/>
              </a:rPr>
              <a:t>concept</a:t>
            </a:r>
            <a:r>
              <a:rPr lang="en-US" altLang="zh-CN" dirty="0"/>
              <a:t> in </a:t>
            </a:r>
            <a:r>
              <a:rPr lang="en-US" altLang="zh-CN" dirty="0">
                <a:hlinkClick r:id="rId13" tooltip="Logic"/>
              </a:rPr>
              <a:t>logic</a:t>
            </a:r>
            <a:r>
              <a:rPr lang="en-US" altLang="zh-CN" dirty="0"/>
              <a:t>, </a:t>
            </a:r>
            <a:r>
              <a:rPr lang="en-US" altLang="zh-CN" dirty="0">
                <a:hlinkClick r:id="rId14" tooltip="Type–token distinction"/>
              </a:rPr>
              <a:t>tokens</a:t>
            </a:r>
            <a:r>
              <a:rPr lang="en-US" altLang="zh-CN" dirty="0"/>
              <a:t> of which may be marks or a configuration of marks which form a particular pattern</a:t>
            </a:r>
            <a:r>
              <a:rPr lang="en-US" altLang="zh-CN" dirty="0" smtClean="0"/>
              <a:t>.</a:t>
            </a:r>
          </a:p>
          <a:p>
            <a:pPr lvl="1"/>
            <a:r>
              <a:rPr lang="en-US" altLang="zh-CN" dirty="0"/>
              <a:t>Symbols of a formal language must be capable of being specified without any reference to any </a:t>
            </a:r>
            <a:r>
              <a:rPr lang="en-US" altLang="zh-CN" dirty="0">
                <a:hlinkClick r:id="rId15" tooltip="Interpretation (logic)"/>
              </a:rPr>
              <a:t>interpretation</a:t>
            </a:r>
            <a:r>
              <a:rPr lang="en-US" altLang="zh-CN" dirty="0"/>
              <a:t> of them.</a:t>
            </a:r>
            <a:endParaRPr lang="en-US" altLang="zh-CN" dirty="0" smtClean="0"/>
          </a:p>
          <a:p>
            <a:pPr lvl="1"/>
            <a:r>
              <a:rPr lang="en-US" altLang="zh-CN" dirty="0"/>
              <a:t>A symbol or </a:t>
            </a:r>
            <a:r>
              <a:rPr lang="en-US" altLang="zh-CN" dirty="0">
                <a:hlinkClick r:id="rId16" tooltip="String (computer science)"/>
              </a:rPr>
              <a:t>string</a:t>
            </a:r>
            <a:r>
              <a:rPr lang="en-US" altLang="zh-CN" dirty="0"/>
              <a:t> of symbols may comprise a </a:t>
            </a:r>
            <a:r>
              <a:rPr lang="en-US" altLang="zh-CN" dirty="0">
                <a:hlinkClick r:id="rId17" tooltip="Well-formed formula"/>
              </a:rPr>
              <a:t>well-formed formula</a:t>
            </a:r>
            <a:r>
              <a:rPr lang="en-US" altLang="zh-CN" dirty="0"/>
              <a:t> if it is consistent with the </a:t>
            </a:r>
            <a:r>
              <a:rPr lang="en-US" altLang="zh-CN" dirty="0">
                <a:hlinkClick r:id="rId18" tooltip="Formation rule"/>
              </a:rPr>
              <a:t>formation rules</a:t>
            </a:r>
            <a:r>
              <a:rPr lang="en-US" altLang="zh-CN" dirty="0"/>
              <a:t> of the language</a:t>
            </a:r>
            <a:r>
              <a:rPr lang="en-US" altLang="zh-CN" dirty="0" smtClean="0"/>
              <a:t>.</a:t>
            </a:r>
          </a:p>
          <a:p>
            <a:pPr lvl="1"/>
            <a:r>
              <a:rPr lang="en-US" altLang="zh-CN" dirty="0"/>
              <a:t>A formal symbol as used in </a:t>
            </a:r>
            <a:r>
              <a:rPr lang="en-US" altLang="zh-CN" dirty="0">
                <a:hlinkClick r:id="rId19" tooltip="First-order logic"/>
              </a:rPr>
              <a:t>first-order logic</a:t>
            </a:r>
            <a:r>
              <a:rPr lang="en-US" altLang="zh-CN" dirty="0"/>
              <a:t> may be a variable (member from a </a:t>
            </a:r>
            <a:r>
              <a:rPr lang="en-US" altLang="zh-CN" dirty="0">
                <a:hlinkClick r:id="rId20" tooltip="Universe of discourse"/>
              </a:rPr>
              <a:t>universe of discourse</a:t>
            </a:r>
            <a:r>
              <a:rPr lang="en-US" altLang="zh-CN" dirty="0"/>
              <a:t>), a constant, a function (mapping to another member of universe) or a </a:t>
            </a:r>
            <a:r>
              <a:rPr lang="en-US" altLang="zh-CN" dirty="0">
                <a:hlinkClick r:id="rId21" tooltip="Predicate (mathematical logic)"/>
              </a:rPr>
              <a:t>predicate</a:t>
            </a:r>
            <a:r>
              <a:rPr lang="en-US" altLang="zh-CN" dirty="0"/>
              <a:t> (mapping to T/F).</a:t>
            </a:r>
            <a:endParaRPr lang="en-US" altLang="zh-CN" dirty="0" smtClean="0"/>
          </a:p>
          <a:p>
            <a:pPr lvl="1"/>
            <a:endParaRPr lang="zh-CN" altLang="en-US" dirty="0"/>
          </a:p>
        </p:txBody>
      </p:sp>
    </p:spTree>
    <p:extLst>
      <p:ext uri="{BB962C8B-B14F-4D97-AF65-F5344CB8AC3E}">
        <p14:creationId xmlns:p14="http://schemas.microsoft.com/office/powerpoint/2010/main" val="1530223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my.csdn.net/uploads/201303/27/1364375474_949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484" y="1527238"/>
            <a:ext cx="5650831" cy="523651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So what’s the syntax in formal logic?</a:t>
            </a:r>
            <a:endParaRPr lang="zh-CN" altLang="en-US" dirty="0"/>
          </a:p>
        </p:txBody>
      </p:sp>
      <p:sp>
        <p:nvSpPr>
          <p:cNvPr id="3" name="内容占位符 2"/>
          <p:cNvSpPr>
            <a:spLocks noGrp="1"/>
          </p:cNvSpPr>
          <p:nvPr>
            <p:ph idx="1"/>
          </p:nvPr>
        </p:nvSpPr>
        <p:spPr>
          <a:xfrm>
            <a:off x="838199" y="1825624"/>
            <a:ext cx="5935579" cy="4731587"/>
          </a:xfrm>
        </p:spPr>
        <p:txBody>
          <a:bodyPr>
            <a:normAutofit/>
          </a:bodyPr>
          <a:lstStyle/>
          <a:p>
            <a:r>
              <a:rPr lang="en-US" altLang="zh-CN" dirty="0" smtClean="0"/>
              <a:t>In the left syntax of propositional logic</a:t>
            </a:r>
          </a:p>
          <a:p>
            <a:pPr lvl="1"/>
            <a:r>
              <a:rPr lang="el-GR" altLang="zh-CN" dirty="0" smtClean="0"/>
              <a:t> φ ∧ ψ </a:t>
            </a:r>
            <a:r>
              <a:rPr lang="en-US" altLang="zh-CN" dirty="0" smtClean="0"/>
              <a:t>                             </a:t>
            </a:r>
            <a:r>
              <a:rPr lang="el-GR" altLang="zh-CN" dirty="0" smtClean="0"/>
              <a:t>φ </a:t>
            </a:r>
            <a:r>
              <a:rPr lang="en-US" altLang="zh-CN" dirty="0" smtClean="0"/>
              <a:t>  </a:t>
            </a:r>
            <a:r>
              <a:rPr lang="el-GR" altLang="zh-CN" dirty="0" smtClean="0"/>
              <a:t> ψ </a:t>
            </a:r>
            <a:br>
              <a:rPr lang="el-GR" altLang="zh-CN" dirty="0" smtClean="0"/>
            </a:br>
            <a:r>
              <a:rPr lang="el-GR" altLang="zh-CN" dirty="0" smtClean="0"/>
              <a:t> —— ∧ </a:t>
            </a:r>
            <a:r>
              <a:rPr lang="en-US" altLang="zh-CN" dirty="0" smtClean="0"/>
              <a:t>e</a:t>
            </a:r>
            <a:r>
              <a:rPr lang="en-US" altLang="zh-CN" baseline="-25000" dirty="0" smtClean="0"/>
              <a:t>1</a:t>
            </a:r>
            <a:r>
              <a:rPr lang="en-US" altLang="zh-CN" dirty="0" smtClean="0"/>
              <a:t> ,                      </a:t>
            </a:r>
            <a:r>
              <a:rPr lang="el-GR" altLang="zh-CN" dirty="0" smtClean="0"/>
              <a:t>—— ∧</a:t>
            </a:r>
            <a:r>
              <a:rPr lang="en-US" altLang="zh-CN" dirty="0" err="1" smtClean="0"/>
              <a:t>i</a:t>
            </a:r>
            <a:r>
              <a:rPr lang="en-US" altLang="zh-CN" dirty="0" smtClean="0"/>
              <a:t> , </a:t>
            </a:r>
          </a:p>
          <a:p>
            <a:pPr marL="457200" lvl="1" indent="0">
              <a:buNone/>
            </a:pPr>
            <a:r>
              <a:rPr lang="en-US" altLang="zh-CN" dirty="0" smtClean="0"/>
              <a:t>    </a:t>
            </a:r>
            <a:r>
              <a:rPr lang="en-US" altLang="zh-CN" dirty="0"/>
              <a:t>    </a:t>
            </a:r>
            <a:r>
              <a:rPr lang="el-GR" altLang="zh-CN" dirty="0" smtClean="0"/>
              <a:t>φ</a:t>
            </a:r>
            <a:r>
              <a:rPr lang="el-GR" altLang="zh-CN" dirty="0"/>
              <a:t> </a:t>
            </a:r>
            <a:r>
              <a:rPr lang="en-US" altLang="zh-CN" dirty="0" smtClean="0"/>
              <a:t>                                  </a:t>
            </a:r>
            <a:r>
              <a:rPr lang="el-GR" altLang="zh-CN" dirty="0" smtClean="0"/>
              <a:t>φ ∧ ψ</a:t>
            </a:r>
            <a:endParaRPr lang="en-US" altLang="zh-CN" dirty="0" smtClean="0"/>
          </a:p>
          <a:p>
            <a:pPr marL="457200" lvl="1" indent="0">
              <a:buNone/>
            </a:pPr>
            <a:r>
              <a:rPr lang="en-US" altLang="zh-CN" dirty="0" smtClean="0"/>
              <a:t>where </a:t>
            </a:r>
            <a:r>
              <a:rPr lang="el-GR" altLang="zh-CN" dirty="0" smtClean="0"/>
              <a:t>φ </a:t>
            </a:r>
            <a:r>
              <a:rPr lang="en-US" altLang="zh-CN" dirty="0" smtClean="0"/>
              <a:t>,</a:t>
            </a:r>
            <a:r>
              <a:rPr lang="el-GR" altLang="zh-CN" dirty="0" smtClean="0"/>
              <a:t> ψ</a:t>
            </a:r>
            <a:r>
              <a:rPr lang="en-US" altLang="zh-CN" dirty="0" smtClean="0"/>
              <a:t> is the </a:t>
            </a:r>
            <a:r>
              <a:rPr lang="en-US" altLang="zh-CN" b="1" dirty="0" smtClean="0"/>
              <a:t>formula</a:t>
            </a:r>
            <a:r>
              <a:rPr lang="en-US" altLang="zh-CN" dirty="0" smtClean="0"/>
              <a:t> as we described above</a:t>
            </a:r>
          </a:p>
          <a:p>
            <a:r>
              <a:rPr lang="el-GR" altLang="zh-CN" dirty="0" smtClean="0"/>
              <a:t>∧ </a:t>
            </a:r>
            <a:r>
              <a:rPr lang="en-US" altLang="zh-CN" dirty="0" smtClean="0"/>
              <a:t>e</a:t>
            </a:r>
            <a:r>
              <a:rPr lang="en-US" altLang="zh-CN" baseline="-25000" dirty="0" smtClean="0"/>
              <a:t>1 </a:t>
            </a:r>
            <a:r>
              <a:rPr lang="en-US" altLang="zh-CN" dirty="0" smtClean="0"/>
              <a:t>refers to </a:t>
            </a:r>
            <a:r>
              <a:rPr lang="en-US" altLang="zh-CN" b="1" dirty="0" smtClean="0"/>
              <a:t>Elimination</a:t>
            </a:r>
            <a:r>
              <a:rPr lang="en-US" altLang="zh-CN" dirty="0" smtClean="0"/>
              <a:t>, it eliminates </a:t>
            </a:r>
            <a:r>
              <a:rPr lang="el-GR" altLang="zh-CN" dirty="0" smtClean="0"/>
              <a:t>∧</a:t>
            </a:r>
            <a:r>
              <a:rPr lang="en-US" altLang="zh-CN" dirty="0" smtClean="0"/>
              <a:t> from </a:t>
            </a:r>
            <a:r>
              <a:rPr lang="el-GR" altLang="zh-CN" dirty="0" smtClean="0"/>
              <a:t>φ ∧ ψ</a:t>
            </a:r>
            <a:endParaRPr lang="en-US" altLang="zh-CN" dirty="0" smtClean="0"/>
          </a:p>
          <a:p>
            <a:r>
              <a:rPr lang="el-GR" altLang="zh-CN" dirty="0" smtClean="0"/>
              <a:t>∧</a:t>
            </a:r>
            <a:r>
              <a:rPr lang="en-US" altLang="zh-CN" dirty="0" smtClean="0"/>
              <a:t> </a:t>
            </a:r>
            <a:r>
              <a:rPr lang="en-US" altLang="zh-CN" dirty="0" err="1" smtClean="0"/>
              <a:t>i</a:t>
            </a:r>
            <a:r>
              <a:rPr lang="el-GR" altLang="zh-CN" dirty="0" smtClean="0"/>
              <a:t> </a:t>
            </a:r>
            <a:r>
              <a:rPr lang="en-US" altLang="zh-CN" dirty="0" smtClean="0"/>
              <a:t>refers to </a:t>
            </a:r>
            <a:r>
              <a:rPr lang="en-US" altLang="zh-CN" b="1" dirty="0" smtClean="0"/>
              <a:t>introduction</a:t>
            </a:r>
            <a:r>
              <a:rPr lang="en-US" altLang="zh-CN" dirty="0" smtClean="0"/>
              <a:t>, it introduces </a:t>
            </a:r>
            <a:r>
              <a:rPr lang="el-GR" altLang="zh-CN" dirty="0" smtClean="0"/>
              <a:t>∧</a:t>
            </a:r>
            <a:r>
              <a:rPr lang="en-US" altLang="zh-CN" dirty="0" smtClean="0"/>
              <a:t> from </a:t>
            </a:r>
            <a:r>
              <a:rPr lang="el-GR" altLang="zh-CN" dirty="0" smtClean="0"/>
              <a:t>φ </a:t>
            </a:r>
            <a:r>
              <a:rPr lang="en-US" altLang="zh-CN" dirty="0"/>
              <a:t> </a:t>
            </a:r>
            <a:r>
              <a:rPr lang="en-US" altLang="zh-CN" dirty="0" smtClean="0"/>
              <a:t>and </a:t>
            </a:r>
            <a:r>
              <a:rPr lang="el-GR" altLang="zh-CN" dirty="0" smtClean="0"/>
              <a:t>ψ</a:t>
            </a:r>
            <a:r>
              <a:rPr lang="en-US" altLang="zh-CN" dirty="0" smtClean="0"/>
              <a:t> </a:t>
            </a:r>
            <a:endParaRPr lang="zh-CN" altLang="en-US" dirty="0"/>
          </a:p>
        </p:txBody>
      </p:sp>
      <p:sp>
        <p:nvSpPr>
          <p:cNvPr id="4" name="文本框 3"/>
          <p:cNvSpPr txBox="1"/>
          <p:nvPr/>
        </p:nvSpPr>
        <p:spPr>
          <a:xfrm>
            <a:off x="7933120" y="6394418"/>
            <a:ext cx="3420680" cy="369332"/>
          </a:xfrm>
          <a:prstGeom prst="rect">
            <a:avLst/>
          </a:prstGeom>
          <a:noFill/>
        </p:spPr>
        <p:txBody>
          <a:bodyPr wrap="none" rtlCol="0">
            <a:spAutoFit/>
          </a:bodyPr>
          <a:lstStyle/>
          <a:p>
            <a:r>
              <a:rPr lang="en-US" altLang="zh-CN" dirty="0" smtClean="0"/>
              <a:t>Graph 1: propositional logic syntax</a:t>
            </a:r>
            <a:endParaRPr lang="zh-CN" altLang="en-US" dirty="0"/>
          </a:p>
        </p:txBody>
      </p:sp>
    </p:spTree>
    <p:extLst>
      <p:ext uri="{BB962C8B-B14F-4D97-AF65-F5344CB8AC3E}">
        <p14:creationId xmlns:p14="http://schemas.microsoft.com/office/powerpoint/2010/main" val="4119397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my.csdn.net/uploads/201303/27/1364375474_949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484" y="1527238"/>
            <a:ext cx="5650831" cy="523651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So what’s the syntax in formal logic?</a:t>
            </a:r>
            <a:endParaRPr lang="zh-CN" altLang="en-US" dirty="0"/>
          </a:p>
        </p:txBody>
      </p:sp>
      <p:sp>
        <p:nvSpPr>
          <p:cNvPr id="3" name="内容占位符 2"/>
          <p:cNvSpPr>
            <a:spLocks noGrp="1"/>
          </p:cNvSpPr>
          <p:nvPr>
            <p:ph idx="1"/>
          </p:nvPr>
        </p:nvSpPr>
        <p:spPr>
          <a:xfrm>
            <a:off x="838199" y="1825624"/>
            <a:ext cx="5935579" cy="4731587"/>
          </a:xfrm>
        </p:spPr>
        <p:txBody>
          <a:bodyPr>
            <a:normAutofit lnSpcReduction="10000"/>
          </a:bodyPr>
          <a:lstStyle/>
          <a:p>
            <a:r>
              <a:rPr lang="en-US" altLang="zh-CN" dirty="0" smtClean="0"/>
              <a:t>In these syntax rules, we only know these </a:t>
            </a:r>
            <a:r>
              <a:rPr lang="el-GR" altLang="zh-CN" dirty="0" smtClean="0"/>
              <a:t>φ</a:t>
            </a:r>
            <a:r>
              <a:rPr lang="en-US" altLang="zh-CN" dirty="0" smtClean="0"/>
              <a:t>,</a:t>
            </a:r>
            <a:r>
              <a:rPr lang="el-GR" altLang="zh-CN" dirty="0" smtClean="0"/>
              <a:t> ψ</a:t>
            </a:r>
            <a:r>
              <a:rPr lang="en-US" altLang="zh-CN" dirty="0" smtClean="0"/>
              <a:t> are statement with true or false.</a:t>
            </a:r>
          </a:p>
          <a:p>
            <a:r>
              <a:rPr lang="en-US" altLang="zh-CN" dirty="0" smtClean="0"/>
              <a:t>However, these rules are right in syntax level whatever their real truth in physical world. That is, form is independent with physical world.</a:t>
            </a:r>
          </a:p>
          <a:p>
            <a:r>
              <a:rPr lang="en-US" altLang="zh-CN" dirty="0" smtClean="0"/>
              <a:t>For example,</a:t>
            </a:r>
          </a:p>
          <a:p>
            <a:pPr lvl="1"/>
            <a:r>
              <a:rPr lang="el-GR" altLang="zh-CN" dirty="0" smtClean="0"/>
              <a:t>Φ</a:t>
            </a:r>
            <a:r>
              <a:rPr lang="en-US" altLang="zh-CN" dirty="0" smtClean="0"/>
              <a:t>=“I can run” , </a:t>
            </a:r>
            <a:r>
              <a:rPr lang="el-GR" altLang="zh-CN" dirty="0" smtClean="0"/>
              <a:t>ψ</a:t>
            </a:r>
            <a:r>
              <a:rPr lang="en-US" altLang="zh-CN" dirty="0" smtClean="0"/>
              <a:t>=“I will fly”, within rule “-&gt;e” , it infers that “I will fly” since “I can do run”, but it’s obviously </a:t>
            </a:r>
            <a:r>
              <a:rPr lang="en-US" altLang="zh-CN" b="1" dirty="0" smtClean="0"/>
              <a:t>ridiculous</a:t>
            </a:r>
            <a:r>
              <a:rPr lang="en-US" altLang="zh-CN" dirty="0" smtClean="0"/>
              <a:t> in physical world.</a:t>
            </a:r>
            <a:endParaRPr lang="zh-CN" altLang="en-US" dirty="0"/>
          </a:p>
        </p:txBody>
      </p:sp>
    </p:spTree>
    <p:extLst>
      <p:ext uri="{BB962C8B-B14F-4D97-AF65-F5344CB8AC3E}">
        <p14:creationId xmlns:p14="http://schemas.microsoft.com/office/powerpoint/2010/main" val="1395957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Inference in more detail?</a:t>
            </a:r>
            <a:endParaRPr lang="zh-CN" altLang="en-US" dirty="0"/>
          </a:p>
        </p:txBody>
      </p:sp>
      <p:sp>
        <p:nvSpPr>
          <p:cNvPr id="3" name="内容占位符 2"/>
          <p:cNvSpPr>
            <a:spLocks noGrp="1"/>
          </p:cNvSpPr>
          <p:nvPr>
            <p:ph idx="1"/>
          </p:nvPr>
        </p:nvSpPr>
        <p:spPr>
          <a:xfrm>
            <a:off x="613610" y="1789530"/>
            <a:ext cx="10964779" cy="558430"/>
          </a:xfrm>
        </p:spPr>
        <p:txBody>
          <a:bodyPr/>
          <a:lstStyle/>
          <a:p>
            <a:r>
              <a:rPr lang="en-US" altLang="zh-CN" b="1" dirty="0"/>
              <a:t>Inferences</a:t>
            </a:r>
            <a:r>
              <a:rPr lang="en-US" altLang="zh-CN" dirty="0"/>
              <a:t> are steps in </a:t>
            </a:r>
            <a:r>
              <a:rPr lang="en-US" altLang="zh-CN" dirty="0">
                <a:hlinkClick r:id="rId3" tooltip="Reasoning"/>
              </a:rPr>
              <a:t>reasoning</a:t>
            </a:r>
            <a:r>
              <a:rPr lang="en-US" altLang="zh-CN" dirty="0"/>
              <a:t>, </a:t>
            </a:r>
            <a:r>
              <a:rPr lang="en-US" altLang="zh-CN" dirty="0" smtClean="0"/>
              <a:t>moving from</a:t>
            </a:r>
            <a:r>
              <a:rPr lang="en-US" altLang="zh-CN" dirty="0"/>
              <a:t> </a:t>
            </a:r>
            <a:r>
              <a:rPr lang="en-US" altLang="zh-CN" dirty="0">
                <a:hlinkClick r:id="rId4" tooltip="Premise"/>
              </a:rPr>
              <a:t>premises</a:t>
            </a:r>
            <a:r>
              <a:rPr lang="en-US" altLang="zh-CN" dirty="0"/>
              <a:t> to </a:t>
            </a:r>
            <a:r>
              <a:rPr lang="en-US" altLang="zh-CN" dirty="0" smtClean="0">
                <a:hlinkClick r:id="rId5" tooltip="Logical consequence"/>
              </a:rPr>
              <a:t>conclusions</a:t>
            </a:r>
            <a:r>
              <a:rPr lang="en-US" altLang="zh-CN" dirty="0" smtClean="0"/>
              <a:t>.</a:t>
            </a:r>
            <a:endParaRPr lang="zh-CN" altLang="en-US" dirty="0"/>
          </a:p>
        </p:txBody>
      </p:sp>
      <p:sp>
        <p:nvSpPr>
          <p:cNvPr id="5" name="矩形 4"/>
          <p:cNvSpPr/>
          <p:nvPr/>
        </p:nvSpPr>
        <p:spPr>
          <a:xfrm>
            <a:off x="244643" y="2585227"/>
            <a:ext cx="4170946" cy="1477328"/>
          </a:xfrm>
          <a:prstGeom prst="rect">
            <a:avLst/>
          </a:prstGeom>
        </p:spPr>
        <p:txBody>
          <a:bodyPr wrap="square">
            <a:spAutoFit/>
          </a:bodyPr>
          <a:lstStyle/>
          <a:p>
            <a:r>
              <a:rPr lang="en-US" altLang="zh-CN" b="1" i="0" dirty="0" smtClean="0">
                <a:solidFill>
                  <a:srgbClr val="222222"/>
                </a:solidFill>
                <a:effectLst/>
                <a:latin typeface="Arial" panose="020B0604020202020204" pitchFamily="34" charset="0"/>
              </a:rPr>
              <a:t>Reasoning</a:t>
            </a:r>
            <a:r>
              <a:rPr lang="en-US" altLang="zh-CN" b="0" i="0" dirty="0" smtClean="0">
                <a:solidFill>
                  <a:srgbClr val="222222"/>
                </a:solidFill>
                <a:effectLst/>
                <a:latin typeface="Arial" panose="020B0604020202020204" pitchFamily="34" charset="0"/>
              </a:rPr>
              <a:t> is associated with </a:t>
            </a:r>
            <a:r>
              <a:rPr lang="en-US" altLang="zh-CN" b="0" i="0" u="none" strike="noStrike" dirty="0" smtClean="0">
                <a:solidFill>
                  <a:srgbClr val="0B0080"/>
                </a:solidFill>
                <a:effectLst/>
                <a:latin typeface="Arial" panose="020B0604020202020204" pitchFamily="34" charset="0"/>
                <a:hlinkClick r:id="rId6" tooltip="Thought"/>
              </a:rPr>
              <a:t>thinking</a:t>
            </a:r>
            <a:r>
              <a:rPr lang="en-US" altLang="zh-CN" b="0" i="0" dirty="0" smtClean="0">
                <a:solidFill>
                  <a:srgbClr val="222222"/>
                </a:solidFill>
                <a:effectLst/>
                <a:latin typeface="Arial" panose="020B0604020202020204" pitchFamily="34" charset="0"/>
              </a:rPr>
              <a:t>, </a:t>
            </a:r>
            <a:r>
              <a:rPr lang="en-US" altLang="zh-CN" b="0" i="0" u="none" strike="noStrike" dirty="0" smtClean="0">
                <a:solidFill>
                  <a:srgbClr val="0B0080"/>
                </a:solidFill>
                <a:effectLst/>
                <a:latin typeface="Arial" panose="020B0604020202020204" pitchFamily="34" charset="0"/>
                <a:hlinkClick r:id="rId7" tooltip="Cognition"/>
              </a:rPr>
              <a:t>cognition</a:t>
            </a:r>
            <a:r>
              <a:rPr lang="en-US" altLang="zh-CN" b="0" i="0" dirty="0" smtClean="0">
                <a:solidFill>
                  <a:srgbClr val="222222"/>
                </a:solidFill>
                <a:effectLst/>
                <a:latin typeface="Arial" panose="020B0604020202020204" pitchFamily="34" charset="0"/>
              </a:rPr>
              <a:t>, and </a:t>
            </a:r>
            <a:r>
              <a:rPr lang="en-US" altLang="zh-CN" b="0" i="0" u="none" strike="noStrike" dirty="0" smtClean="0">
                <a:solidFill>
                  <a:srgbClr val="0B0080"/>
                </a:solidFill>
                <a:effectLst/>
                <a:latin typeface="Arial" panose="020B0604020202020204" pitchFamily="34" charset="0"/>
                <a:hlinkClick r:id="rId8" tooltip="Intellect"/>
              </a:rPr>
              <a:t>intellect</a:t>
            </a:r>
            <a:r>
              <a:rPr lang="en-US" altLang="zh-CN" b="0" i="0" dirty="0" smtClean="0">
                <a:solidFill>
                  <a:srgbClr val="222222"/>
                </a:solidFill>
                <a:effectLst/>
                <a:latin typeface="Arial" panose="020B0604020202020204" pitchFamily="34" charset="0"/>
              </a:rPr>
              <a:t>. </a:t>
            </a:r>
          </a:p>
          <a:p>
            <a:r>
              <a:rPr lang="en-US" altLang="zh-CN" b="0" i="0" dirty="0" smtClean="0">
                <a:solidFill>
                  <a:srgbClr val="222222"/>
                </a:solidFill>
                <a:effectLst/>
                <a:latin typeface="Arial" panose="020B0604020202020204" pitchFamily="34" charset="0"/>
              </a:rPr>
              <a:t>The philosophical field of </a:t>
            </a:r>
            <a:r>
              <a:rPr lang="en-US" altLang="zh-CN" b="0" i="0" u="none" strike="noStrike" dirty="0" smtClean="0">
                <a:solidFill>
                  <a:srgbClr val="0B0080"/>
                </a:solidFill>
                <a:effectLst/>
                <a:latin typeface="Arial" panose="020B0604020202020204" pitchFamily="34" charset="0"/>
                <a:hlinkClick r:id="rId9" tooltip="Logic"/>
              </a:rPr>
              <a:t>logic</a:t>
            </a:r>
            <a:r>
              <a:rPr lang="en-US" altLang="zh-CN" b="0" i="0" dirty="0" smtClean="0">
                <a:solidFill>
                  <a:srgbClr val="222222"/>
                </a:solidFill>
                <a:effectLst/>
                <a:latin typeface="Arial" panose="020B0604020202020204" pitchFamily="34" charset="0"/>
              </a:rPr>
              <a:t> studies ways in which humans reason </a:t>
            </a:r>
            <a:r>
              <a:rPr lang="en-US" altLang="zh-CN" b="0" i="0" u="none" strike="noStrike" dirty="0" smtClean="0">
                <a:solidFill>
                  <a:srgbClr val="0B0080"/>
                </a:solidFill>
                <a:effectLst/>
                <a:latin typeface="Arial" panose="020B0604020202020204" pitchFamily="34" charset="0"/>
                <a:hlinkClick r:id="rId10" tooltip="Logical form"/>
              </a:rPr>
              <a:t>formally</a:t>
            </a:r>
            <a:r>
              <a:rPr lang="en-US" altLang="zh-CN" b="0" i="0" dirty="0" smtClean="0">
                <a:solidFill>
                  <a:srgbClr val="222222"/>
                </a:solidFill>
                <a:effectLst/>
                <a:latin typeface="Arial" panose="020B0604020202020204" pitchFamily="34" charset="0"/>
              </a:rPr>
              <a:t> through </a:t>
            </a:r>
            <a:r>
              <a:rPr lang="en-US" altLang="zh-CN" b="0" i="0" u="none" strike="noStrike" dirty="0" smtClean="0">
                <a:solidFill>
                  <a:srgbClr val="0B0080"/>
                </a:solidFill>
                <a:effectLst/>
                <a:latin typeface="Arial" panose="020B0604020202020204" pitchFamily="34" charset="0"/>
                <a:hlinkClick r:id="rId11" tooltip="Argument"/>
              </a:rPr>
              <a:t>argument</a:t>
            </a:r>
            <a:r>
              <a:rPr lang="en-US" altLang="zh-CN" b="0" i="0" u="none" strike="noStrike" dirty="0" smtClean="0">
                <a:solidFill>
                  <a:srgbClr val="0B0080"/>
                </a:solidFill>
                <a:effectLst/>
                <a:latin typeface="Arial" panose="020B0604020202020204" pitchFamily="34" charset="0"/>
              </a:rPr>
              <a:t>.</a:t>
            </a:r>
            <a:endParaRPr lang="zh-CN" altLang="en-US" dirty="0"/>
          </a:p>
        </p:txBody>
      </p:sp>
      <p:cxnSp>
        <p:nvCxnSpPr>
          <p:cNvPr id="7" name="直接箭头连接符 6"/>
          <p:cNvCxnSpPr/>
          <p:nvPr/>
        </p:nvCxnSpPr>
        <p:spPr>
          <a:xfrm flipV="1">
            <a:off x="986589" y="2165685"/>
            <a:ext cx="3429000" cy="50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云形标注 11"/>
          <p:cNvSpPr/>
          <p:nvPr/>
        </p:nvSpPr>
        <p:spPr>
          <a:xfrm>
            <a:off x="421105" y="4319337"/>
            <a:ext cx="1768642" cy="612648"/>
          </a:xfrm>
          <a:prstGeom prst="cloudCallout">
            <a:avLst>
              <a:gd name="adj1" fmla="val 2498"/>
              <a:gd name="adj2" fmla="val -11228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Whatever now!</a:t>
            </a:r>
            <a:endParaRPr lang="zh-CN" altLang="en-US" dirty="0">
              <a:solidFill>
                <a:schemeClr val="tx1"/>
              </a:solidFill>
            </a:endParaRPr>
          </a:p>
        </p:txBody>
      </p:sp>
      <p:sp>
        <p:nvSpPr>
          <p:cNvPr id="13" name="矩形 12"/>
          <p:cNvSpPr/>
          <p:nvPr/>
        </p:nvSpPr>
        <p:spPr>
          <a:xfrm>
            <a:off x="4786267" y="4781850"/>
            <a:ext cx="2332882" cy="461665"/>
          </a:xfrm>
          <a:prstGeom prst="rect">
            <a:avLst/>
          </a:prstGeom>
        </p:spPr>
        <p:txBody>
          <a:bodyPr wrap="square">
            <a:spAutoFit/>
          </a:bodyPr>
          <a:lstStyle/>
          <a:p>
            <a:r>
              <a:rPr lang="el-GR" altLang="zh-CN" sz="2400" b="0" i="0" dirty="0" smtClean="0">
                <a:solidFill>
                  <a:srgbClr val="FF0000"/>
                </a:solidFill>
                <a:effectLst/>
                <a:latin typeface="Times" panose="02020603050405020304" pitchFamily="18" charset="0"/>
              </a:rPr>
              <a:t>φ</a:t>
            </a:r>
            <a:r>
              <a:rPr lang="el-GR" altLang="zh-CN" sz="2400" b="0" i="0" baseline="-25000" dirty="0" smtClean="0">
                <a:solidFill>
                  <a:srgbClr val="FF0000"/>
                </a:solidFill>
                <a:effectLst/>
                <a:latin typeface="Times" panose="02020603050405020304" pitchFamily="18" charset="0"/>
              </a:rPr>
              <a:t>1</a:t>
            </a:r>
            <a:r>
              <a:rPr lang="el-GR" altLang="zh-CN" sz="2400" b="0" i="0" dirty="0" smtClean="0">
                <a:solidFill>
                  <a:srgbClr val="FF0000"/>
                </a:solidFill>
                <a:effectLst/>
                <a:latin typeface="Times" panose="02020603050405020304" pitchFamily="18" charset="0"/>
              </a:rPr>
              <a:t>,φ</a:t>
            </a:r>
            <a:r>
              <a:rPr lang="el-GR" altLang="zh-CN" sz="2400" b="0" i="0" baseline="-25000" dirty="0" smtClean="0">
                <a:solidFill>
                  <a:srgbClr val="FF0000"/>
                </a:solidFill>
                <a:effectLst/>
                <a:latin typeface="Times" panose="02020603050405020304" pitchFamily="18" charset="0"/>
              </a:rPr>
              <a:t>2</a:t>
            </a:r>
            <a:r>
              <a:rPr lang="el-GR" altLang="zh-CN" sz="2400" b="0" i="0" dirty="0" smtClean="0">
                <a:solidFill>
                  <a:srgbClr val="FF0000"/>
                </a:solidFill>
                <a:effectLst/>
                <a:latin typeface="Times" panose="02020603050405020304" pitchFamily="18" charset="0"/>
              </a:rPr>
              <a:t>,…,φ</a:t>
            </a:r>
            <a:r>
              <a:rPr lang="en-US" altLang="zh-CN" sz="2400" b="0" i="0" baseline="-25000" dirty="0" smtClean="0">
                <a:solidFill>
                  <a:srgbClr val="FF0000"/>
                </a:solidFill>
                <a:effectLst/>
                <a:latin typeface="Times" panose="02020603050405020304" pitchFamily="18" charset="0"/>
              </a:rPr>
              <a:t>n</a:t>
            </a:r>
            <a:r>
              <a:rPr lang="en-US" altLang="zh-CN" sz="2400" b="0" i="0" dirty="0" smtClean="0">
                <a:solidFill>
                  <a:srgbClr val="FF0000"/>
                </a:solidFill>
                <a:effectLst/>
                <a:latin typeface="Times" panose="02020603050405020304" pitchFamily="18" charset="0"/>
              </a:rPr>
              <a:t>   |-  </a:t>
            </a:r>
            <a:r>
              <a:rPr lang="el-GR" altLang="zh-CN" sz="2400" b="0" i="0" dirty="0" smtClean="0">
                <a:solidFill>
                  <a:srgbClr val="FF0000"/>
                </a:solidFill>
                <a:effectLst/>
                <a:latin typeface="Times" panose="02020603050405020304" pitchFamily="18" charset="0"/>
              </a:rPr>
              <a:t>ψ</a:t>
            </a:r>
            <a:endParaRPr lang="zh-CN" altLang="en-US" sz="2400" dirty="0">
              <a:solidFill>
                <a:srgbClr val="FF0000"/>
              </a:solidFill>
            </a:endParaRPr>
          </a:p>
        </p:txBody>
      </p:sp>
      <p:sp>
        <p:nvSpPr>
          <p:cNvPr id="14" name="矩形 13"/>
          <p:cNvSpPr/>
          <p:nvPr/>
        </p:nvSpPr>
        <p:spPr>
          <a:xfrm>
            <a:off x="4292508" y="2482897"/>
            <a:ext cx="5380881" cy="923330"/>
          </a:xfrm>
          <a:prstGeom prst="rect">
            <a:avLst/>
          </a:prstGeom>
        </p:spPr>
        <p:txBody>
          <a:bodyPr wrap="square">
            <a:spAutoFit/>
          </a:bodyPr>
          <a:lstStyle/>
          <a:p>
            <a:r>
              <a:rPr lang="en-US" altLang="zh-CN" b="0" i="0" dirty="0" smtClean="0">
                <a:solidFill>
                  <a:srgbClr val="222222"/>
                </a:solidFill>
                <a:effectLst/>
                <a:latin typeface="Arial" panose="020B0604020202020204" pitchFamily="34" charset="0"/>
              </a:rPr>
              <a:t>A </a:t>
            </a:r>
            <a:r>
              <a:rPr lang="en-US" altLang="zh-CN" b="1" i="0" dirty="0" smtClean="0">
                <a:solidFill>
                  <a:srgbClr val="222222"/>
                </a:solidFill>
                <a:effectLst/>
                <a:latin typeface="Arial" panose="020B0604020202020204" pitchFamily="34" charset="0"/>
              </a:rPr>
              <a:t>premise</a:t>
            </a:r>
            <a:r>
              <a:rPr lang="en-US" altLang="zh-CN" b="0" i="0" dirty="0" smtClean="0">
                <a:solidFill>
                  <a:srgbClr val="222222"/>
                </a:solidFill>
                <a:effectLst/>
                <a:latin typeface="Arial" panose="020B0604020202020204" pitchFamily="34" charset="0"/>
              </a:rPr>
              <a:t> is a statement that an argument claims will induce or justify a </a:t>
            </a:r>
            <a:r>
              <a:rPr lang="en-US" altLang="zh-CN" b="0" i="0" u="none" strike="noStrike" dirty="0" smtClean="0">
                <a:solidFill>
                  <a:srgbClr val="0B0080"/>
                </a:solidFill>
                <a:effectLst/>
                <a:latin typeface="Arial" panose="020B0604020202020204" pitchFamily="34" charset="0"/>
                <a:hlinkClick r:id="rId9" tooltip="Logic"/>
              </a:rPr>
              <a:t>conclusion</a:t>
            </a:r>
            <a:r>
              <a:rPr lang="en-US" altLang="zh-CN" b="0" i="0" dirty="0" smtClean="0">
                <a:solidFill>
                  <a:srgbClr val="222222"/>
                </a:solidFill>
                <a:effectLst/>
                <a:latin typeface="Arial" panose="020B0604020202020204" pitchFamily="34" charset="0"/>
              </a:rPr>
              <a:t>.</a:t>
            </a:r>
            <a:r>
              <a:rPr lang="en-US" altLang="zh-CN" b="0" i="0" u="none" strike="noStrike" baseline="30000" dirty="0" smtClean="0">
                <a:solidFill>
                  <a:srgbClr val="0B0080"/>
                </a:solidFill>
                <a:effectLst/>
                <a:latin typeface="Arial" panose="020B0604020202020204" pitchFamily="34" charset="0"/>
                <a:hlinkClick r:id="rId12"/>
              </a:rPr>
              <a:t>[3]</a:t>
            </a:r>
            <a:r>
              <a:rPr lang="en-US" altLang="zh-CN" b="0" i="0" dirty="0" smtClean="0">
                <a:solidFill>
                  <a:srgbClr val="222222"/>
                </a:solidFill>
                <a:effectLst/>
                <a:latin typeface="Arial" panose="020B0604020202020204" pitchFamily="34" charset="0"/>
              </a:rPr>
              <a:t> In other words, a premise is an assumption that something is true.</a:t>
            </a:r>
            <a:endParaRPr lang="zh-CN" altLang="en-US" dirty="0"/>
          </a:p>
        </p:txBody>
      </p:sp>
      <p:sp>
        <p:nvSpPr>
          <p:cNvPr id="15" name="矩形 14"/>
          <p:cNvSpPr/>
          <p:nvPr/>
        </p:nvSpPr>
        <p:spPr>
          <a:xfrm>
            <a:off x="9553074" y="2671011"/>
            <a:ext cx="2638926" cy="923330"/>
          </a:xfrm>
          <a:prstGeom prst="rect">
            <a:avLst/>
          </a:prstGeom>
        </p:spPr>
        <p:txBody>
          <a:bodyPr wrap="square">
            <a:spAutoFit/>
          </a:bodyPr>
          <a:lstStyle/>
          <a:p>
            <a:r>
              <a:rPr lang="en-US" altLang="zh-CN" b="0" i="0" dirty="0" smtClean="0">
                <a:solidFill>
                  <a:srgbClr val="222222"/>
                </a:solidFill>
                <a:effectLst/>
                <a:latin typeface="Arial" panose="020B0604020202020204" pitchFamily="34" charset="0"/>
              </a:rPr>
              <a:t>A </a:t>
            </a:r>
            <a:r>
              <a:rPr lang="en-US" altLang="zh-CN" b="1" i="0" dirty="0" smtClean="0">
                <a:solidFill>
                  <a:srgbClr val="222222"/>
                </a:solidFill>
                <a:effectLst/>
                <a:latin typeface="Arial" panose="020B0604020202020204" pitchFamily="34" charset="0"/>
              </a:rPr>
              <a:t>conclusion</a:t>
            </a:r>
            <a:r>
              <a:rPr lang="en-US" altLang="zh-CN" b="0" i="0" dirty="0" smtClean="0">
                <a:solidFill>
                  <a:srgbClr val="222222"/>
                </a:solidFill>
                <a:effectLst/>
                <a:latin typeface="Arial" panose="020B0604020202020204" pitchFamily="34" charset="0"/>
              </a:rPr>
              <a:t> is the second half of a hypothetical </a:t>
            </a:r>
            <a:r>
              <a:rPr lang="en-US" altLang="zh-CN" b="0" i="0" u="none" strike="noStrike" dirty="0" smtClean="0">
                <a:solidFill>
                  <a:srgbClr val="0B0080"/>
                </a:solidFill>
                <a:effectLst/>
                <a:latin typeface="Arial" panose="020B0604020202020204" pitchFamily="34" charset="0"/>
                <a:hlinkClick r:id="rId13" tooltip="Proposition"/>
              </a:rPr>
              <a:t>proposition</a:t>
            </a:r>
            <a:endParaRPr lang="zh-CN" altLang="en-US" dirty="0"/>
          </a:p>
        </p:txBody>
      </p:sp>
      <p:cxnSp>
        <p:nvCxnSpPr>
          <p:cNvPr id="17" name="直接箭头连接符 16"/>
          <p:cNvCxnSpPr/>
          <p:nvPr/>
        </p:nvCxnSpPr>
        <p:spPr>
          <a:xfrm flipV="1">
            <a:off x="5053263" y="2165685"/>
            <a:ext cx="2743200" cy="41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0"/>
          </p:cNvCxnSpPr>
          <p:nvPr/>
        </p:nvCxnSpPr>
        <p:spPr>
          <a:xfrm flipH="1" flipV="1">
            <a:off x="10479505" y="2165685"/>
            <a:ext cx="393032" cy="50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978772" y="3968763"/>
            <a:ext cx="2974102" cy="461665"/>
          </a:xfrm>
          <a:prstGeom prst="rect">
            <a:avLst/>
          </a:prstGeom>
        </p:spPr>
        <p:txBody>
          <a:bodyPr wrap="square">
            <a:spAutoFit/>
          </a:bodyPr>
          <a:lstStyle>
            <a:defPPr>
              <a:defRPr lang="zh-CN"/>
            </a:defPPr>
            <a:lvl1pPr>
              <a:defRPr sz="2400" b="0" i="0">
                <a:solidFill>
                  <a:srgbClr val="FF0000"/>
                </a:solidFill>
                <a:effectLst/>
                <a:latin typeface="Times" panose="02020603050405020304" pitchFamily="18" charset="0"/>
              </a:defRPr>
            </a:lvl1pPr>
          </a:lstStyle>
          <a:p>
            <a:r>
              <a:rPr lang="en-US" altLang="zh-CN" dirty="0"/>
              <a:t>An </a:t>
            </a:r>
            <a:r>
              <a:rPr lang="en-US" altLang="zh-CN" dirty="0" smtClean="0"/>
              <a:t>Inference example</a:t>
            </a:r>
            <a:endParaRPr lang="zh-CN" altLang="en-US" dirty="0"/>
          </a:p>
        </p:txBody>
      </p:sp>
      <p:cxnSp>
        <p:nvCxnSpPr>
          <p:cNvPr id="22" name="直接箭头连接符 21"/>
          <p:cNvCxnSpPr>
            <a:stCxn id="20" idx="2"/>
          </p:cNvCxnSpPr>
          <p:nvPr/>
        </p:nvCxnSpPr>
        <p:spPr>
          <a:xfrm>
            <a:off x="6465823" y="4430428"/>
            <a:ext cx="79356" cy="351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786267" y="5243515"/>
            <a:ext cx="15543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5305926" y="5243515"/>
            <a:ext cx="348916" cy="447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52209" y="5564378"/>
            <a:ext cx="1443790" cy="461665"/>
          </a:xfrm>
          <a:prstGeom prst="rect">
            <a:avLst/>
          </a:prstGeom>
        </p:spPr>
        <p:txBody>
          <a:bodyPr wrap="square">
            <a:spAutoFit/>
          </a:bodyPr>
          <a:lstStyle>
            <a:defPPr>
              <a:defRPr lang="zh-CN"/>
            </a:defPPr>
            <a:lvl1pPr>
              <a:defRPr sz="2400" b="0" i="0">
                <a:solidFill>
                  <a:srgbClr val="FF0000"/>
                </a:solidFill>
                <a:effectLst/>
                <a:latin typeface="Times" panose="02020603050405020304" pitchFamily="18" charset="0"/>
              </a:defRPr>
            </a:lvl1pPr>
          </a:lstStyle>
          <a:p>
            <a:r>
              <a:rPr lang="en-US" altLang="zh-CN" dirty="0" smtClean="0"/>
              <a:t>Premises</a:t>
            </a:r>
            <a:endParaRPr lang="zh-CN" altLang="en-US" dirty="0"/>
          </a:p>
        </p:txBody>
      </p:sp>
      <p:sp>
        <p:nvSpPr>
          <p:cNvPr id="30" name="文本框 29"/>
          <p:cNvSpPr txBox="1"/>
          <p:nvPr/>
        </p:nvSpPr>
        <p:spPr>
          <a:xfrm>
            <a:off x="6647741" y="5554558"/>
            <a:ext cx="1605922" cy="461665"/>
          </a:xfrm>
          <a:prstGeom prst="rect">
            <a:avLst/>
          </a:prstGeom>
        </p:spPr>
        <p:txBody>
          <a:bodyPr wrap="square">
            <a:spAutoFit/>
          </a:bodyPr>
          <a:lstStyle>
            <a:defPPr>
              <a:defRPr lang="zh-CN"/>
            </a:defPPr>
            <a:lvl1pPr>
              <a:defRPr sz="2400" b="0" i="0">
                <a:solidFill>
                  <a:srgbClr val="FF0000"/>
                </a:solidFill>
                <a:effectLst/>
                <a:latin typeface="Times" panose="02020603050405020304" pitchFamily="18" charset="0"/>
              </a:defRPr>
            </a:lvl1pPr>
          </a:lstStyle>
          <a:p>
            <a:r>
              <a:rPr lang="en-US" altLang="zh-CN" dirty="0" smtClean="0"/>
              <a:t>Conclusion</a:t>
            </a:r>
            <a:endParaRPr lang="zh-CN" altLang="en-US" dirty="0"/>
          </a:p>
        </p:txBody>
      </p:sp>
      <p:cxnSp>
        <p:nvCxnSpPr>
          <p:cNvPr id="31" name="直接箭头连接符 30"/>
          <p:cNvCxnSpPr>
            <a:endCxn id="30" idx="0"/>
          </p:cNvCxnSpPr>
          <p:nvPr/>
        </p:nvCxnSpPr>
        <p:spPr>
          <a:xfrm>
            <a:off x="6892384" y="5243515"/>
            <a:ext cx="558318" cy="3110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699288" y="5243515"/>
            <a:ext cx="41986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17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a:t>
            </a:r>
            <a:r>
              <a:rPr lang="en-US" altLang="zh-CN" b="1" u="sng" dirty="0" smtClean="0"/>
              <a:t>valid</a:t>
            </a:r>
            <a:r>
              <a:rPr lang="en-US" altLang="zh-CN" dirty="0" smtClean="0"/>
              <a:t> inference? - Validity</a:t>
            </a:r>
            <a:endParaRPr lang="zh-CN" altLang="en-US" dirty="0"/>
          </a:p>
        </p:txBody>
      </p:sp>
      <p:sp>
        <p:nvSpPr>
          <p:cNvPr id="3" name="内容占位符 2"/>
          <p:cNvSpPr>
            <a:spLocks noGrp="1"/>
          </p:cNvSpPr>
          <p:nvPr>
            <p:ph idx="1"/>
          </p:nvPr>
        </p:nvSpPr>
        <p:spPr>
          <a:xfrm>
            <a:off x="838200" y="1825625"/>
            <a:ext cx="10515600" cy="1921672"/>
          </a:xfrm>
        </p:spPr>
        <p:txBody>
          <a:bodyPr>
            <a:normAutofit fontScale="85000" lnSpcReduction="10000"/>
          </a:bodyPr>
          <a:lstStyle/>
          <a:p>
            <a:r>
              <a:rPr lang="en-US" altLang="zh-CN" dirty="0"/>
              <a:t>In </a:t>
            </a:r>
            <a:r>
              <a:rPr lang="en-US" altLang="zh-CN" dirty="0">
                <a:hlinkClick r:id="rId3" tooltip="Logic"/>
              </a:rPr>
              <a:t>logic</a:t>
            </a:r>
            <a:r>
              <a:rPr lang="en-US" altLang="zh-CN" dirty="0"/>
              <a:t>, an </a:t>
            </a:r>
            <a:r>
              <a:rPr lang="en-US" altLang="zh-CN" dirty="0">
                <a:hlinkClick r:id="rId4" tooltip="Argument"/>
              </a:rPr>
              <a:t>argument</a:t>
            </a:r>
            <a:r>
              <a:rPr lang="en-US" altLang="zh-CN" dirty="0"/>
              <a:t> is </a:t>
            </a:r>
            <a:r>
              <a:rPr lang="en-US" altLang="zh-CN" b="1" dirty="0"/>
              <a:t>valid</a:t>
            </a:r>
            <a:r>
              <a:rPr lang="en-US" altLang="zh-CN" dirty="0"/>
              <a:t> if and only if it takes a form that makes it impossible for the </a:t>
            </a:r>
            <a:r>
              <a:rPr lang="en-US" altLang="zh-CN" dirty="0">
                <a:hlinkClick r:id="rId5" tooltip="Premise"/>
              </a:rPr>
              <a:t>premise</a:t>
            </a:r>
            <a:r>
              <a:rPr lang="en-US" altLang="zh-CN" dirty="0"/>
              <a:t> to be true and the conclusion nevertheless to be false</a:t>
            </a:r>
            <a:r>
              <a:rPr lang="en-US" altLang="zh-CN" dirty="0" smtClean="0"/>
              <a:t>.</a:t>
            </a:r>
          </a:p>
          <a:p>
            <a:pPr lvl="1"/>
            <a:r>
              <a:rPr lang="en-US" altLang="zh-CN" dirty="0"/>
              <a:t>A </a:t>
            </a:r>
            <a:r>
              <a:rPr lang="en-US" altLang="zh-CN" dirty="0">
                <a:hlinkClick r:id="rId6" tooltip="Well-formed formula"/>
              </a:rPr>
              <a:t>formula</a:t>
            </a:r>
            <a:r>
              <a:rPr lang="en-US" altLang="zh-CN" dirty="0"/>
              <a:t> is valid </a:t>
            </a:r>
            <a:r>
              <a:rPr lang="en-US" altLang="zh-CN" dirty="0">
                <a:hlinkClick r:id="rId7" tooltip="If and only if"/>
              </a:rPr>
              <a:t>if and only if</a:t>
            </a:r>
            <a:r>
              <a:rPr lang="en-US" altLang="zh-CN" dirty="0"/>
              <a:t> it is true under every </a:t>
            </a:r>
            <a:r>
              <a:rPr lang="en-US" altLang="zh-CN" dirty="0">
                <a:hlinkClick r:id="rId8" tooltip="Interpretation (logic)"/>
              </a:rPr>
              <a:t>interpretation</a:t>
            </a:r>
            <a:r>
              <a:rPr lang="en-US" altLang="zh-CN" dirty="0"/>
              <a:t>, and an argument form (or schema) is valid if and only if every argument of that </a:t>
            </a:r>
            <a:r>
              <a:rPr lang="en-US" altLang="zh-CN" dirty="0">
                <a:hlinkClick r:id="rId9" tooltip="Logical form"/>
              </a:rPr>
              <a:t>logical form</a:t>
            </a:r>
            <a:r>
              <a:rPr lang="en-US" altLang="zh-CN" dirty="0"/>
              <a:t> is valid</a:t>
            </a:r>
            <a:r>
              <a:rPr lang="en-US" altLang="zh-CN" dirty="0" smtClean="0"/>
              <a:t>.</a:t>
            </a:r>
          </a:p>
          <a:p>
            <a:pPr lvl="1"/>
            <a:r>
              <a:rPr lang="en-US" altLang="zh-CN" dirty="0"/>
              <a:t>An </a:t>
            </a:r>
            <a:r>
              <a:rPr lang="en-US" altLang="zh-CN" dirty="0">
                <a:hlinkClick r:id="rId10" tooltip="Argument (logic)"/>
              </a:rPr>
              <a:t>argument</a:t>
            </a:r>
            <a:r>
              <a:rPr lang="en-US" altLang="zh-CN" dirty="0"/>
              <a:t> is valid if and only if the truth of its premises </a:t>
            </a:r>
            <a:r>
              <a:rPr lang="en-US" altLang="zh-CN" dirty="0">
                <a:hlinkClick r:id="rId11" tooltip="Entailment"/>
              </a:rPr>
              <a:t>entails</a:t>
            </a:r>
            <a:r>
              <a:rPr lang="en-US" altLang="zh-CN" dirty="0"/>
              <a:t> the truth of its conclusion and each step, sub-argument, or logical operation in the argument is valid</a:t>
            </a:r>
            <a:endParaRPr lang="zh-CN" altLang="en-US" dirty="0"/>
          </a:p>
        </p:txBody>
      </p:sp>
      <p:sp>
        <p:nvSpPr>
          <p:cNvPr id="7" name="Rectangle 3"/>
          <p:cNvSpPr>
            <a:spLocks noChangeArrowheads="1"/>
          </p:cNvSpPr>
          <p:nvPr/>
        </p:nvSpPr>
        <p:spPr bwMode="auto">
          <a:xfrm>
            <a:off x="925782" y="4346337"/>
            <a:ext cx="2394283" cy="15395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45720" rIns="0" bIns="15870" numCol="1" anchor="ctr" anchorCtr="0" compatLnSpc="1">
            <a:prstTxWarp prst="textNoShape">
              <a:avLst/>
            </a:prstTxWarp>
            <a:spAutoFit/>
          </a:bodyPr>
          <a:lstStyle/>
          <a:p>
            <a:pPr lvl="1" indent="-457200" eaLnBrk="0" fontAlgn="base" hangingPunct="0">
              <a:spcBef>
                <a:spcPct val="0"/>
              </a:spcBef>
              <a:spcAft>
                <a:spcPct val="0"/>
              </a:spcAft>
            </a:pPr>
            <a:r>
              <a:rPr lang="en-US" altLang="zh-CN" sz="1600" dirty="0" smtClean="0">
                <a:solidFill>
                  <a:srgbClr val="FF0000"/>
                </a:solidFill>
                <a:latin typeface="Times" panose="02020603050405020304" pitchFamily="18" charset="0"/>
              </a:rPr>
              <a:t>Given:</a:t>
            </a:r>
          </a:p>
          <a:p>
            <a:pPr lvl="1" indent="-457200" eaLnBrk="0" fontAlgn="base" hangingPunct="0">
              <a:spcBef>
                <a:spcPct val="0"/>
              </a:spcBef>
              <a:spcAft>
                <a:spcPct val="0"/>
              </a:spcAft>
            </a:pPr>
            <a:r>
              <a:rPr lang="en-US" altLang="zh-CN" sz="1600" dirty="0" smtClean="0">
                <a:solidFill>
                  <a:srgbClr val="FF0000"/>
                </a:solidFill>
                <a:latin typeface="Times" panose="02020603050405020304" pitchFamily="18" charset="0"/>
              </a:rPr>
              <a:t>P  = </a:t>
            </a:r>
            <a:r>
              <a:rPr lang="zh-CN" altLang="zh-CN" sz="1600" dirty="0">
                <a:solidFill>
                  <a:srgbClr val="FF0000"/>
                </a:solidFill>
                <a:latin typeface="Times" panose="02020603050405020304" pitchFamily="18" charset="0"/>
              </a:rPr>
              <a:t>All men are</a:t>
            </a:r>
            <a:r>
              <a:rPr lang="en-US" altLang="zh-CN" sz="1600" dirty="0">
                <a:solidFill>
                  <a:srgbClr val="FF0000"/>
                </a:solidFill>
                <a:latin typeface="Times" panose="02020603050405020304" pitchFamily="18" charset="0"/>
              </a:rPr>
              <a:t> mortal</a:t>
            </a:r>
            <a:r>
              <a:rPr lang="zh-CN" altLang="zh-CN" sz="1600" dirty="0">
                <a:solidFill>
                  <a:srgbClr val="FF0000"/>
                </a:solidFill>
                <a:latin typeface="Times" panose="02020603050405020304" pitchFamily="18" charset="0"/>
              </a:rPr>
              <a:t>.</a:t>
            </a:r>
          </a:p>
          <a:p>
            <a:pPr lvl="1" indent="-457200" eaLnBrk="0" fontAlgn="base" hangingPunct="0">
              <a:spcBef>
                <a:spcPct val="0"/>
              </a:spcBef>
              <a:spcAft>
                <a:spcPct val="0"/>
              </a:spcAft>
            </a:pPr>
            <a:r>
              <a:rPr lang="el-GR" altLang="zh-CN" sz="1600" b="0" i="0" dirty="0" smtClean="0">
                <a:solidFill>
                  <a:srgbClr val="FF0000"/>
                </a:solidFill>
                <a:effectLst/>
                <a:latin typeface="Times" panose="02020603050405020304" pitchFamily="18" charset="0"/>
              </a:rPr>
              <a:t>Φ</a:t>
            </a:r>
            <a:r>
              <a:rPr lang="en-US" altLang="zh-CN" sz="1600" b="0" i="0" dirty="0" smtClean="0">
                <a:solidFill>
                  <a:srgbClr val="FF0000"/>
                </a:solidFill>
                <a:effectLst/>
                <a:latin typeface="Times" panose="02020603050405020304" pitchFamily="18" charset="0"/>
              </a:rPr>
              <a:t> </a:t>
            </a:r>
            <a:r>
              <a:rPr lang="en-US" altLang="zh-CN" sz="1600" dirty="0" smtClean="0">
                <a:solidFill>
                  <a:srgbClr val="FF0000"/>
                </a:solidFill>
                <a:latin typeface="Times" panose="02020603050405020304" pitchFamily="18" charset="0"/>
              </a:rPr>
              <a:t>= </a:t>
            </a:r>
            <a:r>
              <a:rPr lang="zh-CN" altLang="zh-CN" sz="1600" dirty="0">
                <a:solidFill>
                  <a:srgbClr val="FF0000"/>
                </a:solidFill>
                <a:latin typeface="Times" panose="02020603050405020304" pitchFamily="18" charset="0"/>
              </a:rPr>
              <a:t>Socrates is a man.</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altLang="zh-CN" sz="1600" dirty="0" smtClean="0">
                <a:solidFill>
                  <a:srgbClr val="FF0000"/>
                </a:solidFill>
                <a:latin typeface="Times" panose="02020603050405020304" pitchFamily="18" charset="0"/>
              </a:rPr>
              <a:t>Q = </a:t>
            </a:r>
            <a:r>
              <a:rPr lang="zh-CN" altLang="zh-CN" sz="1600" dirty="0" smtClean="0">
                <a:solidFill>
                  <a:srgbClr val="FF0000"/>
                </a:solidFill>
                <a:latin typeface="Times" panose="02020603050405020304" pitchFamily="18" charset="0"/>
              </a:rPr>
              <a:t>Socrates </a:t>
            </a:r>
            <a:r>
              <a:rPr lang="zh-CN" altLang="zh-CN" sz="1600" dirty="0">
                <a:solidFill>
                  <a:srgbClr val="FF0000"/>
                </a:solidFill>
                <a:latin typeface="Times" panose="02020603050405020304" pitchFamily="18" charset="0"/>
              </a:rPr>
              <a:t>is mortal</a:t>
            </a:r>
            <a:r>
              <a:rPr lang="zh-CN" altLang="zh-CN" sz="1600" dirty="0" smtClean="0">
                <a:solidFill>
                  <a:srgbClr val="FF0000"/>
                </a:solidFill>
                <a:latin typeface="Times" panose="02020603050405020304" pitchFamily="18" charset="0"/>
              </a:rPr>
              <a:t>.</a:t>
            </a:r>
            <a:endParaRPr lang="en-US" altLang="zh-CN" sz="1600" dirty="0" smtClean="0">
              <a:solidFill>
                <a:srgbClr val="FF0000"/>
              </a:solidFill>
              <a:latin typeface="Times" panose="02020603050405020304" pitchFamily="18"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lang="en-US" altLang="zh-CN" sz="1600" dirty="0" smtClean="0">
                <a:solidFill>
                  <a:srgbClr val="FF0000"/>
                </a:solidFill>
                <a:latin typeface="Times" panose="02020603050405020304" pitchFamily="18" charset="0"/>
              </a:rPr>
              <a:t>Argument:</a:t>
            </a:r>
          </a:p>
          <a:p>
            <a:pPr lvl="1" indent="-457200" eaLnBrk="0" fontAlgn="base" hangingPunct="0">
              <a:spcBef>
                <a:spcPct val="0"/>
              </a:spcBef>
              <a:spcAft>
                <a:spcPct val="0"/>
              </a:spcAft>
            </a:pPr>
            <a:r>
              <a:rPr lang="en-US" altLang="zh-CN" sz="1600" dirty="0" smtClean="0">
                <a:solidFill>
                  <a:srgbClr val="FF0000"/>
                </a:solidFill>
                <a:latin typeface="Times" panose="02020603050405020304" pitchFamily="18" charset="0"/>
              </a:rPr>
              <a:t>P, </a:t>
            </a:r>
            <a:r>
              <a:rPr lang="el-GR" altLang="zh-CN" sz="1600" b="0" i="0" dirty="0" smtClean="0">
                <a:solidFill>
                  <a:srgbClr val="FF0000"/>
                </a:solidFill>
                <a:effectLst/>
                <a:latin typeface="Times" panose="02020603050405020304" pitchFamily="18" charset="0"/>
              </a:rPr>
              <a:t>Φ</a:t>
            </a:r>
            <a:r>
              <a:rPr lang="en-US" altLang="zh-CN" sz="1600" b="0" i="0" dirty="0" smtClean="0">
                <a:solidFill>
                  <a:srgbClr val="FF0000"/>
                </a:solidFill>
                <a:effectLst/>
                <a:latin typeface="Times" panose="02020603050405020304" pitchFamily="18" charset="0"/>
              </a:rPr>
              <a:t> |- Q</a:t>
            </a:r>
            <a:endParaRPr lang="zh-CN" altLang="zh-CN" sz="1600" dirty="0">
              <a:solidFill>
                <a:srgbClr val="FF0000"/>
              </a:solidFill>
              <a:latin typeface="Times" panose="02020603050405020304" pitchFamily="18" charset="0"/>
            </a:endParaRPr>
          </a:p>
        </p:txBody>
      </p:sp>
      <p:sp>
        <p:nvSpPr>
          <p:cNvPr id="8" name="Rectangle 3"/>
          <p:cNvSpPr>
            <a:spLocks noChangeArrowheads="1"/>
          </p:cNvSpPr>
          <p:nvPr/>
        </p:nvSpPr>
        <p:spPr bwMode="auto">
          <a:xfrm>
            <a:off x="3677003" y="4346336"/>
            <a:ext cx="2394283" cy="15395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45720" rIns="0" bIns="15870" numCol="1" anchor="ctr" anchorCtr="0" compatLnSpc="1">
            <a:prstTxWarp prst="textNoShape">
              <a:avLst/>
            </a:prstTxWarp>
            <a:spAutoFit/>
          </a:bodyPr>
          <a:lstStyle/>
          <a:p>
            <a:pPr lvl="1" indent="-457200" eaLnBrk="0" fontAlgn="base" hangingPunct="0">
              <a:spcBef>
                <a:spcPct val="0"/>
              </a:spcBef>
              <a:spcAft>
                <a:spcPct val="0"/>
              </a:spcAft>
            </a:pPr>
            <a:r>
              <a:rPr lang="en-US" altLang="zh-CN" sz="1600" dirty="0" smtClean="0">
                <a:solidFill>
                  <a:srgbClr val="FF0000"/>
                </a:solidFill>
                <a:latin typeface="Times" panose="02020603050405020304" pitchFamily="18" charset="0"/>
              </a:rPr>
              <a:t>Given:</a:t>
            </a:r>
          </a:p>
          <a:p>
            <a:pPr lvl="1" indent="-457200" eaLnBrk="0" fontAlgn="base" hangingPunct="0">
              <a:spcBef>
                <a:spcPct val="0"/>
              </a:spcBef>
              <a:spcAft>
                <a:spcPct val="0"/>
              </a:spcAft>
            </a:pPr>
            <a:r>
              <a:rPr lang="en-US" altLang="zh-CN" sz="1600" dirty="0" smtClean="0">
                <a:solidFill>
                  <a:srgbClr val="FF0000"/>
                </a:solidFill>
                <a:latin typeface="Times" panose="02020603050405020304" pitchFamily="18" charset="0"/>
              </a:rPr>
              <a:t>P  = </a:t>
            </a:r>
            <a:r>
              <a:rPr lang="zh-CN" altLang="zh-CN" sz="1600" dirty="0">
                <a:solidFill>
                  <a:srgbClr val="FF0000"/>
                </a:solidFill>
                <a:latin typeface="Times" panose="02020603050405020304" pitchFamily="18" charset="0"/>
              </a:rPr>
              <a:t>All </a:t>
            </a:r>
            <a:r>
              <a:rPr lang="en-US" altLang="zh-CN" sz="1600" dirty="0" smtClean="0">
                <a:solidFill>
                  <a:srgbClr val="FF0000"/>
                </a:solidFill>
                <a:latin typeface="Times" panose="02020603050405020304" pitchFamily="18" charset="0"/>
              </a:rPr>
              <a:t>cups </a:t>
            </a:r>
            <a:r>
              <a:rPr lang="zh-CN" altLang="zh-CN" sz="1600" dirty="0" smtClean="0">
                <a:solidFill>
                  <a:srgbClr val="FF0000"/>
                </a:solidFill>
                <a:latin typeface="Times" panose="02020603050405020304" pitchFamily="18" charset="0"/>
              </a:rPr>
              <a:t>are</a:t>
            </a:r>
            <a:r>
              <a:rPr lang="en-US" altLang="zh-CN" sz="1600" dirty="0" smtClean="0">
                <a:solidFill>
                  <a:srgbClr val="FF0000"/>
                </a:solidFill>
                <a:latin typeface="Times" panose="02020603050405020304" pitchFamily="18" charset="0"/>
              </a:rPr>
              <a:t> green</a:t>
            </a:r>
            <a:r>
              <a:rPr lang="zh-CN" altLang="zh-CN" sz="1600" dirty="0" smtClean="0">
                <a:solidFill>
                  <a:srgbClr val="FF0000"/>
                </a:solidFill>
                <a:latin typeface="Times" panose="02020603050405020304" pitchFamily="18" charset="0"/>
              </a:rPr>
              <a:t>.</a:t>
            </a:r>
            <a:endParaRPr lang="zh-CN" altLang="zh-CN" sz="1600" dirty="0">
              <a:solidFill>
                <a:srgbClr val="FF0000"/>
              </a:solidFill>
              <a:latin typeface="Times" panose="02020603050405020304" pitchFamily="18" charset="0"/>
            </a:endParaRPr>
          </a:p>
          <a:p>
            <a:pPr lvl="1" indent="-457200" eaLnBrk="0" fontAlgn="base" hangingPunct="0">
              <a:spcBef>
                <a:spcPct val="0"/>
              </a:spcBef>
              <a:spcAft>
                <a:spcPct val="0"/>
              </a:spcAft>
            </a:pPr>
            <a:r>
              <a:rPr lang="el-GR" altLang="zh-CN" sz="1600" b="0" i="0" dirty="0" smtClean="0">
                <a:solidFill>
                  <a:srgbClr val="FF0000"/>
                </a:solidFill>
                <a:effectLst/>
                <a:latin typeface="Times" panose="02020603050405020304" pitchFamily="18" charset="0"/>
              </a:rPr>
              <a:t>Φ</a:t>
            </a:r>
            <a:r>
              <a:rPr lang="en-US" altLang="zh-CN" sz="1600" b="0" i="0" dirty="0" smtClean="0">
                <a:solidFill>
                  <a:srgbClr val="FF0000"/>
                </a:solidFill>
                <a:effectLst/>
                <a:latin typeface="Times" panose="02020603050405020304" pitchFamily="18" charset="0"/>
              </a:rPr>
              <a:t> </a:t>
            </a:r>
            <a:r>
              <a:rPr lang="en-US" altLang="zh-CN" sz="1600" dirty="0" smtClean="0">
                <a:solidFill>
                  <a:srgbClr val="FF0000"/>
                </a:solidFill>
                <a:latin typeface="Times" panose="02020603050405020304" pitchFamily="18" charset="0"/>
              </a:rPr>
              <a:t>= </a:t>
            </a:r>
            <a:r>
              <a:rPr lang="zh-CN" altLang="zh-CN" sz="1600" dirty="0">
                <a:solidFill>
                  <a:srgbClr val="FF0000"/>
                </a:solidFill>
                <a:latin typeface="Times" panose="02020603050405020304" pitchFamily="18" charset="0"/>
              </a:rPr>
              <a:t>Socrates is a </a:t>
            </a:r>
            <a:r>
              <a:rPr lang="en-US" altLang="zh-CN" sz="1600" dirty="0" smtClean="0">
                <a:solidFill>
                  <a:srgbClr val="FF0000"/>
                </a:solidFill>
                <a:latin typeface="Times" panose="02020603050405020304" pitchFamily="18" charset="0"/>
              </a:rPr>
              <a:t>cup</a:t>
            </a:r>
            <a:r>
              <a:rPr lang="zh-CN" altLang="zh-CN" sz="1600" dirty="0" smtClean="0">
                <a:solidFill>
                  <a:srgbClr val="FF0000"/>
                </a:solidFill>
                <a:latin typeface="Times" panose="02020603050405020304" pitchFamily="18" charset="0"/>
              </a:rPr>
              <a:t>.</a:t>
            </a:r>
            <a:endParaRPr lang="zh-CN" altLang="zh-CN" sz="1600" dirty="0">
              <a:solidFill>
                <a:srgbClr val="FF0000"/>
              </a:solidFill>
              <a:latin typeface="Times" panose="02020603050405020304" pitchFamily="18"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lang="en-US" altLang="zh-CN" sz="1600" dirty="0" smtClean="0">
                <a:solidFill>
                  <a:srgbClr val="FF0000"/>
                </a:solidFill>
                <a:latin typeface="Times" panose="02020603050405020304" pitchFamily="18" charset="0"/>
              </a:rPr>
              <a:t>Q = </a:t>
            </a:r>
            <a:r>
              <a:rPr lang="zh-CN" altLang="zh-CN" sz="1600" dirty="0" smtClean="0">
                <a:solidFill>
                  <a:srgbClr val="FF0000"/>
                </a:solidFill>
                <a:latin typeface="Times" panose="02020603050405020304" pitchFamily="18" charset="0"/>
              </a:rPr>
              <a:t>Socrates </a:t>
            </a:r>
            <a:r>
              <a:rPr lang="zh-CN" altLang="zh-CN" sz="1600" dirty="0">
                <a:solidFill>
                  <a:srgbClr val="FF0000"/>
                </a:solidFill>
                <a:latin typeface="Times" panose="02020603050405020304" pitchFamily="18" charset="0"/>
              </a:rPr>
              <a:t>is </a:t>
            </a:r>
            <a:r>
              <a:rPr lang="en-US" altLang="zh-CN" sz="1600" dirty="0" smtClean="0">
                <a:solidFill>
                  <a:srgbClr val="FF0000"/>
                </a:solidFill>
                <a:latin typeface="Times" panose="02020603050405020304" pitchFamily="18" charset="0"/>
              </a:rPr>
              <a:t>green</a:t>
            </a:r>
            <a:r>
              <a:rPr lang="zh-CN" altLang="zh-CN" sz="1600" dirty="0" smtClean="0">
                <a:solidFill>
                  <a:srgbClr val="FF0000"/>
                </a:solidFill>
                <a:latin typeface="Times" panose="02020603050405020304" pitchFamily="18" charset="0"/>
              </a:rPr>
              <a:t>.</a:t>
            </a:r>
            <a:endParaRPr lang="en-US" altLang="zh-CN" sz="1600" dirty="0" smtClean="0">
              <a:solidFill>
                <a:srgbClr val="FF0000"/>
              </a:solidFill>
              <a:latin typeface="Times" panose="02020603050405020304" pitchFamily="18"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lang="en-US" altLang="zh-CN" sz="1600" dirty="0" smtClean="0">
                <a:solidFill>
                  <a:srgbClr val="FF0000"/>
                </a:solidFill>
                <a:latin typeface="Times" panose="02020603050405020304" pitchFamily="18" charset="0"/>
              </a:rPr>
              <a:t>Argument:</a:t>
            </a:r>
          </a:p>
          <a:p>
            <a:pPr lvl="1" indent="-457200" eaLnBrk="0" fontAlgn="base" hangingPunct="0">
              <a:spcBef>
                <a:spcPct val="0"/>
              </a:spcBef>
              <a:spcAft>
                <a:spcPct val="0"/>
              </a:spcAft>
            </a:pPr>
            <a:r>
              <a:rPr lang="en-US" altLang="zh-CN" sz="1600" dirty="0" smtClean="0">
                <a:solidFill>
                  <a:srgbClr val="FF0000"/>
                </a:solidFill>
                <a:latin typeface="Times" panose="02020603050405020304" pitchFamily="18" charset="0"/>
              </a:rPr>
              <a:t>P, </a:t>
            </a:r>
            <a:r>
              <a:rPr lang="el-GR" altLang="zh-CN" sz="1600" b="0" i="0" dirty="0" smtClean="0">
                <a:solidFill>
                  <a:srgbClr val="FF0000"/>
                </a:solidFill>
                <a:effectLst/>
                <a:latin typeface="Times" panose="02020603050405020304" pitchFamily="18" charset="0"/>
              </a:rPr>
              <a:t>Φ</a:t>
            </a:r>
            <a:r>
              <a:rPr lang="en-US" altLang="zh-CN" sz="1600" b="0" i="0" dirty="0" smtClean="0">
                <a:solidFill>
                  <a:srgbClr val="FF0000"/>
                </a:solidFill>
                <a:effectLst/>
                <a:latin typeface="Times" panose="02020603050405020304" pitchFamily="18" charset="0"/>
              </a:rPr>
              <a:t> |- Q</a:t>
            </a:r>
            <a:endParaRPr lang="zh-CN" altLang="zh-CN" sz="1600" dirty="0">
              <a:solidFill>
                <a:srgbClr val="FF0000"/>
              </a:solidFill>
              <a:latin typeface="Times" panose="02020603050405020304" pitchFamily="18" charset="0"/>
            </a:endParaRPr>
          </a:p>
        </p:txBody>
      </p:sp>
      <p:sp>
        <p:nvSpPr>
          <p:cNvPr id="9" name="文本框 8"/>
          <p:cNvSpPr txBox="1"/>
          <p:nvPr/>
        </p:nvSpPr>
        <p:spPr>
          <a:xfrm>
            <a:off x="1104251" y="3648242"/>
            <a:ext cx="5145504" cy="646331"/>
          </a:xfrm>
          <a:prstGeom prst="rect">
            <a:avLst/>
          </a:prstGeom>
          <a:noFill/>
        </p:spPr>
        <p:txBody>
          <a:bodyPr wrap="square" rtlCol="0">
            <a:spAutoFit/>
          </a:bodyPr>
          <a:lstStyle/>
          <a:p>
            <a:r>
              <a:rPr lang="en-US" altLang="zh-CN" b="1" dirty="0" smtClean="0"/>
              <a:t>No </a:t>
            </a:r>
            <a:r>
              <a:rPr lang="en-US" altLang="zh-CN" b="1" dirty="0"/>
              <a:t>matter how the universe might be constructed, </a:t>
            </a:r>
            <a:r>
              <a:rPr lang="en-US" altLang="zh-CN" b="1" dirty="0" smtClean="0"/>
              <a:t>both the following arguments is valid</a:t>
            </a:r>
            <a:endParaRPr lang="zh-CN" altLang="en-US" b="1" dirty="0"/>
          </a:p>
        </p:txBody>
      </p:sp>
      <p:cxnSp>
        <p:nvCxnSpPr>
          <p:cNvPr id="11" name="直接箭头连接符 10"/>
          <p:cNvCxnSpPr/>
          <p:nvPr/>
        </p:nvCxnSpPr>
        <p:spPr>
          <a:xfrm flipH="1">
            <a:off x="2125362" y="4177956"/>
            <a:ext cx="716692" cy="46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930123" y="4177956"/>
            <a:ext cx="1122893" cy="308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3"/>
          <p:cNvSpPr>
            <a:spLocks noChangeArrowheads="1"/>
          </p:cNvSpPr>
          <p:nvPr/>
        </p:nvSpPr>
        <p:spPr bwMode="auto">
          <a:xfrm>
            <a:off x="8080127" y="4294573"/>
            <a:ext cx="2707321" cy="15395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45720" rIns="0" bIns="15870" numCol="1" anchor="ctr" anchorCtr="0" compatLnSpc="1">
            <a:prstTxWarp prst="textNoShape">
              <a:avLst/>
            </a:prstTxWarp>
            <a:spAutoFit/>
          </a:bodyPr>
          <a:lstStyle/>
          <a:p>
            <a:pPr lvl="1" indent="-457200" eaLnBrk="0" fontAlgn="base" hangingPunct="0">
              <a:spcBef>
                <a:spcPct val="0"/>
              </a:spcBef>
              <a:spcAft>
                <a:spcPct val="0"/>
              </a:spcAft>
            </a:pPr>
            <a:r>
              <a:rPr lang="en-US" altLang="zh-CN" sz="1600" dirty="0" smtClean="0">
                <a:solidFill>
                  <a:srgbClr val="FF0000"/>
                </a:solidFill>
                <a:latin typeface="Times" panose="02020603050405020304" pitchFamily="18" charset="0"/>
              </a:rPr>
              <a:t>Given:</a:t>
            </a:r>
          </a:p>
          <a:p>
            <a:pPr lvl="1" indent="-457200" eaLnBrk="0" fontAlgn="base" hangingPunct="0">
              <a:spcBef>
                <a:spcPct val="0"/>
              </a:spcBef>
              <a:spcAft>
                <a:spcPct val="0"/>
              </a:spcAft>
            </a:pPr>
            <a:r>
              <a:rPr lang="en-US" altLang="zh-CN" sz="1600" dirty="0" smtClean="0">
                <a:solidFill>
                  <a:srgbClr val="FF0000"/>
                </a:solidFill>
                <a:latin typeface="Times" panose="02020603050405020304" pitchFamily="18" charset="0"/>
              </a:rPr>
              <a:t>P  = </a:t>
            </a:r>
            <a:r>
              <a:rPr lang="zh-CN" altLang="zh-CN" sz="1600" dirty="0">
                <a:solidFill>
                  <a:srgbClr val="FF0000"/>
                </a:solidFill>
                <a:latin typeface="Times" panose="02020603050405020304" pitchFamily="18" charset="0"/>
              </a:rPr>
              <a:t>All </a:t>
            </a:r>
            <a:r>
              <a:rPr lang="en-US" altLang="zh-CN" sz="1600" dirty="0" smtClean="0">
                <a:solidFill>
                  <a:srgbClr val="FF0000"/>
                </a:solidFill>
                <a:latin typeface="Times" panose="02020603050405020304" pitchFamily="18" charset="0"/>
              </a:rPr>
              <a:t>men </a:t>
            </a:r>
            <a:r>
              <a:rPr lang="zh-CN" altLang="zh-CN" sz="1600" dirty="0" smtClean="0">
                <a:solidFill>
                  <a:srgbClr val="FF0000"/>
                </a:solidFill>
                <a:latin typeface="Times" panose="02020603050405020304" pitchFamily="18" charset="0"/>
              </a:rPr>
              <a:t>are</a:t>
            </a:r>
            <a:r>
              <a:rPr lang="en-US" altLang="zh-CN" sz="1600" dirty="0" smtClean="0">
                <a:solidFill>
                  <a:srgbClr val="FF0000"/>
                </a:solidFill>
                <a:latin typeface="Times" panose="02020603050405020304" pitchFamily="18" charset="0"/>
              </a:rPr>
              <a:t> immortal</a:t>
            </a:r>
            <a:r>
              <a:rPr lang="zh-CN" altLang="zh-CN" sz="1600" dirty="0" smtClean="0">
                <a:solidFill>
                  <a:srgbClr val="FF0000"/>
                </a:solidFill>
                <a:latin typeface="Times" panose="02020603050405020304" pitchFamily="18" charset="0"/>
              </a:rPr>
              <a:t>.</a:t>
            </a:r>
            <a:endParaRPr lang="zh-CN" altLang="zh-CN" sz="1600" dirty="0">
              <a:solidFill>
                <a:srgbClr val="FF0000"/>
              </a:solidFill>
              <a:latin typeface="Times" panose="02020603050405020304" pitchFamily="18" charset="0"/>
            </a:endParaRPr>
          </a:p>
          <a:p>
            <a:pPr lvl="1" indent="-457200" eaLnBrk="0" fontAlgn="base" hangingPunct="0">
              <a:spcBef>
                <a:spcPct val="0"/>
              </a:spcBef>
              <a:spcAft>
                <a:spcPct val="0"/>
              </a:spcAft>
            </a:pPr>
            <a:r>
              <a:rPr lang="el-GR" altLang="zh-CN" sz="1600" b="0" i="0" dirty="0" smtClean="0">
                <a:solidFill>
                  <a:srgbClr val="FF0000"/>
                </a:solidFill>
                <a:effectLst/>
                <a:latin typeface="Times" panose="02020603050405020304" pitchFamily="18" charset="0"/>
              </a:rPr>
              <a:t>Φ</a:t>
            </a:r>
            <a:r>
              <a:rPr lang="en-US" altLang="zh-CN" sz="1600" b="0" i="0" dirty="0" smtClean="0">
                <a:solidFill>
                  <a:srgbClr val="FF0000"/>
                </a:solidFill>
                <a:effectLst/>
                <a:latin typeface="Times" panose="02020603050405020304" pitchFamily="18" charset="0"/>
              </a:rPr>
              <a:t> </a:t>
            </a:r>
            <a:r>
              <a:rPr lang="en-US" altLang="zh-CN" sz="1600" dirty="0" smtClean="0">
                <a:solidFill>
                  <a:srgbClr val="FF0000"/>
                </a:solidFill>
                <a:latin typeface="Times" panose="02020603050405020304" pitchFamily="18" charset="0"/>
              </a:rPr>
              <a:t>= </a:t>
            </a:r>
            <a:r>
              <a:rPr lang="zh-CN" altLang="zh-CN" sz="1600" dirty="0">
                <a:solidFill>
                  <a:srgbClr val="FF0000"/>
                </a:solidFill>
                <a:latin typeface="Times" panose="02020603050405020304" pitchFamily="18" charset="0"/>
              </a:rPr>
              <a:t>Socrates is a </a:t>
            </a:r>
            <a:r>
              <a:rPr lang="en-US" altLang="zh-CN" sz="1600" dirty="0" smtClean="0">
                <a:solidFill>
                  <a:srgbClr val="FF0000"/>
                </a:solidFill>
                <a:latin typeface="Times" panose="02020603050405020304" pitchFamily="18" charset="0"/>
              </a:rPr>
              <a:t>man</a:t>
            </a:r>
            <a:r>
              <a:rPr lang="zh-CN" altLang="zh-CN" sz="1600" dirty="0" smtClean="0">
                <a:solidFill>
                  <a:srgbClr val="FF0000"/>
                </a:solidFill>
                <a:latin typeface="Times" panose="02020603050405020304" pitchFamily="18" charset="0"/>
              </a:rPr>
              <a:t>.</a:t>
            </a:r>
            <a:endParaRPr lang="zh-CN" altLang="zh-CN" sz="1600" dirty="0">
              <a:solidFill>
                <a:srgbClr val="FF0000"/>
              </a:solidFill>
              <a:latin typeface="Times" panose="02020603050405020304" pitchFamily="18"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lang="en-US" altLang="zh-CN" sz="1600" dirty="0" smtClean="0">
                <a:solidFill>
                  <a:srgbClr val="FF0000"/>
                </a:solidFill>
                <a:latin typeface="Times" panose="02020603050405020304" pitchFamily="18" charset="0"/>
              </a:rPr>
              <a:t>Q = </a:t>
            </a:r>
            <a:r>
              <a:rPr lang="zh-CN" altLang="zh-CN" sz="1600" dirty="0" smtClean="0">
                <a:solidFill>
                  <a:srgbClr val="FF0000"/>
                </a:solidFill>
                <a:latin typeface="Times" panose="02020603050405020304" pitchFamily="18" charset="0"/>
              </a:rPr>
              <a:t>Socrates </a:t>
            </a:r>
            <a:r>
              <a:rPr lang="zh-CN" altLang="zh-CN" sz="1600" dirty="0">
                <a:solidFill>
                  <a:srgbClr val="FF0000"/>
                </a:solidFill>
                <a:latin typeface="Times" panose="02020603050405020304" pitchFamily="18" charset="0"/>
              </a:rPr>
              <a:t>is </a:t>
            </a:r>
            <a:r>
              <a:rPr lang="en-US" altLang="zh-CN" sz="1600" dirty="0" err="1" smtClean="0">
                <a:solidFill>
                  <a:srgbClr val="FF0000"/>
                </a:solidFill>
                <a:latin typeface="Times" panose="02020603050405020304" pitchFamily="18" charset="0"/>
              </a:rPr>
              <a:t>motal</a:t>
            </a:r>
            <a:r>
              <a:rPr lang="zh-CN" altLang="zh-CN" sz="1600" dirty="0" smtClean="0">
                <a:solidFill>
                  <a:srgbClr val="FF0000"/>
                </a:solidFill>
                <a:latin typeface="Times" panose="02020603050405020304" pitchFamily="18" charset="0"/>
              </a:rPr>
              <a:t>.</a:t>
            </a:r>
            <a:endParaRPr lang="en-US" altLang="zh-CN" sz="1600" dirty="0" smtClean="0">
              <a:solidFill>
                <a:srgbClr val="FF0000"/>
              </a:solidFill>
              <a:latin typeface="Times" panose="02020603050405020304" pitchFamily="18"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lang="en-US" altLang="zh-CN" sz="1600" dirty="0" smtClean="0">
                <a:solidFill>
                  <a:srgbClr val="FF0000"/>
                </a:solidFill>
                <a:latin typeface="Times" panose="02020603050405020304" pitchFamily="18" charset="0"/>
              </a:rPr>
              <a:t>Argument:</a:t>
            </a:r>
          </a:p>
          <a:p>
            <a:pPr lvl="1" indent="-457200" eaLnBrk="0" fontAlgn="base" hangingPunct="0">
              <a:spcBef>
                <a:spcPct val="0"/>
              </a:spcBef>
              <a:spcAft>
                <a:spcPct val="0"/>
              </a:spcAft>
            </a:pPr>
            <a:r>
              <a:rPr lang="en-US" altLang="zh-CN" sz="1600" dirty="0" smtClean="0">
                <a:solidFill>
                  <a:srgbClr val="FF0000"/>
                </a:solidFill>
                <a:latin typeface="Times" panose="02020603050405020304" pitchFamily="18" charset="0"/>
              </a:rPr>
              <a:t>P, </a:t>
            </a:r>
            <a:r>
              <a:rPr lang="el-GR" altLang="zh-CN" sz="1600" b="0" i="0" dirty="0" smtClean="0">
                <a:solidFill>
                  <a:srgbClr val="FF0000"/>
                </a:solidFill>
                <a:effectLst/>
                <a:latin typeface="Times" panose="02020603050405020304" pitchFamily="18" charset="0"/>
              </a:rPr>
              <a:t>Φ</a:t>
            </a:r>
            <a:r>
              <a:rPr lang="en-US" altLang="zh-CN" sz="1600" b="0" i="0" dirty="0" smtClean="0">
                <a:solidFill>
                  <a:srgbClr val="FF0000"/>
                </a:solidFill>
                <a:effectLst/>
                <a:latin typeface="Times" panose="02020603050405020304" pitchFamily="18" charset="0"/>
              </a:rPr>
              <a:t> |- Q</a:t>
            </a:r>
            <a:endParaRPr lang="zh-CN" altLang="zh-CN" sz="1600" dirty="0">
              <a:solidFill>
                <a:srgbClr val="FF0000"/>
              </a:solidFill>
              <a:latin typeface="Times" panose="02020603050405020304" pitchFamily="18" charset="0"/>
            </a:endParaRPr>
          </a:p>
        </p:txBody>
      </p:sp>
      <p:sp>
        <p:nvSpPr>
          <p:cNvPr id="16" name="文本框 15"/>
          <p:cNvSpPr txBox="1"/>
          <p:nvPr/>
        </p:nvSpPr>
        <p:spPr>
          <a:xfrm>
            <a:off x="7612683" y="3602075"/>
            <a:ext cx="3642208" cy="369332"/>
          </a:xfrm>
          <a:prstGeom prst="rect">
            <a:avLst/>
          </a:prstGeom>
          <a:noFill/>
        </p:spPr>
        <p:txBody>
          <a:bodyPr wrap="square" rtlCol="0">
            <a:spAutoFit/>
          </a:bodyPr>
          <a:lstStyle/>
          <a:p>
            <a:r>
              <a:rPr lang="en-US" altLang="zh-CN" b="1" dirty="0"/>
              <a:t>T</a:t>
            </a:r>
            <a:r>
              <a:rPr lang="en-US" altLang="zh-CN" b="1" dirty="0" smtClean="0"/>
              <a:t>he following arguments is </a:t>
            </a:r>
            <a:r>
              <a:rPr lang="en-US" altLang="zh-CN" b="1" dirty="0" smtClean="0">
                <a:solidFill>
                  <a:srgbClr val="FF0000"/>
                </a:solidFill>
              </a:rPr>
              <a:t>invalid</a:t>
            </a:r>
            <a:r>
              <a:rPr lang="zh-CN" altLang="en-US" b="1" dirty="0" smtClean="0">
                <a:solidFill>
                  <a:srgbClr val="FF0000"/>
                </a:solidFill>
              </a:rPr>
              <a:t>！</a:t>
            </a:r>
            <a:endParaRPr lang="zh-CN" altLang="en-US" b="1" dirty="0">
              <a:solidFill>
                <a:srgbClr val="FF0000"/>
              </a:solidFill>
            </a:endParaRPr>
          </a:p>
        </p:txBody>
      </p:sp>
      <p:sp>
        <p:nvSpPr>
          <p:cNvPr id="17" name="内容占位符 2"/>
          <p:cNvSpPr txBox="1">
            <a:spLocks/>
          </p:cNvSpPr>
          <p:nvPr/>
        </p:nvSpPr>
        <p:spPr>
          <a:xfrm>
            <a:off x="813486" y="6028016"/>
            <a:ext cx="10515600" cy="68804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In conclusion, the validity of argument indicates that we can infer the conclusion from the premises only with the natural deduction rules.</a:t>
            </a:r>
            <a:endParaRPr lang="zh-CN" altLang="en-US" dirty="0"/>
          </a:p>
        </p:txBody>
      </p:sp>
    </p:spTree>
    <p:extLst>
      <p:ext uri="{BB962C8B-B14F-4D97-AF65-F5344CB8AC3E}">
        <p14:creationId xmlns:p14="http://schemas.microsoft.com/office/powerpoint/2010/main" val="1367262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decide if an argument is valid?</a:t>
            </a:r>
            <a:endParaRPr lang="zh-CN" altLang="en-US" dirty="0"/>
          </a:p>
        </p:txBody>
      </p:sp>
      <p:sp>
        <p:nvSpPr>
          <p:cNvPr id="3" name="内容占位符 2"/>
          <p:cNvSpPr>
            <a:spLocks noGrp="1"/>
          </p:cNvSpPr>
          <p:nvPr>
            <p:ph idx="1"/>
          </p:nvPr>
        </p:nvSpPr>
        <p:spPr>
          <a:xfrm>
            <a:off x="838200" y="1690688"/>
            <a:ext cx="10515600" cy="2974975"/>
          </a:xfrm>
        </p:spPr>
        <p:txBody>
          <a:bodyPr/>
          <a:lstStyle/>
          <a:p>
            <a:r>
              <a:rPr lang="pt-BR" altLang="zh-CN" dirty="0" smtClean="0"/>
              <a:t>Q: If the following argument valid?</a:t>
            </a:r>
          </a:p>
          <a:p>
            <a:pPr marL="0" indent="0">
              <a:buNone/>
            </a:pPr>
            <a:r>
              <a:rPr lang="pt-BR" altLang="zh-CN" dirty="0"/>
              <a:t> </a:t>
            </a:r>
            <a:r>
              <a:rPr lang="pt-BR" altLang="zh-CN" dirty="0" smtClean="0"/>
              <a:t>                         p</a:t>
            </a:r>
            <a:r>
              <a:rPr lang="pt-BR" altLang="zh-CN" dirty="0"/>
              <a:t>, ¬¬(q ∧ r) |- ¬¬ p ∧ r </a:t>
            </a:r>
            <a:endParaRPr lang="pt-BR" altLang="zh-CN" dirty="0" smtClean="0"/>
          </a:p>
          <a:p>
            <a:r>
              <a:rPr lang="en-US" altLang="zh-CN" dirty="0" smtClean="0"/>
              <a:t>A:The </a:t>
            </a:r>
            <a:r>
              <a:rPr lang="en-US" altLang="zh-CN" b="1" dirty="0" smtClean="0"/>
              <a:t>Proof</a:t>
            </a:r>
            <a:r>
              <a:rPr lang="en-US" altLang="zh-CN" dirty="0" smtClean="0"/>
              <a:t> is just used to decide if the conclusion can be inferred from the premises based on the </a:t>
            </a:r>
            <a:r>
              <a:rPr lang="en-US" altLang="zh-CN" b="1" u="sng" dirty="0" smtClean="0"/>
              <a:t>rules of inference</a:t>
            </a:r>
            <a:r>
              <a:rPr lang="en-US" altLang="zh-CN" dirty="0" smtClean="0"/>
              <a:t>:</a:t>
            </a:r>
          </a:p>
          <a:p>
            <a:pPr lvl="1"/>
            <a:r>
              <a:rPr lang="en-US" altLang="zh-CN" dirty="0"/>
              <a:t>A </a:t>
            </a:r>
            <a:r>
              <a:rPr lang="en-US" altLang="zh-CN" b="1" dirty="0"/>
              <a:t>formal proof</a:t>
            </a:r>
            <a:r>
              <a:rPr lang="en-US" altLang="zh-CN" dirty="0"/>
              <a:t> or </a:t>
            </a:r>
            <a:r>
              <a:rPr lang="en-US" altLang="zh-CN" b="1" dirty="0"/>
              <a:t>derivation</a:t>
            </a:r>
            <a:r>
              <a:rPr lang="en-US" altLang="zh-CN" dirty="0"/>
              <a:t> is a finite sequence of </a:t>
            </a:r>
            <a:r>
              <a:rPr lang="en-US" altLang="zh-CN" dirty="0">
                <a:hlinkClick r:id="rId3" tooltip="Proposition (philosophy)"/>
              </a:rPr>
              <a:t>sentences</a:t>
            </a:r>
            <a:r>
              <a:rPr lang="en-US" altLang="zh-CN" dirty="0"/>
              <a:t> </a:t>
            </a:r>
            <a:r>
              <a:rPr lang="en-US" altLang="zh-CN" dirty="0" smtClean="0"/>
              <a:t>, each </a:t>
            </a:r>
            <a:r>
              <a:rPr lang="en-US" altLang="zh-CN" dirty="0"/>
              <a:t>of which is an </a:t>
            </a:r>
            <a:r>
              <a:rPr lang="en-US" altLang="zh-CN" dirty="0">
                <a:hlinkClick r:id="rId4" tooltip="Axiom"/>
              </a:rPr>
              <a:t>axiom</a:t>
            </a:r>
            <a:r>
              <a:rPr lang="en-US" altLang="zh-CN" dirty="0"/>
              <a:t>, an assumption, or follows from the preceding sentences in the sequence by a </a:t>
            </a:r>
            <a:r>
              <a:rPr lang="en-US" altLang="zh-CN" dirty="0">
                <a:hlinkClick r:id="rId5" tooltip="Rule of inference"/>
              </a:rPr>
              <a:t>rule of inference</a:t>
            </a:r>
            <a:r>
              <a:rPr lang="en-US" altLang="zh-CN" dirty="0"/>
              <a:t>. </a:t>
            </a:r>
            <a:endParaRPr lang="zh-CN" altLang="en-US" dirty="0"/>
          </a:p>
        </p:txBody>
      </p:sp>
      <p:pic>
        <p:nvPicPr>
          <p:cNvPr id="4" name="图片 3"/>
          <p:cNvPicPr>
            <a:picLocks noChangeAspect="1"/>
          </p:cNvPicPr>
          <p:nvPr/>
        </p:nvPicPr>
        <p:blipFill>
          <a:blip r:embed="rId6"/>
          <a:stretch>
            <a:fillRect/>
          </a:stretch>
        </p:blipFill>
        <p:spPr>
          <a:xfrm>
            <a:off x="3026400" y="4665663"/>
            <a:ext cx="3477999" cy="2112711"/>
          </a:xfrm>
          <a:prstGeom prst="rect">
            <a:avLst/>
          </a:prstGeom>
        </p:spPr>
      </p:pic>
      <p:sp>
        <p:nvSpPr>
          <p:cNvPr id="5" name="云形标注 4"/>
          <p:cNvSpPr/>
          <p:nvPr/>
        </p:nvSpPr>
        <p:spPr>
          <a:xfrm>
            <a:off x="7327233" y="4665663"/>
            <a:ext cx="2731167" cy="1711074"/>
          </a:xfrm>
          <a:prstGeom prst="cloudCallout">
            <a:avLst>
              <a:gd name="adj1" fmla="val -83006"/>
              <a:gd name="adj2" fmla="val -669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This is the proof procedure based on elimination and introduction rules in PL </a:t>
            </a:r>
            <a:endParaRPr lang="zh-CN" altLang="en-US" b="1" dirty="0">
              <a:solidFill>
                <a:schemeClr val="tx1"/>
              </a:solidFill>
            </a:endParaRPr>
          </a:p>
        </p:txBody>
      </p:sp>
    </p:spTree>
    <p:extLst>
      <p:ext uri="{BB962C8B-B14F-4D97-AF65-F5344CB8AC3E}">
        <p14:creationId xmlns:p14="http://schemas.microsoft.com/office/powerpoint/2010/main" val="2632651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2264" y="2198603"/>
            <a:ext cx="10712115" cy="3347955"/>
          </a:xfrm>
        </p:spPr>
        <p:txBody>
          <a:bodyPr>
            <a:normAutofit/>
          </a:bodyPr>
          <a:lstStyle/>
          <a:p>
            <a:pPr marL="0" indent="0" algn="just">
              <a:buNone/>
            </a:pPr>
            <a:r>
              <a:rPr lang="en-US" altLang="zh-CN" sz="4800" b="1" i="1" dirty="0" smtClean="0"/>
              <a:t>Until now, we are focusing on the syntax level of formal logic to discuss these concepts,  now let’s enter into the </a:t>
            </a:r>
            <a:r>
              <a:rPr lang="en-US" altLang="zh-CN" sz="6600" b="1" i="1" dirty="0" smtClean="0">
                <a:solidFill>
                  <a:srgbClr val="FF0000"/>
                </a:solidFill>
              </a:rPr>
              <a:t>semantic</a:t>
            </a:r>
            <a:r>
              <a:rPr lang="en-US" altLang="zh-CN" sz="4800" b="1" i="1" dirty="0" smtClean="0">
                <a:solidFill>
                  <a:srgbClr val="FF0000"/>
                </a:solidFill>
              </a:rPr>
              <a:t> </a:t>
            </a:r>
            <a:r>
              <a:rPr lang="en-US" altLang="zh-CN" sz="4800" b="1" i="1" dirty="0" smtClean="0"/>
              <a:t>level.</a:t>
            </a:r>
            <a:endParaRPr lang="zh-CN" altLang="en-US" sz="4800" b="1" i="1" dirty="0"/>
          </a:p>
        </p:txBody>
      </p:sp>
    </p:spTree>
    <p:extLst>
      <p:ext uri="{BB962C8B-B14F-4D97-AF65-F5344CB8AC3E}">
        <p14:creationId xmlns:p14="http://schemas.microsoft.com/office/powerpoint/2010/main" val="2160907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a:t>
            </a:r>
            <a:endParaRPr lang="zh-CN" altLang="en-US" dirty="0"/>
          </a:p>
        </p:txBody>
      </p:sp>
      <p:sp>
        <p:nvSpPr>
          <p:cNvPr id="3" name="内容占位符 2"/>
          <p:cNvSpPr>
            <a:spLocks noGrp="1"/>
          </p:cNvSpPr>
          <p:nvPr>
            <p:ph idx="1"/>
          </p:nvPr>
        </p:nvSpPr>
        <p:spPr>
          <a:xfrm>
            <a:off x="838200" y="1825625"/>
            <a:ext cx="10922000" cy="1806575"/>
          </a:xfrm>
        </p:spPr>
        <p:txBody>
          <a:bodyPr/>
          <a:lstStyle/>
          <a:p>
            <a:r>
              <a:rPr lang="en-US" altLang="zh-CN" b="1" dirty="0"/>
              <a:t>Semantics</a:t>
            </a:r>
            <a:r>
              <a:rPr lang="en-US" altLang="zh-CN" dirty="0"/>
              <a:t> </a:t>
            </a:r>
            <a:r>
              <a:rPr lang="en-US" altLang="zh-CN" dirty="0" smtClean="0"/>
              <a:t>- study </a:t>
            </a:r>
            <a:r>
              <a:rPr lang="en-US" altLang="zh-CN" dirty="0"/>
              <a:t>of </a:t>
            </a:r>
            <a:r>
              <a:rPr lang="en-US" altLang="zh-CN" dirty="0" smtClean="0">
                <a:hlinkClick r:id="rId3" tooltip="Meaning (linguistics)"/>
              </a:rPr>
              <a:t>meaning</a:t>
            </a:r>
            <a:endParaRPr lang="en-US" altLang="zh-CN" dirty="0" smtClean="0"/>
          </a:p>
          <a:p>
            <a:pPr lvl="1"/>
            <a:r>
              <a:rPr lang="en-US" altLang="zh-CN" dirty="0"/>
              <a:t>what </a:t>
            </a:r>
            <a:r>
              <a:rPr lang="en-US" altLang="zh-CN" dirty="0" smtClean="0"/>
              <a:t>the symbol stands for</a:t>
            </a:r>
          </a:p>
          <a:p>
            <a:pPr lvl="1"/>
            <a:r>
              <a:rPr lang="en-US" altLang="zh-CN" dirty="0" smtClean="0"/>
              <a:t>The relationship between words and its referents</a:t>
            </a:r>
          </a:p>
          <a:p>
            <a:pPr lvl="1"/>
            <a:r>
              <a:rPr lang="en-US" altLang="zh-CN" dirty="0"/>
              <a:t>Semantics is the study of how meaning is conveyed through </a:t>
            </a:r>
            <a:r>
              <a:rPr lang="en-US" altLang="zh-CN" dirty="0">
                <a:hlinkClick r:id="rId4" tooltip="Sign (semiotics)"/>
              </a:rPr>
              <a:t>signs</a:t>
            </a:r>
            <a:r>
              <a:rPr lang="en-US" altLang="zh-CN" dirty="0"/>
              <a:t> and </a:t>
            </a:r>
            <a:r>
              <a:rPr lang="en-US" altLang="zh-CN" dirty="0">
                <a:hlinkClick r:id="rId5" tooltip="Language"/>
              </a:rPr>
              <a:t>language</a:t>
            </a:r>
            <a:endParaRPr lang="zh-CN" altLang="en-US" dirty="0"/>
          </a:p>
        </p:txBody>
      </p:sp>
      <p:sp>
        <p:nvSpPr>
          <p:cNvPr id="4" name="矩形 3"/>
          <p:cNvSpPr/>
          <p:nvPr/>
        </p:nvSpPr>
        <p:spPr>
          <a:xfrm>
            <a:off x="6591300" y="1229023"/>
            <a:ext cx="5054600" cy="923330"/>
          </a:xfrm>
          <a:prstGeom prst="rect">
            <a:avLst/>
          </a:prstGeom>
        </p:spPr>
        <p:txBody>
          <a:bodyPr wrap="square">
            <a:spAutoFit/>
          </a:bodyPr>
          <a:lstStyle/>
          <a:p>
            <a:r>
              <a:rPr lang="en-US" altLang="zh-CN" b="1" i="0" dirty="0" smtClean="0">
                <a:solidFill>
                  <a:srgbClr val="222222"/>
                </a:solidFill>
                <a:effectLst/>
                <a:latin typeface="Arial" panose="020B0604020202020204" pitchFamily="34" charset="0"/>
              </a:rPr>
              <a:t>Meaning</a:t>
            </a:r>
            <a:r>
              <a:rPr lang="en-US" altLang="zh-CN" b="0" i="0" dirty="0" smtClean="0">
                <a:solidFill>
                  <a:srgbClr val="222222"/>
                </a:solidFill>
                <a:effectLst/>
                <a:latin typeface="Arial" panose="020B0604020202020204" pitchFamily="34" charset="0"/>
              </a:rPr>
              <a:t> is the information or concepts that a </a:t>
            </a:r>
            <a:r>
              <a:rPr lang="en-US" altLang="zh-CN" b="0" i="0" u="none" strike="noStrike" dirty="0" smtClean="0">
                <a:solidFill>
                  <a:srgbClr val="0B0080"/>
                </a:solidFill>
                <a:effectLst/>
                <a:latin typeface="Arial" panose="020B0604020202020204" pitchFamily="34" charset="0"/>
                <a:hlinkClick r:id="rId6" tooltip="Communication source"/>
              </a:rPr>
              <a:t>sender</a:t>
            </a:r>
            <a:r>
              <a:rPr lang="en-US" altLang="zh-CN" b="0" i="0" dirty="0" smtClean="0">
                <a:solidFill>
                  <a:srgbClr val="222222"/>
                </a:solidFill>
                <a:effectLst/>
                <a:latin typeface="Arial" panose="020B0604020202020204" pitchFamily="34" charset="0"/>
              </a:rPr>
              <a:t> intends to convey, or does convey, in communication with a receiver</a:t>
            </a:r>
            <a:endParaRPr lang="zh-CN" altLang="en-US" dirty="0"/>
          </a:p>
        </p:txBody>
      </p:sp>
      <p:cxnSp>
        <p:nvCxnSpPr>
          <p:cNvPr id="6" name="直接箭头连接符 5"/>
          <p:cNvCxnSpPr/>
          <p:nvPr/>
        </p:nvCxnSpPr>
        <p:spPr>
          <a:xfrm flipV="1">
            <a:off x="5486400" y="1549400"/>
            <a:ext cx="1041400" cy="520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内容占位符 2"/>
          <p:cNvSpPr txBox="1">
            <a:spLocks/>
          </p:cNvSpPr>
          <p:nvPr/>
        </p:nvSpPr>
        <p:spPr>
          <a:xfrm>
            <a:off x="723900" y="3762227"/>
            <a:ext cx="10922000" cy="9875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smtClean="0"/>
              <a:t>Semantics</a:t>
            </a:r>
            <a:r>
              <a:rPr lang="en-US" altLang="zh-CN" dirty="0" smtClean="0"/>
              <a:t> </a:t>
            </a:r>
            <a:r>
              <a:rPr lang="en-US" altLang="zh-CN" b="1" dirty="0" smtClean="0"/>
              <a:t>of logic </a:t>
            </a:r>
            <a:r>
              <a:rPr lang="en-US" altLang="zh-CN" dirty="0" smtClean="0"/>
              <a:t>– study of the semantics, or </a:t>
            </a:r>
            <a:r>
              <a:rPr lang="en-US" altLang="zh-CN" b="1" u="sng" dirty="0" smtClean="0"/>
              <a:t>interpretations</a:t>
            </a:r>
            <a:r>
              <a:rPr lang="en-US" altLang="zh-CN" dirty="0" smtClean="0"/>
              <a:t>, of formal languages</a:t>
            </a:r>
            <a:endParaRPr lang="zh-CN" altLang="en-US" dirty="0"/>
          </a:p>
        </p:txBody>
      </p:sp>
      <p:sp>
        <p:nvSpPr>
          <p:cNvPr id="9" name="矩形 8"/>
          <p:cNvSpPr/>
          <p:nvPr/>
        </p:nvSpPr>
        <p:spPr>
          <a:xfrm>
            <a:off x="3048000" y="4879828"/>
            <a:ext cx="8839200" cy="369332"/>
          </a:xfrm>
          <a:prstGeom prst="rect">
            <a:avLst/>
          </a:prstGeom>
        </p:spPr>
        <p:txBody>
          <a:bodyPr wrap="square">
            <a:spAutoFit/>
          </a:bodyPr>
          <a:lstStyle/>
          <a:p>
            <a:r>
              <a:rPr lang="en-US" altLang="zh-CN" b="0" i="0" dirty="0" smtClean="0">
                <a:solidFill>
                  <a:srgbClr val="222222"/>
                </a:solidFill>
                <a:effectLst/>
                <a:latin typeface="Arial" panose="020B0604020202020204" pitchFamily="34" charset="0"/>
              </a:rPr>
              <a:t>An </a:t>
            </a:r>
            <a:r>
              <a:rPr lang="en-US" altLang="zh-CN" b="1" i="0" dirty="0" smtClean="0">
                <a:solidFill>
                  <a:srgbClr val="222222"/>
                </a:solidFill>
                <a:effectLst/>
                <a:latin typeface="Arial" panose="020B0604020202020204" pitchFamily="34" charset="0"/>
              </a:rPr>
              <a:t>interpretation</a:t>
            </a:r>
            <a:r>
              <a:rPr lang="en-US" altLang="zh-CN" b="0" i="0" dirty="0" smtClean="0">
                <a:solidFill>
                  <a:srgbClr val="222222"/>
                </a:solidFill>
                <a:effectLst/>
                <a:latin typeface="Arial" panose="020B0604020202020204" pitchFamily="34" charset="0"/>
              </a:rPr>
              <a:t> is an assignment of meaning to the </a:t>
            </a:r>
            <a:r>
              <a:rPr lang="en-US" altLang="zh-CN" b="0" i="0" u="none" strike="noStrike" dirty="0" smtClean="0">
                <a:solidFill>
                  <a:srgbClr val="0B0080"/>
                </a:solidFill>
                <a:effectLst/>
                <a:latin typeface="Arial" panose="020B0604020202020204" pitchFamily="34" charset="0"/>
                <a:hlinkClick r:id="rId7" tooltip="Symbol (formal)"/>
              </a:rPr>
              <a:t>symbols</a:t>
            </a:r>
            <a:r>
              <a:rPr lang="en-US" altLang="zh-CN" b="0" i="0" dirty="0" smtClean="0">
                <a:solidFill>
                  <a:srgbClr val="222222"/>
                </a:solidFill>
                <a:effectLst/>
                <a:latin typeface="Arial" panose="020B0604020202020204" pitchFamily="34" charset="0"/>
              </a:rPr>
              <a:t> of a </a:t>
            </a:r>
            <a:r>
              <a:rPr lang="en-US" altLang="zh-CN" b="0" i="0" u="none" strike="noStrike" dirty="0" smtClean="0">
                <a:solidFill>
                  <a:srgbClr val="0B0080"/>
                </a:solidFill>
                <a:effectLst/>
                <a:latin typeface="Arial" panose="020B0604020202020204" pitchFamily="34" charset="0"/>
                <a:hlinkClick r:id="rId8" tooltip="Formal language"/>
              </a:rPr>
              <a:t>formal language</a:t>
            </a:r>
            <a:r>
              <a:rPr lang="en-US" altLang="zh-CN" b="0" i="0" dirty="0" smtClean="0">
                <a:solidFill>
                  <a:srgbClr val="222222"/>
                </a:solidFill>
                <a:effectLst/>
                <a:latin typeface="Arial" panose="020B0604020202020204" pitchFamily="34" charset="0"/>
              </a:rPr>
              <a:t>. </a:t>
            </a:r>
            <a:endParaRPr lang="zh-CN" altLang="en-US" dirty="0"/>
          </a:p>
        </p:txBody>
      </p:sp>
      <p:cxnSp>
        <p:nvCxnSpPr>
          <p:cNvPr id="11" name="直接箭头连接符 10"/>
          <p:cNvCxnSpPr/>
          <p:nvPr/>
        </p:nvCxnSpPr>
        <p:spPr>
          <a:xfrm flipV="1">
            <a:off x="4305300" y="4114800"/>
            <a:ext cx="3619500" cy="765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975350" y="5997429"/>
            <a:ext cx="6070600" cy="646331"/>
          </a:xfrm>
          <a:prstGeom prst="rect">
            <a:avLst/>
          </a:prstGeom>
        </p:spPr>
        <p:txBody>
          <a:bodyPr wrap="square">
            <a:spAutoFit/>
          </a:bodyPr>
          <a:lstStyle/>
          <a:p>
            <a:r>
              <a:rPr lang="en-US" altLang="zh-CN" dirty="0">
                <a:solidFill>
                  <a:srgbClr val="222222"/>
                </a:solidFill>
                <a:latin typeface="Arial" panose="020B0604020202020204" pitchFamily="34" charset="0"/>
              </a:rPr>
              <a:t>A</a:t>
            </a:r>
            <a:r>
              <a:rPr lang="en-US" altLang="zh-CN" b="0" i="0" dirty="0" smtClean="0">
                <a:solidFill>
                  <a:srgbClr val="222222"/>
                </a:solidFill>
                <a:effectLst/>
                <a:latin typeface="Arial" panose="020B0604020202020204" pitchFamily="34" charset="0"/>
              </a:rPr>
              <a:t> </a:t>
            </a:r>
            <a:r>
              <a:rPr lang="en-US" altLang="zh-CN" b="1" i="0" dirty="0" smtClean="0">
                <a:solidFill>
                  <a:srgbClr val="222222"/>
                </a:solidFill>
                <a:effectLst/>
                <a:latin typeface="Arial" panose="020B0604020202020204" pitchFamily="34" charset="0"/>
              </a:rPr>
              <a:t>formal language</a:t>
            </a:r>
            <a:r>
              <a:rPr lang="en-US" altLang="zh-CN" b="0" i="0" dirty="0" smtClean="0">
                <a:solidFill>
                  <a:srgbClr val="222222"/>
                </a:solidFill>
                <a:effectLst/>
                <a:latin typeface="Arial" panose="020B0604020202020204" pitchFamily="34" charset="0"/>
              </a:rPr>
              <a:t> is a </a:t>
            </a:r>
            <a:r>
              <a:rPr lang="en-US" altLang="zh-CN" b="0" i="0" u="none" strike="noStrike" dirty="0" smtClean="0">
                <a:solidFill>
                  <a:srgbClr val="0B0080"/>
                </a:solidFill>
                <a:effectLst/>
                <a:latin typeface="Arial" panose="020B0604020202020204" pitchFamily="34" charset="0"/>
                <a:hlinkClick r:id="rId9" tooltip="Set (mathematics)"/>
              </a:rPr>
              <a:t>set</a:t>
            </a:r>
            <a:r>
              <a:rPr lang="en-US" altLang="zh-CN" b="0" i="0" dirty="0" smtClean="0">
                <a:solidFill>
                  <a:srgbClr val="222222"/>
                </a:solidFill>
                <a:effectLst/>
                <a:latin typeface="Arial" panose="020B0604020202020204" pitchFamily="34" charset="0"/>
              </a:rPr>
              <a:t> of </a:t>
            </a:r>
            <a:r>
              <a:rPr lang="en-US" altLang="zh-CN" b="0" i="0" u="none" strike="noStrike" dirty="0" smtClean="0">
                <a:solidFill>
                  <a:srgbClr val="0B0080"/>
                </a:solidFill>
                <a:effectLst/>
                <a:latin typeface="Arial" panose="020B0604020202020204" pitchFamily="34" charset="0"/>
                <a:hlinkClick r:id="rId10" tooltip="String (computer science)"/>
              </a:rPr>
              <a:t>strings</a:t>
            </a:r>
            <a:r>
              <a:rPr lang="en-US" altLang="zh-CN" b="0" i="0" dirty="0" smtClean="0">
                <a:solidFill>
                  <a:srgbClr val="222222"/>
                </a:solidFill>
                <a:effectLst/>
                <a:latin typeface="Arial" panose="020B0604020202020204" pitchFamily="34" charset="0"/>
              </a:rPr>
              <a:t> of </a:t>
            </a:r>
            <a:r>
              <a:rPr lang="en-US" altLang="zh-CN" b="0" i="0" u="none" strike="noStrike" dirty="0" smtClean="0">
                <a:solidFill>
                  <a:srgbClr val="0B0080"/>
                </a:solidFill>
                <a:effectLst/>
                <a:latin typeface="Arial" panose="020B0604020202020204" pitchFamily="34" charset="0"/>
                <a:hlinkClick r:id="rId7" tooltip="Symbol (formal)"/>
              </a:rPr>
              <a:t>symbols</a:t>
            </a:r>
            <a:r>
              <a:rPr lang="en-US" altLang="zh-CN" b="0" i="0" dirty="0" smtClean="0">
                <a:solidFill>
                  <a:srgbClr val="222222"/>
                </a:solidFill>
                <a:effectLst/>
                <a:latin typeface="Arial" panose="020B0604020202020204" pitchFamily="34" charset="0"/>
              </a:rPr>
              <a:t> together with a set of rules that are specific to it.</a:t>
            </a:r>
            <a:endParaRPr lang="zh-CN" altLang="en-US" dirty="0"/>
          </a:p>
        </p:txBody>
      </p:sp>
      <p:cxnSp>
        <p:nvCxnSpPr>
          <p:cNvPr id="15" name="直接箭头连接符 14"/>
          <p:cNvCxnSpPr/>
          <p:nvPr/>
        </p:nvCxnSpPr>
        <p:spPr>
          <a:xfrm flipV="1">
            <a:off x="6781800" y="5175768"/>
            <a:ext cx="3276600" cy="951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740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foundation of </a:t>
            </a:r>
            <a:r>
              <a:rPr lang="en-US" altLang="zh-CN" dirty="0" smtClean="0"/>
              <a:t>semantics</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smtClean="0"/>
              <a:t>Semantics: Study of meaning between listener and speaker</a:t>
            </a:r>
          </a:p>
          <a:p>
            <a:pPr lvl="1"/>
            <a:r>
              <a:rPr lang="en-US" altLang="zh-CN" dirty="0" smtClean="0"/>
              <a:t>What does “Meaning” mean?</a:t>
            </a:r>
          </a:p>
          <a:p>
            <a:pPr lvl="1"/>
            <a:r>
              <a:rPr lang="en-US" altLang="zh-CN" dirty="0" smtClean="0"/>
              <a:t>To what extent is it a linguistic matter?</a:t>
            </a:r>
          </a:p>
          <a:p>
            <a:pPr lvl="1"/>
            <a:r>
              <a:rPr lang="en-US" altLang="zh-CN" dirty="0" smtClean="0"/>
              <a:t>What kind of theory of meaning is best suited to the linguistic facts?</a:t>
            </a:r>
          </a:p>
          <a:p>
            <a:r>
              <a:rPr lang="en-US" altLang="zh-CN" dirty="0" smtClean="0"/>
              <a:t>First of all, two </a:t>
            </a:r>
            <a:r>
              <a:rPr lang="en-US" altLang="zh-CN" dirty="0"/>
              <a:t>views of </a:t>
            </a:r>
            <a:r>
              <a:rPr lang="en-US" altLang="zh-CN" dirty="0" smtClean="0"/>
              <a:t>meaning:</a:t>
            </a:r>
          </a:p>
          <a:p>
            <a:pPr lvl="1"/>
            <a:r>
              <a:rPr lang="en-US" altLang="zh-CN" dirty="0" err="1"/>
              <a:t>Mentalistic</a:t>
            </a:r>
            <a:r>
              <a:rPr lang="en-US" altLang="zh-CN" dirty="0"/>
              <a:t> Theory  </a:t>
            </a:r>
            <a:r>
              <a:rPr lang="en-US" altLang="zh-CN" dirty="0" smtClean="0"/>
              <a:t>- </a:t>
            </a:r>
            <a:r>
              <a:rPr lang="en-US" altLang="zh-CN" dirty="0"/>
              <a:t>Focuses on how expressions map to concepts  </a:t>
            </a:r>
          </a:p>
          <a:p>
            <a:pPr lvl="1"/>
            <a:r>
              <a:rPr lang="en-US" altLang="zh-CN" dirty="0"/>
              <a:t>Referential Theory  </a:t>
            </a:r>
            <a:r>
              <a:rPr lang="en-US" altLang="zh-CN" dirty="0" smtClean="0"/>
              <a:t>-  Focuses </a:t>
            </a:r>
            <a:r>
              <a:rPr lang="en-US" altLang="zh-CN" dirty="0"/>
              <a:t>on how expressions map to </a:t>
            </a:r>
            <a:r>
              <a:rPr lang="en-US" altLang="zh-CN" dirty="0" smtClean="0"/>
              <a:t>world</a:t>
            </a:r>
          </a:p>
          <a:p>
            <a:pPr lvl="2"/>
            <a:r>
              <a:rPr lang="en-US" altLang="zh-CN" dirty="0"/>
              <a:t>Truth-conditional semantics is based in a kind of ‘referential theory’ (or extensional theory) of </a:t>
            </a:r>
            <a:r>
              <a:rPr lang="en-US" altLang="zh-CN" dirty="0" smtClean="0"/>
              <a:t>meaning</a:t>
            </a:r>
          </a:p>
          <a:p>
            <a:pPr lvl="2"/>
            <a:r>
              <a:rPr lang="en-US" altLang="zh-CN" b="1" dirty="0" smtClean="0">
                <a:solidFill>
                  <a:srgbClr val="FF0000"/>
                </a:solidFill>
              </a:rPr>
              <a:t>Problem</a:t>
            </a:r>
            <a:r>
              <a:rPr lang="en-US" altLang="zh-CN" dirty="0" smtClean="0"/>
              <a:t>? </a:t>
            </a:r>
            <a:r>
              <a:rPr lang="en-US" altLang="zh-CN" dirty="0"/>
              <a:t>function </a:t>
            </a:r>
            <a:r>
              <a:rPr lang="en-US" altLang="zh-CN" dirty="0" smtClean="0"/>
              <a:t>words?/non-existent </a:t>
            </a:r>
            <a:r>
              <a:rPr lang="en-US" altLang="zh-CN" dirty="0"/>
              <a:t>‘entities</a:t>
            </a:r>
            <a:r>
              <a:rPr lang="en-US" altLang="zh-CN" dirty="0" smtClean="0"/>
              <a:t>’/ </a:t>
            </a:r>
            <a:r>
              <a:rPr lang="en-US" altLang="zh-CN" dirty="0"/>
              <a:t>same extension, different </a:t>
            </a:r>
            <a:r>
              <a:rPr lang="en-US" altLang="zh-CN" dirty="0" smtClean="0"/>
              <a:t>concept/verbs/ambiguity</a:t>
            </a:r>
          </a:p>
          <a:p>
            <a:r>
              <a:rPr lang="en-US" altLang="zh-CN" dirty="0" smtClean="0"/>
              <a:t>Secondly, let’s classify the following concepts and relationship</a:t>
            </a:r>
          </a:p>
          <a:p>
            <a:pPr lvl="1"/>
            <a:r>
              <a:rPr lang="en-US" altLang="zh-CN" dirty="0" smtClean="0"/>
              <a:t>Meaning</a:t>
            </a:r>
          </a:p>
          <a:p>
            <a:pPr lvl="1"/>
            <a:r>
              <a:rPr lang="en-US" altLang="zh-CN" dirty="0" smtClean="0"/>
              <a:t>Sense</a:t>
            </a:r>
          </a:p>
          <a:p>
            <a:pPr lvl="1"/>
            <a:r>
              <a:rPr lang="en-US" altLang="zh-CN" dirty="0" smtClean="0"/>
              <a:t>Reference(denotation)</a:t>
            </a:r>
          </a:p>
          <a:p>
            <a:pPr lvl="1"/>
            <a:r>
              <a:rPr lang="en-US" altLang="zh-CN" dirty="0" smtClean="0"/>
              <a:t>Extension</a:t>
            </a:r>
          </a:p>
          <a:p>
            <a:pPr lvl="1"/>
            <a:r>
              <a:rPr lang="en-US" altLang="zh-CN" dirty="0" smtClean="0"/>
              <a:t>Intension</a:t>
            </a:r>
            <a:endParaRPr lang="zh-CN" altLang="en-US" dirty="0"/>
          </a:p>
        </p:txBody>
      </p:sp>
      <p:pic>
        <p:nvPicPr>
          <p:cNvPr id="4" name="内容占位符 3"/>
          <p:cNvPicPr>
            <a:picLocks noChangeAspect="1"/>
          </p:cNvPicPr>
          <p:nvPr/>
        </p:nvPicPr>
        <p:blipFill>
          <a:blip r:embed="rId2"/>
          <a:stretch>
            <a:fillRect/>
          </a:stretch>
        </p:blipFill>
        <p:spPr>
          <a:xfrm>
            <a:off x="6577265" y="4682709"/>
            <a:ext cx="4684294" cy="2175291"/>
          </a:xfrm>
          <a:prstGeom prst="rect">
            <a:avLst/>
          </a:prstGeom>
        </p:spPr>
      </p:pic>
    </p:spTree>
    <p:extLst>
      <p:ext uri="{BB962C8B-B14F-4D97-AF65-F5344CB8AC3E}">
        <p14:creationId xmlns:p14="http://schemas.microsoft.com/office/powerpoint/2010/main" val="1321710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 in natural language?</a:t>
            </a:r>
            <a:endParaRPr lang="zh-CN" altLang="en-US" dirty="0"/>
          </a:p>
        </p:txBody>
      </p:sp>
      <p:sp>
        <p:nvSpPr>
          <p:cNvPr id="3" name="内容占位符 2"/>
          <p:cNvSpPr>
            <a:spLocks noGrp="1"/>
          </p:cNvSpPr>
          <p:nvPr>
            <p:ph idx="1"/>
          </p:nvPr>
        </p:nvSpPr>
        <p:spPr>
          <a:xfrm>
            <a:off x="838200" y="1825624"/>
            <a:ext cx="10515600" cy="4740275"/>
          </a:xfrm>
        </p:spPr>
        <p:txBody>
          <a:bodyPr>
            <a:normAutofit lnSpcReduction="10000"/>
          </a:bodyPr>
          <a:lstStyle/>
          <a:p>
            <a:r>
              <a:rPr lang="en-US" altLang="zh-CN" dirty="0" smtClean="0"/>
              <a:t>Q: What’s the semantic of the sentence “I eat food”?</a:t>
            </a:r>
          </a:p>
          <a:p>
            <a:pPr lvl="1"/>
            <a:r>
              <a:rPr lang="en-US" altLang="zh-CN" dirty="0" smtClean="0"/>
              <a:t>Q:We know the meaning of “I eat food” because we know what’s the meaning of I, eat and food respectively. </a:t>
            </a:r>
          </a:p>
          <a:p>
            <a:r>
              <a:rPr lang="en-US" altLang="zh-CN" dirty="0" smtClean="0"/>
              <a:t>Q:What’s the meaning of I, eat and food?</a:t>
            </a:r>
          </a:p>
          <a:p>
            <a:pPr lvl="1"/>
            <a:r>
              <a:rPr lang="en-US" altLang="zh-CN" dirty="0" smtClean="0"/>
              <a:t>A: Firstly,  we know the syntactical structure of sentence: Subject-Verb-Object</a:t>
            </a:r>
          </a:p>
          <a:p>
            <a:pPr lvl="1"/>
            <a:r>
              <a:rPr lang="en-US" altLang="zh-CN" dirty="0" smtClean="0"/>
              <a:t>A: Besides, we also know the </a:t>
            </a:r>
            <a:r>
              <a:rPr lang="en-US" altLang="zh-CN" dirty="0" err="1" smtClean="0"/>
              <a:t>UoD</a:t>
            </a:r>
            <a:r>
              <a:rPr lang="en-US" altLang="zh-CN" dirty="0" smtClean="0"/>
              <a:t> of subject, verb, object:</a:t>
            </a:r>
          </a:p>
          <a:p>
            <a:pPr lvl="2"/>
            <a:r>
              <a:rPr lang="en-US" altLang="zh-CN" dirty="0" smtClean="0"/>
              <a:t>I </a:t>
            </a:r>
            <a:r>
              <a:rPr lang="zh-CN" altLang="en-US" dirty="0" smtClean="0"/>
              <a:t>∈</a:t>
            </a:r>
            <a:r>
              <a:rPr lang="en-US" altLang="zh-CN" dirty="0" smtClean="0"/>
              <a:t>{I, you, food, book, dog, … }; eat </a:t>
            </a:r>
            <a:r>
              <a:rPr lang="zh-CN" altLang="en-US" dirty="0" smtClean="0"/>
              <a:t>∈</a:t>
            </a:r>
            <a:r>
              <a:rPr lang="en-US" altLang="zh-CN" dirty="0" smtClean="0"/>
              <a:t>{eat, drink, love, sing, …}; food</a:t>
            </a:r>
            <a:r>
              <a:rPr lang="zh-CN" altLang="en-US" dirty="0" smtClean="0"/>
              <a:t> ∈</a:t>
            </a:r>
            <a:r>
              <a:rPr lang="en-US" altLang="zh-CN" dirty="0" smtClean="0"/>
              <a:t> {I, you, food, book, dog, … }; </a:t>
            </a:r>
          </a:p>
          <a:p>
            <a:pPr lvl="2"/>
            <a:r>
              <a:rPr lang="en-US" altLang="zh-CN" dirty="0" smtClean="0"/>
              <a:t>The meaning of sentence </a:t>
            </a:r>
            <a:r>
              <a:rPr lang="zh-CN" altLang="en-US" dirty="0" smtClean="0"/>
              <a:t>∈ </a:t>
            </a:r>
            <a:r>
              <a:rPr lang="en-US" altLang="zh-CN" dirty="0" smtClean="0"/>
              <a:t>{ the meaning of I eat food, the meaning of I love dog, …}</a:t>
            </a:r>
          </a:p>
          <a:p>
            <a:pPr lvl="1"/>
            <a:r>
              <a:rPr lang="en-US" altLang="zh-CN" dirty="0" smtClean="0"/>
              <a:t>A: There are some mapping between “I eat food” and “the meaning of I eat food”</a:t>
            </a:r>
          </a:p>
          <a:p>
            <a:pPr lvl="1"/>
            <a:r>
              <a:rPr lang="en-US" altLang="zh-CN" dirty="0" smtClean="0"/>
              <a:t>A: Therefore, when I say “I eat food”, you will map it into “the meaning of I eat food” to give your interpret. Perhaps, you interpret it with “the meaning of I love dog” in a wrong mapping.  </a:t>
            </a:r>
          </a:p>
          <a:p>
            <a:endParaRPr lang="zh-CN" altLang="en-US" dirty="0"/>
          </a:p>
        </p:txBody>
      </p:sp>
    </p:spTree>
    <p:extLst>
      <p:ext uri="{BB962C8B-B14F-4D97-AF65-F5344CB8AC3E}">
        <p14:creationId xmlns:p14="http://schemas.microsoft.com/office/powerpoint/2010/main" val="1399203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 in natural language?</a:t>
            </a:r>
            <a:endParaRPr lang="zh-CN" altLang="en-US" dirty="0"/>
          </a:p>
        </p:txBody>
      </p:sp>
      <p:sp>
        <p:nvSpPr>
          <p:cNvPr id="3" name="内容占位符 2"/>
          <p:cNvSpPr>
            <a:spLocks noGrp="1"/>
          </p:cNvSpPr>
          <p:nvPr>
            <p:ph idx="1"/>
          </p:nvPr>
        </p:nvSpPr>
        <p:spPr/>
        <p:txBody>
          <a:bodyPr/>
          <a:lstStyle/>
          <a:p>
            <a:r>
              <a:rPr lang="en-US" altLang="zh-CN" dirty="0" smtClean="0"/>
              <a:t>Q:Why we can say “I eat food”? </a:t>
            </a:r>
          </a:p>
          <a:p>
            <a:pPr lvl="1"/>
            <a:r>
              <a:rPr lang="en-US" altLang="zh-CN" dirty="0" smtClean="0"/>
              <a:t>A: Because we have natural language and we know the syntax of the sentence: subject – verb -object</a:t>
            </a:r>
          </a:p>
          <a:p>
            <a:pPr lvl="1"/>
            <a:r>
              <a:rPr lang="en-US" altLang="zh-CN" dirty="0" smtClean="0"/>
              <a:t>A: Besides, we also know the </a:t>
            </a:r>
            <a:r>
              <a:rPr lang="en-US" altLang="zh-CN" dirty="0" err="1" smtClean="0"/>
              <a:t>UoD</a:t>
            </a:r>
            <a:r>
              <a:rPr lang="en-US" altLang="zh-CN" dirty="0" smtClean="0"/>
              <a:t> of subject, verb, object:</a:t>
            </a:r>
          </a:p>
          <a:p>
            <a:pPr lvl="2"/>
            <a:r>
              <a:rPr lang="en-US" altLang="zh-CN" dirty="0" smtClean="0"/>
              <a:t>I </a:t>
            </a:r>
            <a:r>
              <a:rPr lang="zh-CN" altLang="en-US" dirty="0" smtClean="0"/>
              <a:t>∈</a:t>
            </a:r>
            <a:r>
              <a:rPr lang="en-US" altLang="zh-CN" dirty="0" smtClean="0"/>
              <a:t>{I, you, food, book, dog, … }; eat </a:t>
            </a:r>
            <a:r>
              <a:rPr lang="zh-CN" altLang="en-US" dirty="0" smtClean="0"/>
              <a:t>∈</a:t>
            </a:r>
            <a:r>
              <a:rPr lang="en-US" altLang="zh-CN" dirty="0" smtClean="0"/>
              <a:t>{eat, drink, love, sing, …}; food</a:t>
            </a:r>
            <a:r>
              <a:rPr lang="zh-CN" altLang="en-US" dirty="0" smtClean="0"/>
              <a:t> ∈</a:t>
            </a:r>
            <a:r>
              <a:rPr lang="en-US" altLang="zh-CN" dirty="0" smtClean="0"/>
              <a:t> {I, you, food, book, dog, … }; </a:t>
            </a:r>
          </a:p>
          <a:p>
            <a:pPr lvl="1"/>
            <a:r>
              <a:rPr lang="en-US" altLang="zh-CN" dirty="0" smtClean="0"/>
              <a:t>A: Therefore, we can say the </a:t>
            </a:r>
            <a:r>
              <a:rPr lang="en-US" altLang="zh-CN" b="1" dirty="0" smtClean="0"/>
              <a:t>sentence</a:t>
            </a:r>
            <a:r>
              <a:rPr lang="en-US" altLang="zh-CN" dirty="0" smtClean="0"/>
              <a:t> “I eat food” based on s-v-o syntax. Any interpreter can interpret its meaning by its </a:t>
            </a:r>
            <a:r>
              <a:rPr lang="en-US" altLang="zh-CN" dirty="0" err="1" smtClean="0"/>
              <a:t>UoD</a:t>
            </a:r>
            <a:r>
              <a:rPr lang="en-US" altLang="zh-CN" dirty="0" smtClean="0"/>
              <a:t> mapping.</a:t>
            </a:r>
          </a:p>
          <a:p>
            <a:endParaRPr lang="zh-CN" altLang="en-US" dirty="0"/>
          </a:p>
        </p:txBody>
      </p:sp>
    </p:spTree>
    <p:extLst>
      <p:ext uri="{BB962C8B-B14F-4D97-AF65-F5344CB8AC3E}">
        <p14:creationId xmlns:p14="http://schemas.microsoft.com/office/powerpoint/2010/main" val="2991445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 in propositional logic?</a:t>
            </a:r>
            <a:endParaRPr lang="zh-CN" altLang="en-US" dirty="0"/>
          </a:p>
        </p:txBody>
      </p:sp>
      <p:sp>
        <p:nvSpPr>
          <p:cNvPr id="3" name="内容占位符 2"/>
          <p:cNvSpPr>
            <a:spLocks noGrp="1"/>
          </p:cNvSpPr>
          <p:nvPr>
            <p:ph idx="1"/>
          </p:nvPr>
        </p:nvSpPr>
        <p:spPr>
          <a:xfrm>
            <a:off x="838200" y="1825625"/>
            <a:ext cx="10807700" cy="4351338"/>
          </a:xfrm>
        </p:spPr>
        <p:txBody>
          <a:bodyPr>
            <a:normAutofit lnSpcReduction="10000"/>
          </a:bodyPr>
          <a:lstStyle/>
          <a:p>
            <a:r>
              <a:rPr lang="en-US" altLang="zh-CN" dirty="0" smtClean="0"/>
              <a:t>Q:What’s the syntax of PL? </a:t>
            </a:r>
          </a:p>
          <a:p>
            <a:pPr lvl="1"/>
            <a:r>
              <a:rPr lang="en-US" altLang="zh-CN" dirty="0" smtClean="0"/>
              <a:t>A:</a:t>
            </a:r>
            <a:r>
              <a:rPr lang="el-GR" altLang="zh-CN" dirty="0" smtClean="0"/>
              <a:t> φ</a:t>
            </a:r>
            <a:r>
              <a:rPr lang="en-US" altLang="zh-CN" dirty="0" smtClean="0"/>
              <a:t>, </a:t>
            </a:r>
            <a:r>
              <a:rPr lang="el-GR" altLang="zh-CN" dirty="0"/>
              <a:t>φ ∧ </a:t>
            </a:r>
            <a:r>
              <a:rPr lang="el-GR" altLang="zh-CN" dirty="0" smtClean="0"/>
              <a:t>ψ</a:t>
            </a:r>
            <a:r>
              <a:rPr lang="en-US" altLang="zh-CN" dirty="0" smtClean="0"/>
              <a:t>, P-&gt;Q,  P v Q, etc.</a:t>
            </a:r>
          </a:p>
          <a:p>
            <a:r>
              <a:rPr lang="en-US" altLang="zh-CN" dirty="0" smtClean="0"/>
              <a:t>Q: Why they are not sentence?</a:t>
            </a:r>
          </a:p>
          <a:p>
            <a:pPr lvl="1"/>
            <a:r>
              <a:rPr lang="en-US" altLang="zh-CN" dirty="0" smtClean="0"/>
              <a:t>A: Since we have no </a:t>
            </a:r>
            <a:r>
              <a:rPr lang="en-US" altLang="zh-CN" dirty="0" err="1" smtClean="0"/>
              <a:t>UoD</a:t>
            </a:r>
            <a:r>
              <a:rPr lang="en-US" altLang="zh-CN" dirty="0" smtClean="0"/>
              <a:t> for these formula</a:t>
            </a:r>
            <a:r>
              <a:rPr lang="el-GR" altLang="zh-CN" dirty="0" smtClean="0"/>
              <a:t> φ</a:t>
            </a:r>
            <a:r>
              <a:rPr lang="en-US" altLang="zh-CN" dirty="0" smtClean="0"/>
              <a:t>, </a:t>
            </a:r>
            <a:r>
              <a:rPr lang="el-GR" altLang="zh-CN" dirty="0" smtClean="0"/>
              <a:t> ψ</a:t>
            </a:r>
            <a:r>
              <a:rPr lang="en-US" altLang="zh-CN" dirty="0" smtClean="0"/>
              <a:t>, P, Q . </a:t>
            </a:r>
          </a:p>
          <a:p>
            <a:r>
              <a:rPr lang="en-US" altLang="zh-CN" dirty="0" smtClean="0"/>
              <a:t>Therefore, if we assign the </a:t>
            </a:r>
            <a:r>
              <a:rPr lang="en-US" altLang="zh-CN" dirty="0" err="1" smtClean="0"/>
              <a:t>UoD</a:t>
            </a:r>
            <a:r>
              <a:rPr lang="en-US" altLang="zh-CN" dirty="0"/>
              <a:t>:</a:t>
            </a:r>
            <a:r>
              <a:rPr lang="en-US" altLang="zh-CN" dirty="0" smtClean="0"/>
              <a:t>{ true , false} to these formula, then we can construct the PL sentences:</a:t>
            </a:r>
          </a:p>
          <a:p>
            <a:pPr lvl="1"/>
            <a:r>
              <a:rPr lang="en-US" altLang="zh-CN" dirty="0" smtClean="0"/>
              <a:t> T ∧ F,  T ∨ T , (T ∧ F ) v T , F ∧ F  v  T,  T → F,  F-&gt;T-&gt;T, …</a:t>
            </a:r>
            <a:endParaRPr lang="en-US" altLang="zh-CN" dirty="0"/>
          </a:p>
          <a:p>
            <a:r>
              <a:rPr lang="en-US" altLang="zh-CN" dirty="0" smtClean="0"/>
              <a:t>Meanwhile, the meaning of all PL sentences can be defined in </a:t>
            </a:r>
            <a:r>
              <a:rPr lang="en-US" altLang="zh-CN" dirty="0" err="1" smtClean="0"/>
              <a:t>UoD</a:t>
            </a:r>
            <a:r>
              <a:rPr lang="en-US" altLang="zh-CN" dirty="0" smtClean="0"/>
              <a:t>:{true, false } too.</a:t>
            </a:r>
          </a:p>
          <a:p>
            <a:r>
              <a:rPr lang="en-US" altLang="zh-CN" dirty="0" smtClean="0"/>
              <a:t>Q: How to define a semantic system in PL? </a:t>
            </a:r>
          </a:p>
        </p:txBody>
      </p:sp>
    </p:spTree>
    <p:extLst>
      <p:ext uri="{BB962C8B-B14F-4D97-AF65-F5344CB8AC3E}">
        <p14:creationId xmlns:p14="http://schemas.microsoft.com/office/powerpoint/2010/main" val="1806541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 in propositional logic?</a:t>
            </a:r>
            <a:endParaRPr lang="zh-CN" altLang="en-US" dirty="0"/>
          </a:p>
        </p:txBody>
      </p:sp>
      <p:sp>
        <p:nvSpPr>
          <p:cNvPr id="3" name="内容占位符 2"/>
          <p:cNvSpPr>
            <a:spLocks noGrp="1"/>
          </p:cNvSpPr>
          <p:nvPr>
            <p:ph idx="1"/>
          </p:nvPr>
        </p:nvSpPr>
        <p:spPr>
          <a:xfrm>
            <a:off x="838200" y="1825625"/>
            <a:ext cx="10807700" cy="4351338"/>
          </a:xfrm>
        </p:spPr>
        <p:txBody>
          <a:bodyPr>
            <a:normAutofit/>
          </a:bodyPr>
          <a:lstStyle/>
          <a:p>
            <a:r>
              <a:rPr lang="en-US" altLang="zh-CN" dirty="0" smtClean="0"/>
              <a:t>Q: How to define a semantic system in PL?</a:t>
            </a:r>
          </a:p>
          <a:p>
            <a:pPr lvl="1"/>
            <a:r>
              <a:rPr lang="en-US" altLang="zh-CN" dirty="0" smtClean="0"/>
              <a:t>A: Defining a mapping between sentence and its meaning</a:t>
            </a:r>
          </a:p>
          <a:p>
            <a:r>
              <a:rPr lang="en-US" altLang="zh-CN" dirty="0" smtClean="0"/>
              <a:t>Q: What’s the mapping in PL?</a:t>
            </a:r>
          </a:p>
          <a:p>
            <a:pPr lvl="1"/>
            <a:r>
              <a:rPr lang="en-US" altLang="zh-CN" dirty="0" smtClean="0"/>
              <a:t>A: The truth-table</a:t>
            </a:r>
          </a:p>
          <a:p>
            <a:pPr marL="457200" lvl="1" indent="0">
              <a:buNone/>
            </a:pPr>
            <a:endParaRPr lang="en-US" altLang="zh-CN" dirty="0" smtClean="0"/>
          </a:p>
        </p:txBody>
      </p:sp>
      <p:pic>
        <p:nvPicPr>
          <p:cNvPr id="4" name="图片 3"/>
          <p:cNvPicPr>
            <a:picLocks noChangeAspect="1"/>
          </p:cNvPicPr>
          <p:nvPr/>
        </p:nvPicPr>
        <p:blipFill>
          <a:blip r:embed="rId3"/>
          <a:stretch>
            <a:fillRect/>
          </a:stretch>
        </p:blipFill>
        <p:spPr>
          <a:xfrm>
            <a:off x="1400433" y="3826186"/>
            <a:ext cx="4133333" cy="2485714"/>
          </a:xfrm>
          <a:prstGeom prst="rect">
            <a:avLst/>
          </a:prstGeom>
        </p:spPr>
      </p:pic>
      <p:sp>
        <p:nvSpPr>
          <p:cNvPr id="5" name="文本框 4"/>
          <p:cNvSpPr txBox="1"/>
          <p:nvPr/>
        </p:nvSpPr>
        <p:spPr>
          <a:xfrm>
            <a:off x="6095999" y="4422712"/>
            <a:ext cx="5727701" cy="646331"/>
          </a:xfrm>
          <a:prstGeom prst="rect">
            <a:avLst/>
          </a:prstGeom>
          <a:noFill/>
        </p:spPr>
        <p:txBody>
          <a:bodyPr wrap="square" rtlCol="0">
            <a:spAutoFit/>
          </a:bodyPr>
          <a:lstStyle/>
          <a:p>
            <a:r>
              <a:rPr lang="en-US" altLang="zh-CN" b="1" dirty="0" smtClean="0"/>
              <a:t>Finally,  we can know what’s the meaning of sentence T </a:t>
            </a:r>
            <a:r>
              <a:rPr lang="en-US" altLang="zh-CN" b="1" dirty="0"/>
              <a:t>∧ F </a:t>
            </a:r>
            <a:r>
              <a:rPr lang="en-US" altLang="zh-CN" b="1" dirty="0" smtClean="0"/>
              <a:t>,F </a:t>
            </a:r>
            <a:r>
              <a:rPr lang="en-US" altLang="zh-CN" b="1" dirty="0"/>
              <a:t>→ </a:t>
            </a:r>
            <a:r>
              <a:rPr lang="en-US" altLang="zh-CN" b="1" dirty="0" smtClean="0"/>
              <a:t>T based on above definition.</a:t>
            </a:r>
            <a:endParaRPr lang="zh-CN" altLang="en-US" b="1" dirty="0"/>
          </a:p>
        </p:txBody>
      </p:sp>
    </p:spTree>
    <p:extLst>
      <p:ext uri="{BB962C8B-B14F-4D97-AF65-F5344CB8AC3E}">
        <p14:creationId xmlns:p14="http://schemas.microsoft.com/office/powerpoint/2010/main" val="2193766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 in First-order logic?</a:t>
            </a:r>
            <a:endParaRPr lang="zh-CN" altLang="en-US" dirty="0"/>
          </a:p>
        </p:txBody>
      </p:sp>
      <p:sp>
        <p:nvSpPr>
          <p:cNvPr id="3" name="内容占位符 2"/>
          <p:cNvSpPr>
            <a:spLocks noGrp="1"/>
          </p:cNvSpPr>
          <p:nvPr>
            <p:ph idx="1"/>
          </p:nvPr>
        </p:nvSpPr>
        <p:spPr>
          <a:xfrm>
            <a:off x="970547" y="2009693"/>
            <a:ext cx="4888832" cy="4791743"/>
          </a:xfrm>
        </p:spPr>
        <p:txBody>
          <a:bodyPr>
            <a:normAutofit lnSpcReduction="10000"/>
          </a:bodyPr>
          <a:lstStyle/>
          <a:p>
            <a:r>
              <a:rPr lang="en-US" altLang="zh-CN" dirty="0"/>
              <a:t>Q:What’s the syntax of </a:t>
            </a:r>
            <a:r>
              <a:rPr lang="en-US" altLang="zh-CN" dirty="0" smtClean="0"/>
              <a:t>FOL? </a:t>
            </a:r>
            <a:endParaRPr lang="en-US" altLang="zh-CN" dirty="0"/>
          </a:p>
          <a:p>
            <a:pPr lvl="1"/>
            <a:r>
              <a:rPr lang="en-US" altLang="zh-CN" dirty="0" smtClean="0">
                <a:solidFill>
                  <a:srgbClr val="0070C0"/>
                </a:solidFill>
              </a:rPr>
              <a:t>Constants symbol</a:t>
            </a:r>
            <a:r>
              <a:rPr lang="en-US" altLang="zh-CN" dirty="0" smtClean="0"/>
              <a:t>:cpu1,dead, 2,… </a:t>
            </a:r>
          </a:p>
          <a:p>
            <a:pPr lvl="2"/>
            <a:r>
              <a:rPr lang="en-US" altLang="zh-CN" dirty="0" smtClean="0"/>
              <a:t>Represent </a:t>
            </a:r>
            <a:r>
              <a:rPr lang="en-US" altLang="zh-CN" dirty="0"/>
              <a:t>individuals in the world</a:t>
            </a:r>
            <a:endParaRPr lang="en-US" altLang="zh-CN" dirty="0" smtClean="0"/>
          </a:p>
          <a:p>
            <a:pPr lvl="1"/>
            <a:r>
              <a:rPr lang="en-US" altLang="zh-CN" dirty="0" smtClean="0">
                <a:solidFill>
                  <a:srgbClr val="0070C0"/>
                </a:solidFill>
              </a:rPr>
              <a:t>Predicates symbol</a:t>
            </a:r>
            <a:r>
              <a:rPr lang="en-US" altLang="zh-CN" dirty="0" smtClean="0"/>
              <a:t>: provides, consumes, owns, =,…</a:t>
            </a:r>
          </a:p>
          <a:p>
            <a:pPr lvl="2"/>
            <a:r>
              <a:rPr lang="en-US" altLang="zh-CN" dirty="0"/>
              <a:t>map individuals to truth values</a:t>
            </a:r>
            <a:endParaRPr lang="en-US" altLang="zh-CN" dirty="0" smtClean="0"/>
          </a:p>
          <a:p>
            <a:pPr lvl="1"/>
            <a:r>
              <a:rPr lang="en-US" altLang="zh-CN" dirty="0" smtClean="0">
                <a:solidFill>
                  <a:srgbClr val="0070C0"/>
                </a:solidFill>
              </a:rPr>
              <a:t>Functions symbol</a:t>
            </a:r>
            <a:r>
              <a:rPr lang="en-US" altLang="zh-CN" dirty="0" smtClean="0"/>
              <a:t>: </a:t>
            </a:r>
            <a:r>
              <a:rPr lang="en-US" altLang="zh-CN" dirty="0" err="1" smtClean="0"/>
              <a:t>stateOf</a:t>
            </a:r>
            <a:r>
              <a:rPr lang="en-US" altLang="zh-CN" dirty="0" smtClean="0"/>
              <a:t>,  bigger-than,…</a:t>
            </a:r>
          </a:p>
          <a:p>
            <a:pPr lvl="2"/>
            <a:r>
              <a:rPr lang="en-US" altLang="zh-CN" dirty="0"/>
              <a:t>map individuals to individuals</a:t>
            </a:r>
            <a:endParaRPr lang="en-US" altLang="zh-CN" dirty="0" smtClean="0"/>
          </a:p>
          <a:p>
            <a:pPr lvl="1"/>
            <a:r>
              <a:rPr lang="en-US" altLang="zh-CN" dirty="0" smtClean="0">
                <a:solidFill>
                  <a:srgbClr val="0070C0"/>
                </a:solidFill>
              </a:rPr>
              <a:t>Variables symbol</a:t>
            </a:r>
            <a:r>
              <a:rPr lang="en-US" altLang="zh-CN" dirty="0" smtClean="0"/>
              <a:t>: x, y, a, b,…; </a:t>
            </a:r>
          </a:p>
          <a:p>
            <a:pPr lvl="1"/>
            <a:r>
              <a:rPr lang="en-US" altLang="zh-CN" dirty="0" smtClean="0">
                <a:solidFill>
                  <a:srgbClr val="0070C0"/>
                </a:solidFill>
              </a:rPr>
              <a:t>Connectives symbol</a:t>
            </a:r>
            <a:r>
              <a:rPr lang="en-US" altLang="zh-CN" dirty="0" smtClean="0"/>
              <a:t>:^,v,~,-&gt;,</a:t>
            </a:r>
            <a:r>
              <a:rPr lang="en-US" altLang="zh-CN" dirty="0" smtClean="0">
                <a:sym typeface="Wingdings" panose="05000000000000000000" pitchFamily="2" charset="2"/>
              </a:rPr>
              <a:t></a:t>
            </a:r>
            <a:endParaRPr lang="en-US" altLang="zh-CN" dirty="0" smtClean="0"/>
          </a:p>
          <a:p>
            <a:pPr lvl="1"/>
            <a:r>
              <a:rPr lang="en-US" altLang="zh-CN" dirty="0" smtClean="0">
                <a:solidFill>
                  <a:srgbClr val="0070C0"/>
                </a:solidFill>
              </a:rPr>
              <a:t>Quantifiers symbol</a:t>
            </a:r>
            <a:r>
              <a:rPr lang="en-US" altLang="zh-CN" dirty="0" smtClean="0"/>
              <a:t>: </a:t>
            </a:r>
            <a:r>
              <a:rPr lang="zh-CN" altLang="en-US" dirty="0" smtClean="0"/>
              <a:t>∃</a:t>
            </a:r>
            <a:r>
              <a:rPr lang="en-US" altLang="zh-CN" dirty="0" smtClean="0"/>
              <a:t>, </a:t>
            </a:r>
            <a:r>
              <a:rPr lang="zh-CN" altLang="en-US" i="1" dirty="0" smtClean="0"/>
              <a:t>∀</a:t>
            </a:r>
            <a:endParaRPr lang="en-US" altLang="zh-CN" i="1" dirty="0" smtClean="0"/>
          </a:p>
        </p:txBody>
      </p:sp>
      <p:pic>
        <p:nvPicPr>
          <p:cNvPr id="4" name="图片 3"/>
          <p:cNvPicPr>
            <a:picLocks noChangeAspect="1"/>
          </p:cNvPicPr>
          <p:nvPr/>
        </p:nvPicPr>
        <p:blipFill>
          <a:blip r:embed="rId2"/>
          <a:stretch>
            <a:fillRect/>
          </a:stretch>
        </p:blipFill>
        <p:spPr>
          <a:xfrm>
            <a:off x="5727032" y="2009693"/>
            <a:ext cx="5835316" cy="3898283"/>
          </a:xfrm>
          <a:prstGeom prst="rect">
            <a:avLst/>
          </a:prstGeom>
        </p:spPr>
      </p:pic>
    </p:spTree>
    <p:extLst>
      <p:ext uri="{BB962C8B-B14F-4D97-AF65-F5344CB8AC3E}">
        <p14:creationId xmlns:p14="http://schemas.microsoft.com/office/powerpoint/2010/main" val="4151807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 in First-order logic?</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Q</a:t>
            </a:r>
            <a:r>
              <a:rPr lang="en-US" altLang="zh-CN" dirty="0"/>
              <a:t>: </a:t>
            </a:r>
            <a:r>
              <a:rPr lang="en-US" altLang="zh-CN" dirty="0" smtClean="0"/>
              <a:t>What’s the sentence in FOL?</a:t>
            </a:r>
            <a:endParaRPr lang="en-US" altLang="zh-CN" dirty="0"/>
          </a:p>
          <a:p>
            <a:pPr lvl="1"/>
            <a:r>
              <a:rPr lang="en-US" altLang="zh-CN" dirty="0"/>
              <a:t>A: Sentences are built from </a:t>
            </a:r>
            <a:r>
              <a:rPr lang="en-US" altLang="zh-CN" dirty="0">
                <a:solidFill>
                  <a:srgbClr val="0070C0"/>
                </a:solidFill>
              </a:rPr>
              <a:t>terms</a:t>
            </a:r>
            <a:r>
              <a:rPr lang="en-US" altLang="zh-CN" dirty="0"/>
              <a:t> and </a:t>
            </a:r>
            <a:r>
              <a:rPr lang="en-US" altLang="zh-CN" dirty="0" smtClean="0">
                <a:solidFill>
                  <a:srgbClr val="0070C0"/>
                </a:solidFill>
              </a:rPr>
              <a:t>atoms</a:t>
            </a:r>
          </a:p>
          <a:p>
            <a:r>
              <a:rPr lang="en-US" altLang="zh-CN" dirty="0" smtClean="0"/>
              <a:t>Q: What’s the term?</a:t>
            </a:r>
          </a:p>
          <a:p>
            <a:pPr lvl="1"/>
            <a:r>
              <a:rPr lang="en-US" altLang="zh-CN" dirty="0" smtClean="0"/>
              <a:t>A </a:t>
            </a:r>
            <a:r>
              <a:rPr lang="en-US" altLang="zh-CN" dirty="0"/>
              <a:t>term </a:t>
            </a:r>
            <a:r>
              <a:rPr lang="en-US" altLang="zh-CN" dirty="0" smtClean="0"/>
              <a:t>is </a:t>
            </a:r>
            <a:r>
              <a:rPr lang="en-US" altLang="zh-CN" dirty="0"/>
              <a:t>a constant symbol, a variable symbol, or an n-place function of n terms. </a:t>
            </a:r>
            <a:endParaRPr lang="en-US" altLang="zh-CN" dirty="0" smtClean="0"/>
          </a:p>
          <a:p>
            <a:pPr lvl="2"/>
            <a:r>
              <a:rPr lang="en-US" altLang="zh-CN" dirty="0" smtClean="0"/>
              <a:t>x </a:t>
            </a:r>
            <a:r>
              <a:rPr lang="en-US" altLang="zh-CN" dirty="0"/>
              <a:t>and f(x1, ..., </a:t>
            </a:r>
            <a:r>
              <a:rPr lang="en-US" altLang="zh-CN" dirty="0" err="1"/>
              <a:t>xn</a:t>
            </a:r>
            <a:r>
              <a:rPr lang="en-US" altLang="zh-CN" dirty="0"/>
              <a:t>) are terms, where each xi is a term. A term with no variables is a </a:t>
            </a:r>
            <a:r>
              <a:rPr lang="en-US" altLang="zh-CN" dirty="0">
                <a:solidFill>
                  <a:srgbClr val="0070C0"/>
                </a:solidFill>
              </a:rPr>
              <a:t>ground term</a:t>
            </a:r>
          </a:p>
          <a:p>
            <a:r>
              <a:rPr lang="en-US" altLang="zh-CN" dirty="0" smtClean="0"/>
              <a:t>Q: What’s the atom?</a:t>
            </a:r>
          </a:p>
          <a:p>
            <a:pPr lvl="1"/>
            <a:r>
              <a:rPr lang="en-US" altLang="zh-CN" dirty="0"/>
              <a:t>An atom (which has value true or false) is either an n-place predicate of n terms, or, ¬P, </a:t>
            </a:r>
            <a:r>
              <a:rPr lang="en-US" altLang="zh-CN" dirty="0" err="1" smtClean="0"/>
              <a:t>PvQ</a:t>
            </a:r>
            <a:r>
              <a:rPr lang="en-US" altLang="zh-CN" dirty="0"/>
              <a:t>, </a:t>
            </a:r>
            <a:r>
              <a:rPr lang="en-US" altLang="zh-CN" dirty="0" smtClean="0"/>
              <a:t>P^Q</a:t>
            </a:r>
            <a:r>
              <a:rPr lang="en-US" altLang="zh-CN" dirty="0"/>
              <a:t>, </a:t>
            </a:r>
            <a:r>
              <a:rPr lang="en-US" altLang="zh-CN" dirty="0" smtClean="0"/>
              <a:t>P-&gt;Q</a:t>
            </a:r>
            <a:r>
              <a:rPr lang="en-US" altLang="zh-CN" dirty="0"/>
              <a:t>, </a:t>
            </a:r>
            <a:r>
              <a:rPr lang="en-US" altLang="zh-CN" dirty="0" smtClean="0"/>
              <a:t>P&lt;-&gt;Q, </a:t>
            </a:r>
            <a:r>
              <a:rPr lang="en-US" altLang="zh-CN" dirty="0"/>
              <a:t>where P and Q are </a:t>
            </a:r>
            <a:r>
              <a:rPr lang="en-US" altLang="zh-CN" dirty="0" smtClean="0"/>
              <a:t>atoms</a:t>
            </a:r>
          </a:p>
          <a:p>
            <a:r>
              <a:rPr lang="en-US" altLang="zh-CN" dirty="0" smtClean="0"/>
              <a:t>For example,</a:t>
            </a:r>
          </a:p>
          <a:p>
            <a:endParaRPr lang="en-US" altLang="zh-CN" dirty="0"/>
          </a:p>
          <a:p>
            <a:pPr marL="0" indent="0">
              <a:buNone/>
            </a:pPr>
            <a:r>
              <a:rPr lang="en-US" altLang="zh-CN" dirty="0"/>
              <a:t> </a:t>
            </a:r>
            <a:r>
              <a:rPr lang="en-US" altLang="zh-CN" dirty="0" smtClean="0"/>
              <a:t>  </a:t>
            </a:r>
            <a:endParaRPr lang="en-US" altLang="zh-CN" dirty="0"/>
          </a:p>
        </p:txBody>
      </p:sp>
      <p:sp>
        <p:nvSpPr>
          <p:cNvPr id="4" name="文本框 3"/>
          <p:cNvSpPr txBox="1"/>
          <p:nvPr/>
        </p:nvSpPr>
        <p:spPr>
          <a:xfrm>
            <a:off x="4499810" y="4812632"/>
            <a:ext cx="3740319" cy="523220"/>
          </a:xfrm>
          <a:prstGeom prst="rect">
            <a:avLst/>
          </a:prstGeom>
          <a:noFill/>
        </p:spPr>
        <p:txBody>
          <a:bodyPr wrap="none" rtlCol="0">
            <a:spAutoFit/>
          </a:bodyPr>
          <a:lstStyle/>
          <a:p>
            <a:r>
              <a:rPr lang="en-US" altLang="zh-CN" sz="2800" b="1" dirty="0" smtClean="0">
                <a:solidFill>
                  <a:srgbClr val="FF0000"/>
                </a:solidFill>
              </a:rPr>
              <a:t>Provides  (host1,   cpu1)</a:t>
            </a:r>
            <a:endParaRPr lang="zh-CN" altLang="en-US" sz="2800" b="1" dirty="0">
              <a:solidFill>
                <a:srgbClr val="FF0000"/>
              </a:solidFill>
            </a:endParaRPr>
          </a:p>
        </p:txBody>
      </p:sp>
      <p:sp>
        <p:nvSpPr>
          <p:cNvPr id="6" name="左大括号 5"/>
          <p:cNvSpPr/>
          <p:nvPr/>
        </p:nvSpPr>
        <p:spPr>
          <a:xfrm rot="16200000">
            <a:off x="5033360" y="5015312"/>
            <a:ext cx="208248" cy="73392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左大括号 7"/>
          <p:cNvSpPr/>
          <p:nvPr/>
        </p:nvSpPr>
        <p:spPr>
          <a:xfrm rot="16200000">
            <a:off x="6401201" y="5044162"/>
            <a:ext cx="208248" cy="73392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左大括号 8"/>
          <p:cNvSpPr/>
          <p:nvPr/>
        </p:nvSpPr>
        <p:spPr>
          <a:xfrm rot="16200000">
            <a:off x="7560995" y="5040582"/>
            <a:ext cx="208248" cy="73392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 name="左大括号 9"/>
          <p:cNvSpPr/>
          <p:nvPr/>
        </p:nvSpPr>
        <p:spPr>
          <a:xfrm rot="16200000">
            <a:off x="6311328" y="4903633"/>
            <a:ext cx="241608" cy="251209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 name="文本框 10"/>
          <p:cNvSpPr txBox="1"/>
          <p:nvPr/>
        </p:nvSpPr>
        <p:spPr>
          <a:xfrm>
            <a:off x="6024813" y="5401405"/>
            <a:ext cx="992772" cy="369332"/>
          </a:xfrm>
          <a:prstGeom prst="rect">
            <a:avLst/>
          </a:prstGeom>
          <a:noFill/>
        </p:spPr>
        <p:txBody>
          <a:bodyPr wrap="none" rtlCol="0">
            <a:spAutoFit/>
          </a:bodyPr>
          <a:lstStyle>
            <a:defPPr>
              <a:defRPr lang="zh-CN"/>
            </a:defPPr>
            <a:lvl1pPr>
              <a:defRPr>
                <a:solidFill>
                  <a:srgbClr val="FF0000"/>
                </a:solidFill>
              </a:defRPr>
            </a:lvl1pPr>
          </a:lstStyle>
          <a:p>
            <a:r>
              <a:rPr lang="en-US" altLang="zh-CN" dirty="0"/>
              <a:t>constant</a:t>
            </a:r>
            <a:endParaRPr lang="zh-CN" altLang="en-US" dirty="0"/>
          </a:p>
        </p:txBody>
      </p:sp>
      <p:sp>
        <p:nvSpPr>
          <p:cNvPr id="12" name="文本框 11"/>
          <p:cNvSpPr txBox="1"/>
          <p:nvPr/>
        </p:nvSpPr>
        <p:spPr>
          <a:xfrm>
            <a:off x="7185359" y="5398887"/>
            <a:ext cx="992772" cy="369332"/>
          </a:xfrm>
          <a:prstGeom prst="rect">
            <a:avLst/>
          </a:prstGeom>
          <a:noFill/>
        </p:spPr>
        <p:txBody>
          <a:bodyPr wrap="none" rtlCol="0">
            <a:spAutoFit/>
          </a:bodyPr>
          <a:lstStyle>
            <a:defPPr>
              <a:defRPr lang="zh-CN"/>
            </a:defPPr>
            <a:lvl1pPr>
              <a:defRPr>
                <a:solidFill>
                  <a:srgbClr val="FF0000"/>
                </a:solidFill>
              </a:defRPr>
            </a:lvl1pPr>
          </a:lstStyle>
          <a:p>
            <a:r>
              <a:rPr lang="en-US" altLang="zh-CN" dirty="0"/>
              <a:t>constant</a:t>
            </a:r>
            <a:endParaRPr lang="zh-CN" altLang="en-US" dirty="0"/>
          </a:p>
        </p:txBody>
      </p:sp>
      <p:sp>
        <p:nvSpPr>
          <p:cNvPr id="13" name="文本框 12"/>
          <p:cNvSpPr txBox="1"/>
          <p:nvPr/>
        </p:nvSpPr>
        <p:spPr>
          <a:xfrm>
            <a:off x="4703597" y="5398391"/>
            <a:ext cx="1067985" cy="369332"/>
          </a:xfrm>
          <a:prstGeom prst="rect">
            <a:avLst/>
          </a:prstGeom>
          <a:noFill/>
        </p:spPr>
        <p:txBody>
          <a:bodyPr wrap="none" rtlCol="0">
            <a:spAutoFit/>
          </a:bodyPr>
          <a:lstStyle/>
          <a:p>
            <a:r>
              <a:rPr lang="en-US" altLang="zh-CN" dirty="0" smtClean="0">
                <a:solidFill>
                  <a:srgbClr val="FF0000"/>
                </a:solidFill>
              </a:rPr>
              <a:t>predicate</a:t>
            </a:r>
            <a:endParaRPr lang="zh-CN" altLang="en-US" dirty="0">
              <a:solidFill>
                <a:srgbClr val="FF0000"/>
              </a:solidFill>
            </a:endParaRPr>
          </a:p>
        </p:txBody>
      </p:sp>
      <p:sp>
        <p:nvSpPr>
          <p:cNvPr id="14" name="文本框 13"/>
          <p:cNvSpPr txBox="1"/>
          <p:nvPr/>
        </p:nvSpPr>
        <p:spPr>
          <a:xfrm>
            <a:off x="5626732" y="6280484"/>
            <a:ext cx="1746119" cy="369332"/>
          </a:xfrm>
          <a:prstGeom prst="rect">
            <a:avLst/>
          </a:prstGeom>
          <a:noFill/>
        </p:spPr>
        <p:txBody>
          <a:bodyPr wrap="none" rtlCol="0">
            <a:spAutoFit/>
          </a:bodyPr>
          <a:lstStyle>
            <a:defPPr>
              <a:defRPr lang="zh-CN"/>
            </a:defPPr>
            <a:lvl1pPr>
              <a:defRPr>
                <a:solidFill>
                  <a:srgbClr val="FF0000"/>
                </a:solidFill>
              </a:defRPr>
            </a:lvl1pPr>
          </a:lstStyle>
          <a:p>
            <a:r>
              <a:rPr lang="en-US" altLang="zh-CN" dirty="0"/>
              <a:t>Atomic sentence</a:t>
            </a:r>
            <a:endParaRPr lang="zh-CN" altLang="en-US" dirty="0"/>
          </a:p>
        </p:txBody>
      </p:sp>
      <p:sp>
        <p:nvSpPr>
          <p:cNvPr id="15" name="文本框 14"/>
          <p:cNvSpPr txBox="1"/>
          <p:nvPr/>
        </p:nvSpPr>
        <p:spPr>
          <a:xfrm>
            <a:off x="6737428" y="5800930"/>
            <a:ext cx="639021" cy="369332"/>
          </a:xfrm>
          <a:prstGeom prst="rect">
            <a:avLst/>
          </a:prstGeom>
          <a:noFill/>
        </p:spPr>
        <p:txBody>
          <a:bodyPr wrap="none" rtlCol="0">
            <a:spAutoFit/>
          </a:bodyPr>
          <a:lstStyle>
            <a:defPPr>
              <a:defRPr lang="zh-CN"/>
            </a:defPPr>
            <a:lvl1pPr>
              <a:defRPr>
                <a:solidFill>
                  <a:srgbClr val="FF0000"/>
                </a:solidFill>
              </a:defRPr>
            </a:lvl1pPr>
          </a:lstStyle>
          <a:p>
            <a:r>
              <a:rPr lang="en-US" altLang="zh-CN" dirty="0"/>
              <a:t>term</a:t>
            </a:r>
            <a:endParaRPr lang="zh-CN" altLang="en-US" dirty="0"/>
          </a:p>
        </p:txBody>
      </p:sp>
      <p:sp>
        <p:nvSpPr>
          <p:cNvPr id="16" name="左大括号 15"/>
          <p:cNvSpPr/>
          <p:nvPr/>
        </p:nvSpPr>
        <p:spPr>
          <a:xfrm rot="16200000">
            <a:off x="6971675" y="5186651"/>
            <a:ext cx="170528" cy="126248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046873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 in First-order logic?</a:t>
            </a:r>
            <a:endParaRPr lang="zh-CN" altLang="en-US" dirty="0"/>
          </a:p>
        </p:txBody>
      </p:sp>
      <p:sp>
        <p:nvSpPr>
          <p:cNvPr id="3" name="内容占位符 2"/>
          <p:cNvSpPr>
            <a:spLocks noGrp="1"/>
          </p:cNvSpPr>
          <p:nvPr>
            <p:ph idx="1"/>
          </p:nvPr>
        </p:nvSpPr>
        <p:spPr>
          <a:xfrm>
            <a:off x="838200" y="1825625"/>
            <a:ext cx="10807700" cy="4351338"/>
          </a:xfrm>
        </p:spPr>
        <p:txBody>
          <a:bodyPr>
            <a:normAutofit fontScale="92500" lnSpcReduction="10000"/>
          </a:bodyPr>
          <a:lstStyle/>
          <a:p>
            <a:r>
              <a:rPr lang="en-US" altLang="zh-CN" dirty="0" smtClean="0"/>
              <a:t>So what’s the semantic in FOL?</a:t>
            </a:r>
          </a:p>
          <a:p>
            <a:pPr lvl="1"/>
            <a:r>
              <a:rPr lang="en-US" altLang="zh-CN" dirty="0" smtClean="0"/>
              <a:t>FOL sentences </a:t>
            </a:r>
            <a:r>
              <a:rPr lang="en-US" altLang="zh-CN" dirty="0"/>
              <a:t>are true or false with respect to models, which consist of</a:t>
            </a:r>
            <a:br>
              <a:rPr lang="en-US" altLang="zh-CN" dirty="0"/>
            </a:br>
            <a:r>
              <a:rPr lang="en-US" altLang="zh-CN" dirty="0"/>
              <a:t>– a </a:t>
            </a:r>
            <a:r>
              <a:rPr lang="en-US" altLang="zh-CN" dirty="0" smtClean="0"/>
              <a:t>universe of discourse(also universe or domain), abbr. </a:t>
            </a:r>
            <a:r>
              <a:rPr lang="en-US" altLang="zh-CN" dirty="0" err="1" smtClean="0"/>
              <a:t>UoD</a:t>
            </a:r>
            <a:endParaRPr lang="en-US" altLang="zh-CN" dirty="0" smtClean="0"/>
          </a:p>
          <a:p>
            <a:pPr lvl="2"/>
            <a:r>
              <a:rPr lang="en-US" altLang="zh-CN" dirty="0"/>
              <a:t>is the </a:t>
            </a:r>
            <a:r>
              <a:rPr lang="en-US" altLang="zh-CN" dirty="0">
                <a:hlinkClick r:id="rId3" tooltip="Set (mathematics)"/>
              </a:rPr>
              <a:t>set</a:t>
            </a:r>
            <a:r>
              <a:rPr lang="en-US" altLang="zh-CN" dirty="0"/>
              <a:t> of </a:t>
            </a:r>
            <a:r>
              <a:rPr lang="en-US" altLang="zh-CN" dirty="0">
                <a:hlinkClick r:id="rId4" tooltip="Entities"/>
              </a:rPr>
              <a:t>entities</a:t>
            </a:r>
            <a:r>
              <a:rPr lang="en-US" altLang="zh-CN" dirty="0"/>
              <a:t> over which certain </a:t>
            </a:r>
            <a:r>
              <a:rPr lang="en-US" altLang="zh-CN" dirty="0">
                <a:hlinkClick r:id="rId5" tooltip="Variable (mathematics)"/>
              </a:rPr>
              <a:t>variables</a:t>
            </a:r>
            <a:r>
              <a:rPr lang="en-US" altLang="zh-CN" dirty="0"/>
              <a:t> of interest in some formal treatment may range</a:t>
            </a:r>
            <a:r>
              <a:rPr lang="en-US" altLang="zh-CN" dirty="0" smtClean="0"/>
              <a:t>.</a:t>
            </a:r>
            <a:endParaRPr lang="en-US" altLang="zh-CN" dirty="0"/>
          </a:p>
          <a:p>
            <a:pPr marL="457200" lvl="1" indent="0">
              <a:buNone/>
            </a:pPr>
            <a:r>
              <a:rPr lang="en-US" altLang="zh-CN" dirty="0" smtClean="0"/>
              <a:t>   – </a:t>
            </a:r>
            <a:r>
              <a:rPr lang="en-US" altLang="zh-CN" dirty="0"/>
              <a:t>an interpretation </a:t>
            </a:r>
            <a:endParaRPr lang="en-US" altLang="zh-CN" dirty="0" smtClean="0"/>
          </a:p>
          <a:p>
            <a:pPr lvl="2"/>
            <a:r>
              <a:rPr lang="en-US" altLang="zh-CN" dirty="0"/>
              <a:t>An </a:t>
            </a:r>
            <a:r>
              <a:rPr lang="en-US" altLang="zh-CN" b="1" dirty="0"/>
              <a:t>interpretation</a:t>
            </a:r>
            <a:r>
              <a:rPr lang="en-US" altLang="zh-CN" dirty="0"/>
              <a:t> is an assignment of meaning to the </a:t>
            </a:r>
            <a:r>
              <a:rPr lang="en-US" altLang="zh-CN" dirty="0">
                <a:hlinkClick r:id="rId6" tooltip="Symbol (formal)"/>
              </a:rPr>
              <a:t>symbols</a:t>
            </a:r>
            <a:r>
              <a:rPr lang="en-US" altLang="zh-CN" dirty="0"/>
              <a:t> of a </a:t>
            </a:r>
            <a:r>
              <a:rPr lang="en-US" altLang="zh-CN" dirty="0">
                <a:hlinkClick r:id="rId7" tooltip="Formal language"/>
              </a:rPr>
              <a:t>formal </a:t>
            </a:r>
            <a:r>
              <a:rPr lang="en-US" altLang="zh-CN" dirty="0" smtClean="0">
                <a:hlinkClick r:id="rId7" tooltip="Formal language"/>
              </a:rPr>
              <a:t>language</a:t>
            </a:r>
            <a:r>
              <a:rPr lang="en-US" altLang="zh-CN" dirty="0" smtClean="0"/>
              <a:t>.</a:t>
            </a:r>
          </a:p>
          <a:p>
            <a:pPr lvl="2"/>
            <a:r>
              <a:rPr lang="en-US" altLang="zh-CN" dirty="0"/>
              <a:t>Assigns to each</a:t>
            </a:r>
            <a:br>
              <a:rPr lang="en-US" altLang="zh-CN" dirty="0"/>
            </a:br>
            <a:r>
              <a:rPr lang="en-US" altLang="zh-CN" dirty="0"/>
              <a:t>– constant symbol: a domain element</a:t>
            </a:r>
            <a:br>
              <a:rPr lang="en-US" altLang="zh-CN" dirty="0"/>
            </a:br>
            <a:r>
              <a:rPr lang="en-US" altLang="zh-CN" dirty="0"/>
              <a:t>– predicate symbol: a relation on the domain (of appropriate </a:t>
            </a:r>
            <a:r>
              <a:rPr lang="en-US" altLang="zh-CN" dirty="0" err="1" smtClean="0"/>
              <a:t>arity</a:t>
            </a:r>
            <a:r>
              <a:rPr lang="en-US" altLang="zh-CN" dirty="0"/>
              <a:t>)</a:t>
            </a:r>
            <a:br>
              <a:rPr lang="en-US" altLang="zh-CN" dirty="0"/>
            </a:br>
            <a:r>
              <a:rPr lang="en-US" altLang="zh-CN" dirty="0"/>
              <a:t>– function symbol: a function on the domain (of appropriate </a:t>
            </a:r>
            <a:r>
              <a:rPr lang="en-US" altLang="zh-CN" dirty="0" err="1" smtClean="0"/>
              <a:t>arity</a:t>
            </a:r>
            <a:r>
              <a:rPr lang="en-US" altLang="zh-CN" dirty="0"/>
              <a:t>) </a:t>
            </a:r>
            <a:endParaRPr lang="en-US" altLang="zh-CN" dirty="0" smtClean="0"/>
          </a:p>
          <a:p>
            <a:r>
              <a:rPr lang="en-US" altLang="zh-CN" dirty="0" smtClean="0"/>
              <a:t>For example,</a:t>
            </a:r>
          </a:p>
          <a:p>
            <a:endParaRPr lang="en-US" altLang="zh-CN" dirty="0"/>
          </a:p>
          <a:p>
            <a:pPr marL="0" indent="0">
              <a:buNone/>
            </a:pPr>
            <a:r>
              <a:rPr lang="en-US" altLang="zh-CN" dirty="0" smtClean="0"/>
              <a:t>   </a:t>
            </a:r>
          </a:p>
        </p:txBody>
      </p:sp>
      <p:sp>
        <p:nvSpPr>
          <p:cNvPr id="4" name="文本框 3"/>
          <p:cNvSpPr txBox="1"/>
          <p:nvPr/>
        </p:nvSpPr>
        <p:spPr>
          <a:xfrm>
            <a:off x="4131258" y="4812634"/>
            <a:ext cx="2779543" cy="400110"/>
          </a:xfrm>
          <a:prstGeom prst="rect">
            <a:avLst/>
          </a:prstGeom>
          <a:noFill/>
        </p:spPr>
        <p:txBody>
          <a:bodyPr wrap="none" rtlCol="0">
            <a:spAutoFit/>
          </a:bodyPr>
          <a:lstStyle/>
          <a:p>
            <a:r>
              <a:rPr lang="en-US" altLang="zh-CN" sz="2000" b="1" dirty="0" smtClean="0">
                <a:solidFill>
                  <a:srgbClr val="FF0000"/>
                </a:solidFill>
              </a:rPr>
              <a:t>Provides  (host1,   cpu1)</a:t>
            </a:r>
            <a:endParaRPr lang="zh-CN" altLang="en-US" sz="2000" b="1" dirty="0">
              <a:solidFill>
                <a:srgbClr val="FF0000"/>
              </a:solidFill>
            </a:endParaRPr>
          </a:p>
        </p:txBody>
      </p:sp>
      <p:cxnSp>
        <p:nvCxnSpPr>
          <p:cNvPr id="6" name="直接箭头连接符 5"/>
          <p:cNvCxnSpPr/>
          <p:nvPr/>
        </p:nvCxnSpPr>
        <p:spPr>
          <a:xfrm flipH="1">
            <a:off x="4957010" y="5125455"/>
            <a:ext cx="620166" cy="2342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687634" y="5271577"/>
            <a:ext cx="614912" cy="369332"/>
          </a:xfrm>
          <a:prstGeom prst="rect">
            <a:avLst/>
          </a:prstGeom>
          <a:noFill/>
        </p:spPr>
        <p:txBody>
          <a:bodyPr wrap="none" rtlCol="0">
            <a:spAutoFit/>
          </a:bodyPr>
          <a:lstStyle/>
          <a:p>
            <a:r>
              <a:rPr lang="en-US" altLang="zh-CN" dirty="0" smtClean="0">
                <a:solidFill>
                  <a:srgbClr val="FF0000"/>
                </a:solidFill>
              </a:rPr>
              <a:t>Host</a:t>
            </a:r>
            <a:endParaRPr lang="zh-CN" altLang="en-US" dirty="0">
              <a:solidFill>
                <a:srgbClr val="FF0000"/>
              </a:solidFill>
            </a:endParaRPr>
          </a:p>
        </p:txBody>
      </p:sp>
      <p:sp>
        <p:nvSpPr>
          <p:cNvPr id="9" name="文本框 8"/>
          <p:cNvSpPr txBox="1"/>
          <p:nvPr/>
        </p:nvSpPr>
        <p:spPr>
          <a:xfrm>
            <a:off x="6735571" y="5331422"/>
            <a:ext cx="574196" cy="369332"/>
          </a:xfrm>
          <a:prstGeom prst="rect">
            <a:avLst/>
          </a:prstGeom>
          <a:noFill/>
        </p:spPr>
        <p:txBody>
          <a:bodyPr wrap="none" rtlCol="0">
            <a:spAutoFit/>
          </a:bodyPr>
          <a:lstStyle/>
          <a:p>
            <a:r>
              <a:rPr lang="en-US" altLang="zh-CN" dirty="0" smtClean="0">
                <a:solidFill>
                  <a:srgbClr val="FF0000"/>
                </a:solidFill>
              </a:rPr>
              <a:t>CPU</a:t>
            </a:r>
            <a:endParaRPr lang="zh-CN" altLang="en-US" dirty="0">
              <a:solidFill>
                <a:srgbClr val="FF0000"/>
              </a:solidFill>
            </a:endParaRPr>
          </a:p>
        </p:txBody>
      </p:sp>
      <p:cxnSp>
        <p:nvCxnSpPr>
          <p:cNvPr id="10" name="直接箭头连接符 9"/>
          <p:cNvCxnSpPr>
            <a:stCxn id="14" idx="0"/>
            <a:endCxn id="9" idx="0"/>
          </p:cNvCxnSpPr>
          <p:nvPr/>
        </p:nvCxnSpPr>
        <p:spPr>
          <a:xfrm>
            <a:off x="6667516" y="5122602"/>
            <a:ext cx="355153" cy="2088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090605" y="5110570"/>
            <a:ext cx="579005" cy="246221"/>
          </a:xfrm>
          <a:prstGeom prst="rect">
            <a:avLst/>
          </a:prstGeom>
          <a:noFill/>
        </p:spPr>
        <p:txBody>
          <a:bodyPr wrap="none" rtlCol="0">
            <a:spAutoFit/>
          </a:bodyPr>
          <a:lstStyle/>
          <a:p>
            <a:r>
              <a:rPr lang="en-US" altLang="zh-CN" sz="1000" dirty="0" smtClean="0">
                <a:solidFill>
                  <a:srgbClr val="FF0000"/>
                </a:solidFill>
              </a:rPr>
              <a:t>domain</a:t>
            </a:r>
            <a:endParaRPr lang="zh-CN" altLang="en-US" sz="1000" dirty="0">
              <a:solidFill>
                <a:srgbClr val="FF0000"/>
              </a:solidFill>
            </a:endParaRPr>
          </a:p>
        </p:txBody>
      </p:sp>
      <p:sp>
        <p:nvSpPr>
          <p:cNvPr id="14" name="文本框 13"/>
          <p:cNvSpPr txBox="1"/>
          <p:nvPr/>
        </p:nvSpPr>
        <p:spPr>
          <a:xfrm>
            <a:off x="6378013" y="5122602"/>
            <a:ext cx="579005" cy="246221"/>
          </a:xfrm>
          <a:prstGeom prst="rect">
            <a:avLst/>
          </a:prstGeom>
          <a:noFill/>
        </p:spPr>
        <p:txBody>
          <a:bodyPr wrap="none" rtlCol="0">
            <a:spAutoFit/>
          </a:bodyPr>
          <a:lstStyle/>
          <a:p>
            <a:r>
              <a:rPr lang="en-US" altLang="zh-CN" sz="1000" dirty="0" smtClean="0">
                <a:solidFill>
                  <a:srgbClr val="FF0000"/>
                </a:solidFill>
              </a:rPr>
              <a:t>domain</a:t>
            </a:r>
            <a:endParaRPr lang="zh-CN" altLang="en-US" sz="1000" dirty="0">
              <a:solidFill>
                <a:srgbClr val="FF0000"/>
              </a:solidFill>
            </a:endParaRPr>
          </a:p>
        </p:txBody>
      </p:sp>
      <p:cxnSp>
        <p:nvCxnSpPr>
          <p:cNvPr id="18" name="直接箭头连接符 17"/>
          <p:cNvCxnSpPr/>
          <p:nvPr/>
        </p:nvCxnSpPr>
        <p:spPr>
          <a:xfrm flipH="1">
            <a:off x="3946075" y="5122602"/>
            <a:ext cx="641322" cy="5183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027352" y="5245712"/>
            <a:ext cx="579005" cy="246221"/>
          </a:xfrm>
          <a:prstGeom prst="rect">
            <a:avLst/>
          </a:prstGeom>
          <a:noFill/>
        </p:spPr>
        <p:txBody>
          <a:bodyPr wrap="none" rtlCol="0">
            <a:spAutoFit/>
          </a:bodyPr>
          <a:lstStyle/>
          <a:p>
            <a:r>
              <a:rPr lang="en-US" altLang="zh-CN" sz="1000" dirty="0" smtClean="0">
                <a:solidFill>
                  <a:srgbClr val="FF0000"/>
                </a:solidFill>
              </a:rPr>
              <a:t>domain</a:t>
            </a:r>
            <a:endParaRPr lang="zh-CN" altLang="en-US" sz="1000" dirty="0">
              <a:solidFill>
                <a:srgbClr val="FF0000"/>
              </a:solidFill>
            </a:endParaRPr>
          </a:p>
        </p:txBody>
      </p:sp>
      <p:sp>
        <p:nvSpPr>
          <p:cNvPr id="24" name="文本框 23"/>
          <p:cNvSpPr txBox="1"/>
          <p:nvPr/>
        </p:nvSpPr>
        <p:spPr>
          <a:xfrm>
            <a:off x="2269490" y="5661845"/>
            <a:ext cx="4225324" cy="369332"/>
          </a:xfrm>
          <a:prstGeom prst="rect">
            <a:avLst/>
          </a:prstGeom>
          <a:noFill/>
        </p:spPr>
        <p:txBody>
          <a:bodyPr wrap="none" rtlCol="0">
            <a:spAutoFit/>
          </a:bodyPr>
          <a:lstStyle>
            <a:defPPr>
              <a:defRPr lang="zh-CN"/>
            </a:defPPr>
            <a:lvl1pPr>
              <a:defRPr>
                <a:solidFill>
                  <a:srgbClr val="FF0000"/>
                </a:solidFill>
              </a:defRPr>
            </a:lvl1pPr>
          </a:lstStyle>
          <a:p>
            <a:r>
              <a:rPr lang="en-US" altLang="zh-CN" dirty="0"/>
              <a:t>CPU, Host, Memory, IO, VM, Switch, </a:t>
            </a:r>
            <a:r>
              <a:rPr lang="en-US" altLang="zh-CN" dirty="0" smtClean="0"/>
              <a:t>Port,…</a:t>
            </a:r>
            <a:endParaRPr lang="zh-CN" altLang="en-US" dirty="0"/>
          </a:p>
        </p:txBody>
      </p:sp>
      <p:sp>
        <p:nvSpPr>
          <p:cNvPr id="25" name="右箭头 24"/>
          <p:cNvSpPr/>
          <p:nvPr/>
        </p:nvSpPr>
        <p:spPr>
          <a:xfrm>
            <a:off x="7303680" y="5271577"/>
            <a:ext cx="623178" cy="390268"/>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879368" y="4976634"/>
            <a:ext cx="4312632" cy="1200329"/>
          </a:xfrm>
          <a:prstGeom prst="rect">
            <a:avLst/>
          </a:prstGeom>
          <a:noFill/>
        </p:spPr>
        <p:txBody>
          <a:bodyPr wrap="square" rtlCol="0">
            <a:spAutoFit/>
          </a:bodyPr>
          <a:lstStyle/>
          <a:p>
            <a:r>
              <a:rPr lang="en-US" altLang="zh-CN" dirty="0" smtClean="0"/>
              <a:t>We do find out a host1 is individual of Host </a:t>
            </a:r>
          </a:p>
          <a:p>
            <a:r>
              <a:rPr lang="en-US" altLang="zh-CN" b="1" dirty="0" smtClean="0"/>
              <a:t>And</a:t>
            </a:r>
            <a:r>
              <a:rPr lang="en-US" altLang="zh-CN" dirty="0" smtClean="0"/>
              <a:t> a cpu1 is individual of CPU </a:t>
            </a:r>
            <a:r>
              <a:rPr lang="en-US" altLang="zh-CN" b="1" dirty="0" smtClean="0"/>
              <a:t>and </a:t>
            </a:r>
          </a:p>
          <a:p>
            <a:r>
              <a:rPr lang="en-US" altLang="zh-CN" dirty="0" smtClean="0"/>
              <a:t>host1 provides cpu1 in reality,</a:t>
            </a:r>
          </a:p>
          <a:p>
            <a:r>
              <a:rPr lang="en-US" altLang="zh-CN" dirty="0" smtClean="0"/>
              <a:t>Therefore, the sentence is true in our model.</a:t>
            </a:r>
            <a:endParaRPr lang="zh-CN" altLang="en-US" dirty="0"/>
          </a:p>
        </p:txBody>
      </p:sp>
    </p:spTree>
    <p:extLst>
      <p:ext uri="{BB962C8B-B14F-4D97-AF65-F5344CB8AC3E}">
        <p14:creationId xmlns:p14="http://schemas.microsoft.com/office/powerpoint/2010/main" val="812941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semantic entailment?</a:t>
            </a:r>
            <a:endParaRPr lang="zh-CN" altLang="en-US" dirty="0"/>
          </a:p>
        </p:txBody>
      </p:sp>
      <p:sp>
        <p:nvSpPr>
          <p:cNvPr id="3" name="内容占位符 2"/>
          <p:cNvSpPr>
            <a:spLocks noGrp="1"/>
          </p:cNvSpPr>
          <p:nvPr>
            <p:ph idx="1"/>
          </p:nvPr>
        </p:nvSpPr>
        <p:spPr>
          <a:xfrm>
            <a:off x="838200" y="1825625"/>
            <a:ext cx="10515600" cy="1908175"/>
          </a:xfrm>
        </p:spPr>
        <p:txBody>
          <a:bodyPr>
            <a:normAutofit fontScale="85000" lnSpcReduction="10000"/>
          </a:bodyPr>
          <a:lstStyle/>
          <a:p>
            <a:r>
              <a:rPr lang="en-US" altLang="zh-CN" b="1" dirty="0"/>
              <a:t>Logical consequence</a:t>
            </a:r>
            <a:r>
              <a:rPr lang="en-US" altLang="zh-CN" dirty="0"/>
              <a:t> (also </a:t>
            </a:r>
            <a:r>
              <a:rPr lang="en-US" altLang="zh-CN" b="1" dirty="0"/>
              <a:t>entailment</a:t>
            </a:r>
            <a:r>
              <a:rPr lang="en-US" altLang="zh-CN" dirty="0"/>
              <a:t>) is a fundamental </a:t>
            </a:r>
            <a:r>
              <a:rPr lang="en-US" altLang="zh-CN" dirty="0">
                <a:hlinkClick r:id="rId3" tooltip="Concept"/>
              </a:rPr>
              <a:t>concept</a:t>
            </a:r>
            <a:r>
              <a:rPr lang="en-US" altLang="zh-CN" dirty="0"/>
              <a:t> in </a:t>
            </a:r>
            <a:r>
              <a:rPr lang="en-US" altLang="zh-CN" dirty="0">
                <a:hlinkClick r:id="rId4" tooltip="Logic"/>
              </a:rPr>
              <a:t>logic</a:t>
            </a:r>
            <a:r>
              <a:rPr lang="en-US" altLang="zh-CN" dirty="0"/>
              <a:t>, which describes the relationship between </a:t>
            </a:r>
            <a:r>
              <a:rPr lang="en-US" altLang="zh-CN" dirty="0">
                <a:hlinkClick r:id="rId5" tooltip="Statement (logic)"/>
              </a:rPr>
              <a:t>statements</a:t>
            </a:r>
            <a:r>
              <a:rPr lang="en-US" altLang="zh-CN" dirty="0"/>
              <a:t> that hold true when one statement logically </a:t>
            </a:r>
            <a:r>
              <a:rPr lang="en-US" altLang="zh-CN" i="1" dirty="0"/>
              <a:t>follows from</a:t>
            </a:r>
            <a:r>
              <a:rPr lang="en-US" altLang="zh-CN" dirty="0"/>
              <a:t> one or more statements. </a:t>
            </a:r>
            <a:endParaRPr lang="en-US" altLang="zh-CN" dirty="0" smtClean="0"/>
          </a:p>
          <a:p>
            <a:pPr lvl="1"/>
            <a:r>
              <a:rPr lang="en-US" altLang="zh-CN" dirty="0"/>
              <a:t>A sentence is said to be a logical consequence of a set of sentences, for a given </a:t>
            </a:r>
            <a:r>
              <a:rPr lang="en-US" altLang="zh-CN" dirty="0">
                <a:hlinkClick r:id="rId6" tooltip="Formal language"/>
              </a:rPr>
              <a:t>language</a:t>
            </a:r>
            <a:r>
              <a:rPr lang="en-US" altLang="zh-CN" dirty="0"/>
              <a:t>, </a:t>
            </a:r>
            <a:r>
              <a:rPr lang="en-US" altLang="zh-CN" dirty="0">
                <a:hlinkClick r:id="rId7" tooltip="If and only if"/>
              </a:rPr>
              <a:t>if and only if</a:t>
            </a:r>
            <a:r>
              <a:rPr lang="en-US" altLang="zh-CN" dirty="0"/>
              <a:t>, using only logic (i.e. without regard to any </a:t>
            </a:r>
            <a:r>
              <a:rPr lang="en-US" altLang="zh-CN" i="1" dirty="0"/>
              <a:t>personal</a:t>
            </a:r>
            <a:r>
              <a:rPr lang="en-US" altLang="zh-CN" dirty="0"/>
              <a:t> interpretations of the sentences) the sentence must be true if every sentence in the set is true.</a:t>
            </a:r>
            <a:endParaRPr lang="zh-CN" altLang="en-US" dirty="0"/>
          </a:p>
        </p:txBody>
      </p:sp>
      <p:sp>
        <p:nvSpPr>
          <p:cNvPr id="4" name="矩形 3"/>
          <p:cNvSpPr/>
          <p:nvPr/>
        </p:nvSpPr>
        <p:spPr>
          <a:xfrm>
            <a:off x="3952719" y="4168131"/>
            <a:ext cx="2504212" cy="461665"/>
          </a:xfrm>
          <a:prstGeom prst="rect">
            <a:avLst/>
          </a:prstGeom>
        </p:spPr>
        <p:txBody>
          <a:bodyPr wrap="none">
            <a:spAutoFit/>
          </a:bodyPr>
          <a:lstStyle/>
          <a:p>
            <a:r>
              <a:rPr lang="el-GR" altLang="zh-CN" sz="2400" b="0" i="0" dirty="0" smtClean="0">
                <a:solidFill>
                  <a:srgbClr val="FF0000"/>
                </a:solidFill>
                <a:effectLst/>
                <a:latin typeface="Times" panose="02020603050405020304" pitchFamily="18" charset="0"/>
              </a:rPr>
              <a:t>φ</a:t>
            </a:r>
            <a:r>
              <a:rPr lang="el-GR" altLang="zh-CN" sz="2400" b="0" i="0" baseline="-25000" dirty="0" smtClean="0">
                <a:solidFill>
                  <a:srgbClr val="FF0000"/>
                </a:solidFill>
                <a:effectLst/>
                <a:latin typeface="Times" panose="02020603050405020304" pitchFamily="18" charset="0"/>
              </a:rPr>
              <a:t>1</a:t>
            </a:r>
            <a:r>
              <a:rPr lang="el-GR" altLang="zh-CN" sz="2400" b="0" i="0" dirty="0" smtClean="0">
                <a:solidFill>
                  <a:srgbClr val="FF0000"/>
                </a:solidFill>
                <a:effectLst/>
                <a:latin typeface="Times" panose="02020603050405020304" pitchFamily="18" charset="0"/>
              </a:rPr>
              <a:t>, φ</a:t>
            </a:r>
            <a:r>
              <a:rPr lang="el-GR" altLang="zh-CN" sz="2400" b="0" i="0" baseline="-25000" dirty="0" smtClean="0">
                <a:solidFill>
                  <a:srgbClr val="FF0000"/>
                </a:solidFill>
                <a:effectLst/>
                <a:latin typeface="Times" panose="02020603050405020304" pitchFamily="18" charset="0"/>
              </a:rPr>
              <a:t>2</a:t>
            </a:r>
            <a:r>
              <a:rPr lang="el-GR" altLang="zh-CN" sz="2400" b="0" i="0" dirty="0" smtClean="0">
                <a:solidFill>
                  <a:srgbClr val="FF0000"/>
                </a:solidFill>
                <a:effectLst/>
                <a:latin typeface="Times" panose="02020603050405020304" pitchFamily="18" charset="0"/>
              </a:rPr>
              <a:t>, …, φ</a:t>
            </a:r>
            <a:r>
              <a:rPr lang="en-US" altLang="zh-CN" sz="2400" b="0" i="0" baseline="-25000" dirty="0" smtClean="0">
                <a:solidFill>
                  <a:srgbClr val="FF0000"/>
                </a:solidFill>
                <a:effectLst/>
                <a:latin typeface="Times" panose="02020603050405020304" pitchFamily="18" charset="0"/>
              </a:rPr>
              <a:t>n </a:t>
            </a:r>
            <a:r>
              <a:rPr lang="en-US" altLang="zh-CN" sz="2400" b="0" i="0" dirty="0" smtClean="0">
                <a:solidFill>
                  <a:srgbClr val="FF0000"/>
                </a:solidFill>
                <a:effectLst/>
                <a:latin typeface="Times" panose="02020603050405020304" pitchFamily="18" charset="0"/>
              </a:rPr>
              <a:t> |=  </a:t>
            </a:r>
            <a:r>
              <a:rPr lang="el-GR" altLang="zh-CN" sz="2400" b="0" i="0" dirty="0" smtClean="0">
                <a:solidFill>
                  <a:srgbClr val="FF0000"/>
                </a:solidFill>
                <a:effectLst/>
                <a:latin typeface="Times" panose="02020603050405020304" pitchFamily="18" charset="0"/>
              </a:rPr>
              <a:t>ψ</a:t>
            </a:r>
            <a:endParaRPr lang="zh-CN" altLang="en-US" sz="2400" dirty="0">
              <a:solidFill>
                <a:srgbClr val="FF0000"/>
              </a:solidFill>
            </a:endParaRPr>
          </a:p>
        </p:txBody>
      </p:sp>
      <p:sp>
        <p:nvSpPr>
          <p:cNvPr id="5" name="矩形 4"/>
          <p:cNvSpPr/>
          <p:nvPr/>
        </p:nvSpPr>
        <p:spPr>
          <a:xfrm>
            <a:off x="4860506" y="3502968"/>
            <a:ext cx="917239" cy="461665"/>
          </a:xfrm>
          <a:prstGeom prst="rect">
            <a:avLst/>
          </a:prstGeom>
        </p:spPr>
        <p:txBody>
          <a:bodyPr wrap="none">
            <a:spAutoFit/>
          </a:bodyPr>
          <a:lstStyle/>
          <a:p>
            <a:r>
              <a:rPr lang="en-US" altLang="zh-CN" sz="2400" dirty="0" smtClean="0">
                <a:solidFill>
                  <a:srgbClr val="FF0000"/>
                </a:solidFill>
                <a:latin typeface="Times" panose="02020603050405020304" pitchFamily="18" charset="0"/>
              </a:rPr>
              <a:t>Entail</a:t>
            </a:r>
            <a:endParaRPr lang="zh-CN" altLang="en-US" sz="2400" dirty="0">
              <a:solidFill>
                <a:srgbClr val="FF0000"/>
              </a:solidFill>
            </a:endParaRPr>
          </a:p>
        </p:txBody>
      </p:sp>
      <p:cxnSp>
        <p:nvCxnSpPr>
          <p:cNvPr id="7" name="直接箭头连接符 6"/>
          <p:cNvCxnSpPr>
            <a:stCxn id="5" idx="2"/>
          </p:cNvCxnSpPr>
          <p:nvPr/>
        </p:nvCxnSpPr>
        <p:spPr>
          <a:xfrm>
            <a:off x="5319126" y="3964633"/>
            <a:ext cx="458619" cy="434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内容占位符 2"/>
          <p:cNvSpPr txBox="1">
            <a:spLocks/>
          </p:cNvSpPr>
          <p:nvPr/>
        </p:nvSpPr>
        <p:spPr>
          <a:xfrm>
            <a:off x="749300" y="4786315"/>
            <a:ext cx="10515600" cy="19081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Q: What’s the semantic of entailment?</a:t>
            </a:r>
          </a:p>
          <a:p>
            <a:pPr lvl="1"/>
            <a:r>
              <a:rPr lang="en-US" altLang="zh-CN" dirty="0" smtClean="0"/>
              <a:t>A: The semantic means : If </a:t>
            </a:r>
            <a:r>
              <a:rPr lang="el-GR" altLang="zh-CN" dirty="0">
                <a:solidFill>
                  <a:srgbClr val="FF0000"/>
                </a:solidFill>
                <a:latin typeface="Times" panose="02020603050405020304" pitchFamily="18" charset="0"/>
              </a:rPr>
              <a:t>φ</a:t>
            </a:r>
            <a:r>
              <a:rPr lang="el-GR" altLang="zh-CN" baseline="-25000" dirty="0">
                <a:solidFill>
                  <a:srgbClr val="FF0000"/>
                </a:solidFill>
                <a:latin typeface="Times" panose="02020603050405020304" pitchFamily="18" charset="0"/>
              </a:rPr>
              <a:t>1</a:t>
            </a:r>
            <a:r>
              <a:rPr lang="el-GR" altLang="zh-CN" dirty="0">
                <a:solidFill>
                  <a:srgbClr val="FF0000"/>
                </a:solidFill>
                <a:latin typeface="Times" panose="02020603050405020304" pitchFamily="18" charset="0"/>
              </a:rPr>
              <a:t>, φ</a:t>
            </a:r>
            <a:r>
              <a:rPr lang="el-GR" altLang="zh-CN" baseline="-25000" dirty="0">
                <a:solidFill>
                  <a:srgbClr val="FF0000"/>
                </a:solidFill>
                <a:latin typeface="Times" panose="02020603050405020304" pitchFamily="18" charset="0"/>
              </a:rPr>
              <a:t>2</a:t>
            </a:r>
            <a:r>
              <a:rPr lang="el-GR" altLang="zh-CN" dirty="0">
                <a:solidFill>
                  <a:srgbClr val="FF0000"/>
                </a:solidFill>
                <a:latin typeface="Times" panose="02020603050405020304" pitchFamily="18" charset="0"/>
              </a:rPr>
              <a:t>, …, φ</a:t>
            </a:r>
            <a:r>
              <a:rPr lang="en-US" altLang="zh-CN" baseline="-25000" dirty="0">
                <a:solidFill>
                  <a:srgbClr val="FF0000"/>
                </a:solidFill>
                <a:latin typeface="Times" panose="02020603050405020304" pitchFamily="18" charset="0"/>
              </a:rPr>
              <a:t>n </a:t>
            </a:r>
            <a:r>
              <a:rPr lang="en-US" altLang="zh-CN" dirty="0" smtClean="0"/>
              <a:t>are all true, then </a:t>
            </a:r>
            <a:r>
              <a:rPr lang="el-GR" altLang="zh-CN" dirty="0" smtClean="0">
                <a:solidFill>
                  <a:srgbClr val="FF0000"/>
                </a:solidFill>
                <a:latin typeface="Times" panose="02020603050405020304" pitchFamily="18" charset="0"/>
              </a:rPr>
              <a:t>ψ</a:t>
            </a:r>
            <a:r>
              <a:rPr lang="en-US" altLang="zh-CN" dirty="0" smtClean="0">
                <a:solidFill>
                  <a:srgbClr val="FF0000"/>
                </a:solidFill>
                <a:latin typeface="Times" panose="02020603050405020304" pitchFamily="18" charset="0"/>
              </a:rPr>
              <a:t> </a:t>
            </a:r>
            <a:r>
              <a:rPr lang="en-US" altLang="zh-CN" dirty="0" smtClean="0">
                <a:latin typeface="Times" panose="02020603050405020304" pitchFamily="18" charset="0"/>
              </a:rPr>
              <a:t>must be true</a:t>
            </a:r>
            <a:r>
              <a:rPr lang="en-US" altLang="zh-CN" dirty="0" smtClean="0">
                <a:solidFill>
                  <a:srgbClr val="FF0000"/>
                </a:solidFill>
                <a:latin typeface="Times" panose="02020603050405020304" pitchFamily="18" charset="0"/>
              </a:rPr>
              <a:t>.</a:t>
            </a:r>
          </a:p>
          <a:p>
            <a:r>
              <a:rPr lang="en-US" altLang="zh-CN" dirty="0" smtClean="0">
                <a:latin typeface="Times" panose="02020603050405020304" pitchFamily="18" charset="0"/>
              </a:rPr>
              <a:t>Q:</a:t>
            </a:r>
            <a:r>
              <a:rPr lang="en-US" altLang="zh-CN" dirty="0" smtClean="0"/>
              <a:t> What’s validity of entailment </a:t>
            </a:r>
            <a:r>
              <a:rPr lang="el-GR" altLang="zh-CN" b="0" i="0" dirty="0" smtClean="0">
                <a:solidFill>
                  <a:srgbClr val="FF0000"/>
                </a:solidFill>
                <a:effectLst/>
                <a:latin typeface="Times" panose="02020603050405020304" pitchFamily="18" charset="0"/>
              </a:rPr>
              <a:t>φ</a:t>
            </a:r>
            <a:r>
              <a:rPr lang="el-GR" altLang="zh-CN" b="0" i="0" baseline="-25000" dirty="0" smtClean="0">
                <a:solidFill>
                  <a:srgbClr val="FF0000"/>
                </a:solidFill>
                <a:effectLst/>
                <a:latin typeface="Times" panose="02020603050405020304" pitchFamily="18" charset="0"/>
              </a:rPr>
              <a:t>1</a:t>
            </a:r>
            <a:r>
              <a:rPr lang="el-GR" altLang="zh-CN" b="0" i="0" dirty="0" smtClean="0">
                <a:solidFill>
                  <a:srgbClr val="FF0000"/>
                </a:solidFill>
                <a:effectLst/>
                <a:latin typeface="Times" panose="02020603050405020304" pitchFamily="18" charset="0"/>
              </a:rPr>
              <a:t>, φ</a:t>
            </a:r>
            <a:r>
              <a:rPr lang="el-GR" altLang="zh-CN" b="0" i="0" baseline="-25000" dirty="0" smtClean="0">
                <a:solidFill>
                  <a:srgbClr val="FF0000"/>
                </a:solidFill>
                <a:effectLst/>
                <a:latin typeface="Times" panose="02020603050405020304" pitchFamily="18" charset="0"/>
              </a:rPr>
              <a:t>2</a:t>
            </a:r>
            <a:r>
              <a:rPr lang="el-GR" altLang="zh-CN" b="0" i="0" dirty="0" smtClean="0">
                <a:solidFill>
                  <a:srgbClr val="FF0000"/>
                </a:solidFill>
                <a:effectLst/>
                <a:latin typeface="Times" panose="02020603050405020304" pitchFamily="18" charset="0"/>
              </a:rPr>
              <a:t>, …, φ</a:t>
            </a:r>
            <a:r>
              <a:rPr lang="en-US" altLang="zh-CN" b="0" i="0" baseline="-25000" dirty="0" smtClean="0">
                <a:solidFill>
                  <a:srgbClr val="FF0000"/>
                </a:solidFill>
                <a:effectLst/>
                <a:latin typeface="Times" panose="02020603050405020304" pitchFamily="18" charset="0"/>
              </a:rPr>
              <a:t>n </a:t>
            </a:r>
            <a:r>
              <a:rPr lang="en-US" altLang="zh-CN" b="0" i="0" dirty="0" smtClean="0">
                <a:solidFill>
                  <a:srgbClr val="FF0000"/>
                </a:solidFill>
                <a:effectLst/>
                <a:latin typeface="Times" panose="02020603050405020304" pitchFamily="18" charset="0"/>
              </a:rPr>
              <a:t> |=  </a:t>
            </a:r>
            <a:r>
              <a:rPr lang="el-GR" altLang="zh-CN" b="0" i="0" dirty="0" smtClean="0">
                <a:solidFill>
                  <a:srgbClr val="FF0000"/>
                </a:solidFill>
                <a:effectLst/>
                <a:latin typeface="Times" panose="02020603050405020304" pitchFamily="18" charset="0"/>
              </a:rPr>
              <a:t>ψ</a:t>
            </a:r>
            <a:r>
              <a:rPr lang="zh-CN" altLang="en-US" dirty="0" smtClean="0">
                <a:solidFill>
                  <a:srgbClr val="FF0000"/>
                </a:solidFill>
              </a:rPr>
              <a:t> </a:t>
            </a:r>
            <a:r>
              <a:rPr lang="en-US" altLang="zh-CN" dirty="0" smtClean="0"/>
              <a:t>?</a:t>
            </a:r>
          </a:p>
          <a:p>
            <a:pPr lvl="1"/>
            <a:r>
              <a:rPr lang="en-US" altLang="zh-CN" dirty="0" smtClean="0"/>
              <a:t>If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t>are all true, then must the </a:t>
            </a:r>
            <a:r>
              <a:rPr lang="el-GR" altLang="zh-CN" dirty="0" smtClean="0">
                <a:solidFill>
                  <a:srgbClr val="FF0000"/>
                </a:solidFill>
                <a:latin typeface="Times" panose="02020603050405020304" pitchFamily="18" charset="0"/>
              </a:rPr>
              <a:t>ψ</a:t>
            </a:r>
            <a:r>
              <a:rPr lang="en-US" altLang="zh-CN" dirty="0" smtClean="0">
                <a:solidFill>
                  <a:srgbClr val="FF0000"/>
                </a:solidFill>
                <a:latin typeface="Times" panose="02020603050405020304" pitchFamily="18" charset="0"/>
              </a:rPr>
              <a:t> </a:t>
            </a:r>
            <a:r>
              <a:rPr lang="en-US" altLang="zh-CN" dirty="0" smtClean="0">
                <a:latin typeface="Times" panose="02020603050405020304" pitchFamily="18" charset="0"/>
              </a:rPr>
              <a:t>be true? Of course, according to the definition of entailment.</a:t>
            </a:r>
            <a:endParaRPr lang="zh-CN" altLang="en-US" dirty="0"/>
          </a:p>
        </p:txBody>
      </p:sp>
    </p:spTree>
    <p:extLst>
      <p:ext uri="{BB962C8B-B14F-4D97-AF65-F5344CB8AC3E}">
        <p14:creationId xmlns:p14="http://schemas.microsoft.com/office/powerpoint/2010/main" val="257354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Alfred </a:t>
            </a:r>
            <a:r>
              <a:rPr lang="en-US" altLang="zh-CN" dirty="0" err="1" smtClean="0"/>
              <a:t>Tarski’s</a:t>
            </a:r>
            <a:r>
              <a:rPr lang="en-US" altLang="zh-CN" dirty="0" smtClean="0"/>
              <a:t> definition.</a:t>
            </a:r>
            <a:endParaRPr lang="zh-CN" altLang="en-US" dirty="0"/>
          </a:p>
        </p:txBody>
      </p:sp>
      <p:sp>
        <p:nvSpPr>
          <p:cNvPr id="3" name="内容占位符 2"/>
          <p:cNvSpPr>
            <a:spLocks noGrp="1"/>
          </p:cNvSpPr>
          <p:nvPr>
            <p:ph idx="1"/>
          </p:nvPr>
        </p:nvSpPr>
        <p:spPr>
          <a:xfrm>
            <a:off x="838200" y="1965325"/>
            <a:ext cx="10515600" cy="4587875"/>
          </a:xfrm>
        </p:spPr>
        <p:txBody>
          <a:bodyPr>
            <a:normAutofit/>
          </a:bodyPr>
          <a:lstStyle/>
          <a:p>
            <a:r>
              <a:rPr lang="en-US" altLang="zh-CN" dirty="0"/>
              <a:t>The Polish logician </a:t>
            </a:r>
            <a:r>
              <a:rPr lang="en-US" altLang="zh-CN" dirty="0">
                <a:hlinkClick r:id="rId3" tooltip="Alfred Tarski"/>
              </a:rPr>
              <a:t>Alfred </a:t>
            </a:r>
            <a:r>
              <a:rPr lang="en-US" altLang="zh-CN" dirty="0" err="1">
                <a:hlinkClick r:id="rId3" tooltip="Alfred Tarski"/>
              </a:rPr>
              <a:t>Tarski</a:t>
            </a:r>
            <a:r>
              <a:rPr lang="en-US" altLang="zh-CN" dirty="0"/>
              <a:t> identified three features of an adequate characterization of entailment: </a:t>
            </a:r>
            <a:endParaRPr lang="en-US" altLang="zh-CN" dirty="0" smtClean="0"/>
          </a:p>
          <a:p>
            <a:pPr lvl="1"/>
            <a:r>
              <a:rPr lang="en-US" altLang="zh-CN" dirty="0" smtClean="0"/>
              <a:t>(</a:t>
            </a:r>
            <a:r>
              <a:rPr lang="en-US" altLang="zh-CN" dirty="0"/>
              <a:t>1) The logical consequence relation relies on the </a:t>
            </a:r>
            <a:r>
              <a:rPr lang="en-US" altLang="zh-CN" dirty="0">
                <a:hlinkClick r:id="rId4" tooltip="Logical form"/>
              </a:rPr>
              <a:t>logical </a:t>
            </a:r>
            <a:r>
              <a:rPr lang="en-US" altLang="zh-CN" dirty="0" smtClean="0">
                <a:hlinkClick r:id="rId4" tooltip="Logical form"/>
              </a:rPr>
              <a:t>form</a:t>
            </a:r>
            <a:r>
              <a:rPr lang="en-US" altLang="zh-CN" dirty="0" smtClean="0"/>
              <a:t> of </a:t>
            </a:r>
            <a:r>
              <a:rPr lang="en-US" altLang="zh-CN" dirty="0"/>
              <a:t>the sentences</a:t>
            </a:r>
            <a:r>
              <a:rPr lang="en-US" altLang="zh-CN" dirty="0" smtClean="0"/>
              <a:t>,</a:t>
            </a:r>
          </a:p>
          <a:p>
            <a:pPr lvl="1"/>
            <a:r>
              <a:rPr lang="en-US" altLang="zh-CN" dirty="0" smtClean="0"/>
              <a:t>(</a:t>
            </a:r>
            <a:r>
              <a:rPr lang="en-US" altLang="zh-CN" dirty="0"/>
              <a:t>2) The relation is </a:t>
            </a:r>
            <a:r>
              <a:rPr lang="en-US" altLang="zh-CN" dirty="0">
                <a:hlinkClick r:id="rId5" tooltip="A priori and a posteriori"/>
              </a:rPr>
              <a:t>a priori</a:t>
            </a:r>
            <a:r>
              <a:rPr lang="en-US" altLang="zh-CN" dirty="0"/>
              <a:t>, i.e. it can be determined with or without regard to </a:t>
            </a:r>
            <a:r>
              <a:rPr lang="en-US" altLang="zh-CN" dirty="0">
                <a:hlinkClick r:id="rId6" tooltip="Empirical evidence"/>
              </a:rPr>
              <a:t>empirical evidence</a:t>
            </a:r>
            <a:r>
              <a:rPr lang="en-US" altLang="zh-CN" dirty="0"/>
              <a:t> (sense experience), </a:t>
            </a:r>
            <a:r>
              <a:rPr lang="en-US" altLang="zh-CN" dirty="0" smtClean="0"/>
              <a:t>and</a:t>
            </a:r>
          </a:p>
          <a:p>
            <a:pPr lvl="1"/>
            <a:r>
              <a:rPr lang="en-US" altLang="zh-CN" dirty="0" smtClean="0"/>
              <a:t>(</a:t>
            </a:r>
            <a:r>
              <a:rPr lang="en-US" altLang="zh-CN" dirty="0"/>
              <a:t>3) The logical consequence relation has a </a:t>
            </a:r>
            <a:r>
              <a:rPr lang="en-US" altLang="zh-CN" dirty="0">
                <a:hlinkClick r:id="rId7" tooltip="Modal logic"/>
              </a:rPr>
              <a:t>modal</a:t>
            </a:r>
            <a:r>
              <a:rPr lang="en-US" altLang="zh-CN" dirty="0"/>
              <a:t> component.</a:t>
            </a:r>
            <a:endParaRPr lang="zh-CN" altLang="en-US" dirty="0"/>
          </a:p>
        </p:txBody>
      </p:sp>
    </p:spTree>
    <p:extLst>
      <p:ext uri="{BB962C8B-B14F-4D97-AF65-F5344CB8AC3E}">
        <p14:creationId xmlns:p14="http://schemas.microsoft.com/office/powerpoint/2010/main" val="346367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difference between inference(|-) and entailment(|=)?</a:t>
            </a:r>
            <a:endParaRPr lang="zh-CN" altLang="en-US" dirty="0"/>
          </a:p>
        </p:txBody>
      </p:sp>
      <p:sp>
        <p:nvSpPr>
          <p:cNvPr id="5" name="矩形 4"/>
          <p:cNvSpPr/>
          <p:nvPr/>
        </p:nvSpPr>
        <p:spPr>
          <a:xfrm>
            <a:off x="7076919" y="3434060"/>
            <a:ext cx="2504212" cy="461665"/>
          </a:xfrm>
          <a:prstGeom prst="rect">
            <a:avLst/>
          </a:prstGeom>
        </p:spPr>
        <p:txBody>
          <a:bodyPr wrap="none">
            <a:spAutoFit/>
          </a:bodyPr>
          <a:lstStyle/>
          <a:p>
            <a:r>
              <a:rPr lang="el-GR" altLang="zh-CN" sz="2400" b="0" i="0" dirty="0" smtClean="0">
                <a:solidFill>
                  <a:srgbClr val="FF0000"/>
                </a:solidFill>
                <a:effectLst/>
                <a:latin typeface="Times" panose="02020603050405020304" pitchFamily="18" charset="0"/>
              </a:rPr>
              <a:t>φ</a:t>
            </a:r>
            <a:r>
              <a:rPr lang="el-GR" altLang="zh-CN" sz="2400" b="0" i="0" baseline="-25000" dirty="0" smtClean="0">
                <a:solidFill>
                  <a:srgbClr val="FF0000"/>
                </a:solidFill>
                <a:effectLst/>
                <a:latin typeface="Times" panose="02020603050405020304" pitchFamily="18" charset="0"/>
              </a:rPr>
              <a:t>1</a:t>
            </a:r>
            <a:r>
              <a:rPr lang="el-GR" altLang="zh-CN" sz="2400" b="0" i="0" dirty="0" smtClean="0">
                <a:solidFill>
                  <a:srgbClr val="FF0000"/>
                </a:solidFill>
                <a:effectLst/>
                <a:latin typeface="Times" panose="02020603050405020304" pitchFamily="18" charset="0"/>
              </a:rPr>
              <a:t>, φ</a:t>
            </a:r>
            <a:r>
              <a:rPr lang="el-GR" altLang="zh-CN" sz="2400" b="0" i="0" baseline="-25000" dirty="0" smtClean="0">
                <a:solidFill>
                  <a:srgbClr val="FF0000"/>
                </a:solidFill>
                <a:effectLst/>
                <a:latin typeface="Times" panose="02020603050405020304" pitchFamily="18" charset="0"/>
              </a:rPr>
              <a:t>2</a:t>
            </a:r>
            <a:r>
              <a:rPr lang="el-GR" altLang="zh-CN" sz="2400" b="0" i="0" dirty="0" smtClean="0">
                <a:solidFill>
                  <a:srgbClr val="FF0000"/>
                </a:solidFill>
                <a:effectLst/>
                <a:latin typeface="Times" panose="02020603050405020304" pitchFamily="18" charset="0"/>
              </a:rPr>
              <a:t>, …, φ</a:t>
            </a:r>
            <a:r>
              <a:rPr lang="en-US" altLang="zh-CN" sz="2400" b="0" i="0" baseline="-25000" dirty="0" smtClean="0">
                <a:solidFill>
                  <a:srgbClr val="FF0000"/>
                </a:solidFill>
                <a:effectLst/>
                <a:latin typeface="Times" panose="02020603050405020304" pitchFamily="18" charset="0"/>
              </a:rPr>
              <a:t>n </a:t>
            </a:r>
            <a:r>
              <a:rPr lang="en-US" altLang="zh-CN" sz="2400" b="0" i="0" dirty="0" smtClean="0">
                <a:solidFill>
                  <a:srgbClr val="FF0000"/>
                </a:solidFill>
                <a:effectLst/>
                <a:latin typeface="Times" panose="02020603050405020304" pitchFamily="18" charset="0"/>
              </a:rPr>
              <a:t> |=  </a:t>
            </a:r>
            <a:r>
              <a:rPr lang="el-GR" altLang="zh-CN" sz="2400" b="0" i="0" dirty="0" smtClean="0">
                <a:solidFill>
                  <a:srgbClr val="FF0000"/>
                </a:solidFill>
                <a:effectLst/>
                <a:latin typeface="Times" panose="02020603050405020304" pitchFamily="18" charset="0"/>
              </a:rPr>
              <a:t>ψ</a:t>
            </a:r>
            <a:endParaRPr lang="zh-CN" altLang="en-US" sz="2400" dirty="0">
              <a:solidFill>
                <a:srgbClr val="FF0000"/>
              </a:solidFill>
            </a:endParaRPr>
          </a:p>
        </p:txBody>
      </p:sp>
      <p:sp>
        <p:nvSpPr>
          <p:cNvPr id="6" name="矩形 5"/>
          <p:cNvSpPr/>
          <p:nvPr/>
        </p:nvSpPr>
        <p:spPr>
          <a:xfrm>
            <a:off x="2085819" y="3444230"/>
            <a:ext cx="2433680" cy="461665"/>
          </a:xfrm>
          <a:prstGeom prst="rect">
            <a:avLst/>
          </a:prstGeom>
        </p:spPr>
        <p:txBody>
          <a:bodyPr wrap="none">
            <a:spAutoFit/>
          </a:bodyPr>
          <a:lstStyle/>
          <a:p>
            <a:r>
              <a:rPr lang="el-GR" altLang="zh-CN" sz="2400" b="0" i="0" dirty="0" smtClean="0">
                <a:solidFill>
                  <a:srgbClr val="FF0000"/>
                </a:solidFill>
                <a:effectLst/>
                <a:latin typeface="Times" panose="02020603050405020304" pitchFamily="18" charset="0"/>
              </a:rPr>
              <a:t>φ</a:t>
            </a:r>
            <a:r>
              <a:rPr lang="el-GR" altLang="zh-CN" sz="2400" b="0" i="0" baseline="-25000" dirty="0" smtClean="0">
                <a:solidFill>
                  <a:srgbClr val="FF0000"/>
                </a:solidFill>
                <a:effectLst/>
                <a:latin typeface="Times" panose="02020603050405020304" pitchFamily="18" charset="0"/>
              </a:rPr>
              <a:t>1</a:t>
            </a:r>
            <a:r>
              <a:rPr lang="el-GR" altLang="zh-CN" sz="2400" b="0" i="0" dirty="0" smtClean="0">
                <a:solidFill>
                  <a:srgbClr val="FF0000"/>
                </a:solidFill>
                <a:effectLst/>
                <a:latin typeface="Times" panose="02020603050405020304" pitchFamily="18" charset="0"/>
              </a:rPr>
              <a:t>, φ</a:t>
            </a:r>
            <a:r>
              <a:rPr lang="el-GR" altLang="zh-CN" sz="2400" b="0" i="0" baseline="-25000" dirty="0" smtClean="0">
                <a:solidFill>
                  <a:srgbClr val="FF0000"/>
                </a:solidFill>
                <a:effectLst/>
                <a:latin typeface="Times" panose="02020603050405020304" pitchFamily="18" charset="0"/>
              </a:rPr>
              <a:t>2</a:t>
            </a:r>
            <a:r>
              <a:rPr lang="el-GR" altLang="zh-CN" sz="2400" b="0" i="0" dirty="0" smtClean="0">
                <a:solidFill>
                  <a:srgbClr val="FF0000"/>
                </a:solidFill>
                <a:effectLst/>
                <a:latin typeface="Times" panose="02020603050405020304" pitchFamily="18" charset="0"/>
              </a:rPr>
              <a:t>, …, φ</a:t>
            </a:r>
            <a:r>
              <a:rPr lang="en-US" altLang="zh-CN" sz="2400" b="0" i="0" baseline="-25000" dirty="0" smtClean="0">
                <a:solidFill>
                  <a:srgbClr val="FF0000"/>
                </a:solidFill>
                <a:effectLst/>
                <a:latin typeface="Times" panose="02020603050405020304" pitchFamily="18" charset="0"/>
              </a:rPr>
              <a:t>n </a:t>
            </a:r>
            <a:r>
              <a:rPr lang="en-US" altLang="zh-CN" sz="2400" b="0" i="0" dirty="0" smtClean="0">
                <a:solidFill>
                  <a:srgbClr val="FF0000"/>
                </a:solidFill>
                <a:effectLst/>
                <a:latin typeface="Times" panose="02020603050405020304" pitchFamily="18" charset="0"/>
              </a:rPr>
              <a:t> |-  </a:t>
            </a:r>
            <a:r>
              <a:rPr lang="el-GR" altLang="zh-CN" sz="2400" b="0" i="0" dirty="0" smtClean="0">
                <a:solidFill>
                  <a:srgbClr val="FF0000"/>
                </a:solidFill>
                <a:effectLst/>
                <a:latin typeface="Times" panose="02020603050405020304" pitchFamily="18" charset="0"/>
              </a:rPr>
              <a:t>ψ</a:t>
            </a:r>
            <a:endParaRPr lang="zh-CN" altLang="en-US" sz="2400" dirty="0">
              <a:solidFill>
                <a:srgbClr val="FF0000"/>
              </a:solidFill>
            </a:endParaRPr>
          </a:p>
        </p:txBody>
      </p:sp>
      <p:sp>
        <p:nvSpPr>
          <p:cNvPr id="7" name="文本框 6"/>
          <p:cNvSpPr txBox="1"/>
          <p:nvPr/>
        </p:nvSpPr>
        <p:spPr>
          <a:xfrm>
            <a:off x="5265516" y="3157060"/>
            <a:ext cx="830484" cy="1015663"/>
          </a:xfrm>
          <a:prstGeom prst="rect">
            <a:avLst/>
          </a:prstGeom>
          <a:noFill/>
        </p:spPr>
        <p:txBody>
          <a:bodyPr wrap="none" rtlCol="0">
            <a:spAutoFit/>
          </a:bodyPr>
          <a:lstStyle/>
          <a:p>
            <a:r>
              <a:rPr lang="en-US" altLang="zh-CN" sz="6000" dirty="0" smtClean="0">
                <a:solidFill>
                  <a:srgbClr val="FF0000"/>
                </a:solidFill>
              </a:rPr>
              <a:t>vs</a:t>
            </a:r>
            <a:endParaRPr lang="zh-CN" altLang="en-US" sz="6000" dirty="0">
              <a:solidFill>
                <a:srgbClr val="FF0000"/>
              </a:solidFill>
            </a:endParaRPr>
          </a:p>
        </p:txBody>
      </p:sp>
      <p:sp>
        <p:nvSpPr>
          <p:cNvPr id="8" name="文本框 7"/>
          <p:cNvSpPr txBox="1"/>
          <p:nvPr/>
        </p:nvSpPr>
        <p:spPr>
          <a:xfrm>
            <a:off x="2798354" y="4762500"/>
            <a:ext cx="1008609" cy="369332"/>
          </a:xfrm>
          <a:prstGeom prst="rect">
            <a:avLst/>
          </a:prstGeom>
          <a:noFill/>
        </p:spPr>
        <p:txBody>
          <a:bodyPr wrap="none" rtlCol="0">
            <a:spAutoFit/>
          </a:bodyPr>
          <a:lstStyle/>
          <a:p>
            <a:r>
              <a:rPr lang="en-US" altLang="zh-CN" dirty="0" smtClean="0"/>
              <a:t>In syntax</a:t>
            </a:r>
            <a:endParaRPr lang="zh-CN" altLang="en-US" dirty="0"/>
          </a:p>
        </p:txBody>
      </p:sp>
      <p:sp>
        <p:nvSpPr>
          <p:cNvPr id="9" name="文本框 8"/>
          <p:cNvSpPr txBox="1"/>
          <p:nvPr/>
        </p:nvSpPr>
        <p:spPr>
          <a:xfrm>
            <a:off x="7862820" y="4762500"/>
            <a:ext cx="1264577" cy="369332"/>
          </a:xfrm>
          <a:prstGeom prst="rect">
            <a:avLst/>
          </a:prstGeom>
          <a:noFill/>
        </p:spPr>
        <p:txBody>
          <a:bodyPr wrap="none" rtlCol="0">
            <a:spAutoFit/>
          </a:bodyPr>
          <a:lstStyle/>
          <a:p>
            <a:r>
              <a:rPr lang="en-US" altLang="zh-CN" dirty="0" smtClean="0"/>
              <a:t>In semantic</a:t>
            </a:r>
            <a:endParaRPr lang="zh-CN" altLang="en-US" dirty="0"/>
          </a:p>
        </p:txBody>
      </p:sp>
    </p:spTree>
    <p:extLst>
      <p:ext uri="{BB962C8B-B14F-4D97-AF65-F5344CB8AC3E}">
        <p14:creationId xmlns:p14="http://schemas.microsoft.com/office/powerpoint/2010/main" val="2502622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Theory of meaning</a:t>
            </a:r>
            <a:endParaRPr lang="zh-CN" altLang="en-US" dirty="0"/>
          </a:p>
        </p:txBody>
      </p:sp>
      <p:sp>
        <p:nvSpPr>
          <p:cNvPr id="3" name="内容占位符 2"/>
          <p:cNvSpPr>
            <a:spLocks noGrp="1"/>
          </p:cNvSpPr>
          <p:nvPr>
            <p:ph idx="1"/>
          </p:nvPr>
        </p:nvSpPr>
        <p:spPr/>
        <p:txBody>
          <a:bodyPr/>
          <a:lstStyle/>
          <a:p>
            <a:r>
              <a:rPr lang="en-US" altLang="zh-CN" dirty="0" smtClean="0"/>
              <a:t>Reference</a:t>
            </a:r>
          </a:p>
          <a:p>
            <a:r>
              <a:rPr lang="en-US" altLang="zh-CN" dirty="0" smtClean="0"/>
              <a:t>Sense</a:t>
            </a:r>
            <a:endParaRPr lang="zh-CN" altLang="en-US" dirty="0"/>
          </a:p>
        </p:txBody>
      </p:sp>
    </p:spTree>
    <p:extLst>
      <p:ext uri="{BB962C8B-B14F-4D97-AF65-F5344CB8AC3E}">
        <p14:creationId xmlns:p14="http://schemas.microsoft.com/office/powerpoint/2010/main" val="1497794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soundness?</a:t>
            </a:r>
            <a:endParaRPr lang="zh-CN" altLang="en-US" dirty="0"/>
          </a:p>
        </p:txBody>
      </p:sp>
      <p:sp>
        <p:nvSpPr>
          <p:cNvPr id="3" name="内容占位符 2"/>
          <p:cNvSpPr>
            <a:spLocks noGrp="1"/>
          </p:cNvSpPr>
          <p:nvPr>
            <p:ph idx="1"/>
          </p:nvPr>
        </p:nvSpPr>
        <p:spPr/>
        <p:txBody>
          <a:bodyPr/>
          <a:lstStyle/>
          <a:p>
            <a:r>
              <a:rPr lang="en-US" altLang="zh-CN" dirty="0"/>
              <a:t>In </a:t>
            </a:r>
            <a:r>
              <a:rPr lang="en-US" altLang="zh-CN" dirty="0">
                <a:hlinkClick r:id="rId3" tooltip="Mathematical logic"/>
              </a:rPr>
              <a:t>mathematical logic</a:t>
            </a:r>
            <a:r>
              <a:rPr lang="en-US" altLang="zh-CN" dirty="0"/>
              <a:t>, a </a:t>
            </a:r>
            <a:r>
              <a:rPr lang="en-US" altLang="zh-CN" dirty="0">
                <a:hlinkClick r:id="rId4" tooltip="Logical system"/>
              </a:rPr>
              <a:t>logical system</a:t>
            </a:r>
            <a:r>
              <a:rPr lang="en-US" altLang="zh-CN" dirty="0"/>
              <a:t> has the </a:t>
            </a:r>
            <a:r>
              <a:rPr lang="en-US" altLang="zh-CN" b="1" dirty="0"/>
              <a:t>soundness property</a:t>
            </a:r>
            <a:r>
              <a:rPr lang="en-US" altLang="zh-CN" dirty="0"/>
              <a:t> </a:t>
            </a:r>
            <a:r>
              <a:rPr lang="en-US" altLang="zh-CN" dirty="0">
                <a:hlinkClick r:id="rId5" tooltip="If and only if"/>
              </a:rPr>
              <a:t>if and only if</a:t>
            </a:r>
            <a:r>
              <a:rPr lang="en-US" altLang="zh-CN" dirty="0"/>
              <a:t> every </a:t>
            </a:r>
            <a:r>
              <a:rPr lang="en-US" altLang="zh-CN" dirty="0">
                <a:hlinkClick r:id="rId6" tooltip="Formula (mathematical logic)"/>
              </a:rPr>
              <a:t>formula</a:t>
            </a:r>
            <a:r>
              <a:rPr lang="en-US" altLang="zh-CN" dirty="0"/>
              <a:t> that can be proved in the system is logically valid with respect to the </a:t>
            </a:r>
            <a:r>
              <a:rPr lang="en-US" altLang="zh-CN" dirty="0">
                <a:hlinkClick r:id="rId7" tooltip="Formal semantics (logic)"/>
              </a:rPr>
              <a:t>semantics</a:t>
            </a:r>
            <a:r>
              <a:rPr lang="en-US" altLang="zh-CN" dirty="0"/>
              <a:t> of the system</a:t>
            </a:r>
            <a:r>
              <a:rPr lang="en-US" altLang="zh-CN" dirty="0" smtClean="0"/>
              <a:t>.</a:t>
            </a:r>
          </a:p>
          <a:p>
            <a:r>
              <a:rPr lang="en-US" altLang="zh-CN" dirty="0"/>
              <a:t>Soundness is notated </a:t>
            </a:r>
            <a:r>
              <a:rPr lang="en-US" altLang="zh-CN" dirty="0" smtClean="0"/>
              <a:t>as:</a:t>
            </a:r>
          </a:p>
          <a:p>
            <a:pPr lvl="1"/>
            <a:r>
              <a:rPr lang="en-US" altLang="zh-CN" dirty="0" smtClean="0"/>
              <a:t>If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solidFill>
                  <a:srgbClr val="FF0000"/>
                </a:solidFill>
                <a:latin typeface="Times" panose="02020603050405020304" pitchFamily="18" charset="0"/>
              </a:rPr>
              <a:t> |-  </a:t>
            </a:r>
            <a:r>
              <a:rPr lang="el-GR" altLang="zh-CN" dirty="0" smtClean="0">
                <a:solidFill>
                  <a:srgbClr val="FF0000"/>
                </a:solidFill>
                <a:latin typeface="Times" panose="02020603050405020304" pitchFamily="18" charset="0"/>
              </a:rPr>
              <a:t>ψ</a:t>
            </a:r>
            <a:r>
              <a:rPr lang="en-US" altLang="zh-CN" dirty="0" smtClean="0"/>
              <a:t>, then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solidFill>
                  <a:srgbClr val="FF0000"/>
                </a:solidFill>
                <a:latin typeface="Times" panose="02020603050405020304" pitchFamily="18" charset="0"/>
              </a:rPr>
              <a:t> |=  </a:t>
            </a:r>
            <a:r>
              <a:rPr lang="el-GR" altLang="zh-CN" dirty="0" smtClean="0">
                <a:solidFill>
                  <a:srgbClr val="FF0000"/>
                </a:solidFill>
                <a:latin typeface="Times" panose="02020603050405020304" pitchFamily="18" charset="0"/>
              </a:rPr>
              <a:t>ψ</a:t>
            </a:r>
            <a:r>
              <a:rPr lang="en-US" altLang="zh-CN" dirty="0" smtClean="0"/>
              <a:t>, where |- means derivation, |= means </a:t>
            </a:r>
            <a:r>
              <a:rPr lang="en-US" altLang="zh-CN" dirty="0">
                <a:hlinkClick r:id="rId8" tooltip="Tautological consequence"/>
              </a:rPr>
              <a:t>tautological entailment</a:t>
            </a:r>
            <a:r>
              <a:rPr lang="en-US" altLang="zh-CN" dirty="0" smtClean="0"/>
              <a:t>.</a:t>
            </a:r>
          </a:p>
          <a:p>
            <a:r>
              <a:rPr lang="en-US" altLang="zh-CN" dirty="0" smtClean="0"/>
              <a:t>Q: What’s the meaning of soundness?</a:t>
            </a:r>
          </a:p>
          <a:p>
            <a:pPr lvl="1"/>
            <a:r>
              <a:rPr lang="en-US" altLang="zh-CN" dirty="0" smtClean="0"/>
              <a:t>A: If we can derive </a:t>
            </a:r>
            <a:r>
              <a:rPr lang="el-GR" altLang="zh-CN" dirty="0" smtClean="0">
                <a:solidFill>
                  <a:srgbClr val="FF0000"/>
                </a:solidFill>
                <a:latin typeface="Times" panose="02020603050405020304" pitchFamily="18" charset="0"/>
              </a:rPr>
              <a:t>ψ</a:t>
            </a:r>
            <a:r>
              <a:rPr lang="en-US" altLang="zh-CN" dirty="0" smtClean="0">
                <a:solidFill>
                  <a:srgbClr val="FF0000"/>
                </a:solidFill>
                <a:latin typeface="Times" panose="02020603050405020304" pitchFamily="18" charset="0"/>
              </a:rPr>
              <a:t> </a:t>
            </a:r>
            <a:r>
              <a:rPr lang="en-US" altLang="zh-CN" dirty="0" smtClean="0">
                <a:latin typeface="Times" panose="02020603050405020304" pitchFamily="18" charset="0"/>
              </a:rPr>
              <a:t>from</a:t>
            </a:r>
            <a:r>
              <a:rPr lang="en-US" altLang="zh-CN" dirty="0" smtClean="0">
                <a:solidFill>
                  <a:srgbClr val="FF0000"/>
                </a:solidFill>
                <a:latin typeface="Times" panose="02020603050405020304" pitchFamily="18" charset="0"/>
              </a:rPr>
              <a:t>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t>in syntax based on the rules of inference, then we can conclude that if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t>are all true, then </a:t>
            </a:r>
            <a:r>
              <a:rPr lang="el-GR" altLang="zh-CN" dirty="0" smtClean="0">
                <a:solidFill>
                  <a:srgbClr val="FF0000"/>
                </a:solidFill>
                <a:latin typeface="Times" panose="02020603050405020304" pitchFamily="18" charset="0"/>
              </a:rPr>
              <a:t>ψ</a:t>
            </a:r>
            <a:r>
              <a:rPr lang="en-US" altLang="zh-CN" dirty="0" smtClean="0">
                <a:solidFill>
                  <a:srgbClr val="FF0000"/>
                </a:solidFill>
                <a:latin typeface="Times" panose="02020603050405020304" pitchFamily="18" charset="0"/>
              </a:rPr>
              <a:t> </a:t>
            </a:r>
            <a:r>
              <a:rPr lang="en-US" altLang="zh-CN" dirty="0" smtClean="0"/>
              <a:t>must be true in semantic.</a:t>
            </a:r>
            <a:endParaRPr lang="zh-CN" altLang="en-US" dirty="0"/>
          </a:p>
        </p:txBody>
      </p:sp>
    </p:spTree>
    <p:extLst>
      <p:ext uri="{BB962C8B-B14F-4D97-AF65-F5344CB8AC3E}">
        <p14:creationId xmlns:p14="http://schemas.microsoft.com/office/powerpoint/2010/main" val="24701948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we care about the soundness?</a:t>
            </a:r>
            <a:endParaRPr lang="zh-CN" altLang="en-US" dirty="0"/>
          </a:p>
        </p:txBody>
      </p:sp>
      <p:sp>
        <p:nvSpPr>
          <p:cNvPr id="3" name="内容占位符 2"/>
          <p:cNvSpPr>
            <a:spLocks noGrp="1"/>
          </p:cNvSpPr>
          <p:nvPr>
            <p:ph idx="1"/>
          </p:nvPr>
        </p:nvSpPr>
        <p:spPr/>
        <p:txBody>
          <a:bodyPr/>
          <a:lstStyle/>
          <a:p>
            <a:r>
              <a:rPr lang="en-US" altLang="zh-CN" dirty="0" smtClean="0"/>
              <a:t>If we can prove a formal system’s soundness is positive, then we can determine : </a:t>
            </a:r>
            <a:r>
              <a:rPr lang="en-US" altLang="zh-CN" dirty="0" smtClean="0">
                <a:solidFill>
                  <a:srgbClr val="FF0000"/>
                </a:solidFill>
              </a:rPr>
              <a:t>some proofs of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solidFill>
                  <a:srgbClr val="FF0000"/>
                </a:solidFill>
                <a:latin typeface="Times" panose="02020603050405020304" pitchFamily="18" charset="0"/>
              </a:rPr>
              <a:t> |-  </a:t>
            </a:r>
            <a:r>
              <a:rPr lang="el-GR" altLang="zh-CN" dirty="0" smtClean="0">
                <a:solidFill>
                  <a:srgbClr val="FF0000"/>
                </a:solidFill>
                <a:latin typeface="Times" panose="02020603050405020304" pitchFamily="18" charset="0"/>
              </a:rPr>
              <a:t>ψ </a:t>
            </a:r>
            <a:r>
              <a:rPr lang="en-US" altLang="zh-CN" dirty="0" smtClean="0">
                <a:solidFill>
                  <a:srgbClr val="FF0000"/>
                </a:solidFill>
              </a:rPr>
              <a:t>don’t exist</a:t>
            </a:r>
          </a:p>
          <a:p>
            <a:r>
              <a:rPr lang="en-US" altLang="zh-CN" dirty="0" smtClean="0"/>
              <a:t>For example in PL:</a:t>
            </a:r>
          </a:p>
          <a:p>
            <a:pPr lvl="1"/>
            <a:r>
              <a:rPr lang="en-US" altLang="zh-CN" dirty="0" smtClean="0"/>
              <a:t>Q: if </a:t>
            </a:r>
            <a:r>
              <a:rPr lang="el-GR" altLang="zh-CN" dirty="0"/>
              <a:t> </a:t>
            </a:r>
            <a:r>
              <a:rPr lang="el-GR" altLang="zh-CN" dirty="0" smtClean="0"/>
              <a:t>φ</a:t>
            </a:r>
            <a:r>
              <a:rPr lang="el-GR" altLang="zh-CN" baseline="-25000" dirty="0" smtClean="0"/>
              <a:t>1</a:t>
            </a:r>
            <a:r>
              <a:rPr lang="el-GR" altLang="zh-CN" dirty="0"/>
              <a:t>, φ</a:t>
            </a:r>
            <a:r>
              <a:rPr lang="el-GR" altLang="zh-CN" baseline="-25000" dirty="0"/>
              <a:t>2</a:t>
            </a:r>
            <a:r>
              <a:rPr lang="el-GR" altLang="zh-CN" dirty="0"/>
              <a:t>, … , φ</a:t>
            </a:r>
            <a:r>
              <a:rPr lang="en-US" altLang="zh-CN" baseline="-25000" dirty="0"/>
              <a:t>n</a:t>
            </a:r>
            <a:r>
              <a:rPr lang="en-US" altLang="zh-CN" dirty="0"/>
              <a:t> </a:t>
            </a:r>
            <a:r>
              <a:rPr lang="en-US" altLang="zh-CN" dirty="0">
                <a:solidFill>
                  <a:srgbClr val="FF0000"/>
                </a:solidFill>
              </a:rPr>
              <a:t>|-</a:t>
            </a:r>
            <a:r>
              <a:rPr lang="en-US" altLang="zh-CN" dirty="0"/>
              <a:t> </a:t>
            </a:r>
            <a:r>
              <a:rPr lang="el-GR" altLang="zh-CN" dirty="0" smtClean="0"/>
              <a:t>ψ</a:t>
            </a:r>
            <a:r>
              <a:rPr lang="en-US" altLang="zh-CN" dirty="0" smtClean="0"/>
              <a:t> is valid?  Can we prove it in syntax if the premises and conclusions are very complicated?</a:t>
            </a:r>
          </a:p>
          <a:p>
            <a:pPr lvl="1"/>
            <a:r>
              <a:rPr lang="en-US" altLang="zh-CN" dirty="0" smtClean="0"/>
              <a:t>A: We can prove if </a:t>
            </a:r>
            <a:r>
              <a:rPr lang="el-GR" altLang="zh-CN" dirty="0" smtClean="0"/>
              <a:t>φ</a:t>
            </a:r>
            <a:r>
              <a:rPr lang="el-GR" altLang="zh-CN" baseline="-25000" dirty="0" smtClean="0"/>
              <a:t>1</a:t>
            </a:r>
            <a:r>
              <a:rPr lang="el-GR" altLang="zh-CN" dirty="0"/>
              <a:t>, φ</a:t>
            </a:r>
            <a:r>
              <a:rPr lang="el-GR" altLang="zh-CN" baseline="-25000" dirty="0"/>
              <a:t>2</a:t>
            </a:r>
            <a:r>
              <a:rPr lang="el-GR" altLang="zh-CN" dirty="0"/>
              <a:t>, … , φ</a:t>
            </a:r>
            <a:r>
              <a:rPr lang="en-US" altLang="zh-CN" baseline="-25000" dirty="0"/>
              <a:t>n</a:t>
            </a:r>
            <a:r>
              <a:rPr lang="en-US" altLang="zh-CN" dirty="0"/>
              <a:t> </a:t>
            </a:r>
            <a:r>
              <a:rPr lang="en-US" altLang="zh-CN" dirty="0">
                <a:solidFill>
                  <a:srgbClr val="FF0000"/>
                </a:solidFill>
              </a:rPr>
              <a:t>|=</a:t>
            </a:r>
            <a:r>
              <a:rPr lang="en-US" altLang="zh-CN" dirty="0"/>
              <a:t> </a:t>
            </a:r>
            <a:r>
              <a:rPr lang="el-GR" altLang="zh-CN" dirty="0"/>
              <a:t>ψ </a:t>
            </a:r>
            <a:r>
              <a:rPr lang="en-US" altLang="zh-CN" dirty="0" smtClean="0"/>
              <a:t>is valid by truth-table. If we determine it’s </a:t>
            </a:r>
            <a:r>
              <a:rPr lang="en-US" altLang="zh-CN" dirty="0" smtClean="0">
                <a:solidFill>
                  <a:srgbClr val="FF0000"/>
                </a:solidFill>
              </a:rPr>
              <a:t>invalid</a:t>
            </a:r>
            <a:r>
              <a:rPr lang="en-US" altLang="zh-CN" dirty="0" smtClean="0"/>
              <a:t> based on the truth-table, then we can assert that </a:t>
            </a:r>
            <a:r>
              <a:rPr lang="el-GR" altLang="zh-CN" dirty="0" smtClean="0"/>
              <a:t>φ</a:t>
            </a:r>
            <a:r>
              <a:rPr lang="el-GR" altLang="zh-CN" baseline="-25000" dirty="0" smtClean="0"/>
              <a:t>1</a:t>
            </a:r>
            <a:r>
              <a:rPr lang="el-GR" altLang="zh-CN" dirty="0" smtClean="0"/>
              <a:t>, φ</a:t>
            </a:r>
            <a:r>
              <a:rPr lang="el-GR" altLang="zh-CN" baseline="-25000" dirty="0" smtClean="0"/>
              <a:t>2</a:t>
            </a:r>
            <a:r>
              <a:rPr lang="el-GR" altLang="zh-CN" dirty="0" smtClean="0"/>
              <a:t>, … , φ</a:t>
            </a:r>
            <a:r>
              <a:rPr lang="en-US" altLang="zh-CN" baseline="-25000" dirty="0" smtClean="0"/>
              <a:t>n</a:t>
            </a:r>
            <a:r>
              <a:rPr lang="en-US" altLang="zh-CN" dirty="0" smtClean="0"/>
              <a:t> </a:t>
            </a:r>
            <a:r>
              <a:rPr lang="en-US" altLang="zh-CN" dirty="0" smtClean="0">
                <a:solidFill>
                  <a:srgbClr val="FF0000"/>
                </a:solidFill>
              </a:rPr>
              <a:t>|-</a:t>
            </a:r>
            <a:r>
              <a:rPr lang="en-US" altLang="zh-CN" dirty="0" smtClean="0"/>
              <a:t> </a:t>
            </a:r>
            <a:r>
              <a:rPr lang="el-GR" altLang="zh-CN" dirty="0" smtClean="0"/>
              <a:t>ψ</a:t>
            </a:r>
            <a:r>
              <a:rPr lang="en-US" altLang="zh-CN" dirty="0" smtClean="0"/>
              <a:t> is </a:t>
            </a:r>
            <a:r>
              <a:rPr lang="en-US" altLang="zh-CN" dirty="0" smtClean="0">
                <a:solidFill>
                  <a:srgbClr val="FF0000"/>
                </a:solidFill>
              </a:rPr>
              <a:t>invalid </a:t>
            </a:r>
            <a:r>
              <a:rPr lang="en-US" altLang="zh-CN" dirty="0" smtClean="0"/>
              <a:t>since it contradicts with soundness.</a:t>
            </a:r>
            <a:endParaRPr lang="zh-CN" altLang="en-US" dirty="0"/>
          </a:p>
        </p:txBody>
      </p:sp>
    </p:spTree>
    <p:extLst>
      <p:ext uri="{BB962C8B-B14F-4D97-AF65-F5344CB8AC3E}">
        <p14:creationId xmlns:p14="http://schemas.microsoft.com/office/powerpoint/2010/main" val="2723225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completeness?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In </a:t>
            </a:r>
            <a:r>
              <a:rPr lang="en-US" altLang="zh-CN" dirty="0">
                <a:hlinkClick r:id="rId3" tooltip="Mathematical logic"/>
              </a:rPr>
              <a:t>mathematical logic</a:t>
            </a:r>
            <a:r>
              <a:rPr lang="en-US" altLang="zh-CN" dirty="0"/>
              <a:t> and </a:t>
            </a:r>
            <a:r>
              <a:rPr lang="en-US" altLang="zh-CN" dirty="0" err="1">
                <a:hlinkClick r:id="rId4" tooltip="Metalogic"/>
              </a:rPr>
              <a:t>metalogic</a:t>
            </a:r>
            <a:r>
              <a:rPr lang="en-US" altLang="zh-CN" dirty="0"/>
              <a:t>, a </a:t>
            </a:r>
            <a:r>
              <a:rPr lang="en-US" altLang="zh-CN" dirty="0">
                <a:hlinkClick r:id="rId5" tooltip="Formal system"/>
              </a:rPr>
              <a:t>formal system</a:t>
            </a:r>
            <a:r>
              <a:rPr lang="en-US" altLang="zh-CN" dirty="0"/>
              <a:t> is called </a:t>
            </a:r>
            <a:r>
              <a:rPr lang="en-US" altLang="zh-CN" b="1" dirty="0"/>
              <a:t>complete</a:t>
            </a:r>
            <a:r>
              <a:rPr lang="en-US" altLang="zh-CN" dirty="0"/>
              <a:t> with respect to a particular </a:t>
            </a:r>
            <a:r>
              <a:rPr lang="en-US" altLang="zh-CN" dirty="0">
                <a:hlinkClick r:id="rId6" tooltip="Property (philosophy)"/>
              </a:rPr>
              <a:t>property</a:t>
            </a:r>
            <a:r>
              <a:rPr lang="en-US" altLang="zh-CN" dirty="0"/>
              <a:t> if every </a:t>
            </a:r>
            <a:r>
              <a:rPr lang="en-US" altLang="zh-CN" dirty="0">
                <a:hlinkClick r:id="rId7" tooltip="Well-formed formula"/>
              </a:rPr>
              <a:t>formula</a:t>
            </a:r>
            <a:r>
              <a:rPr lang="en-US" altLang="zh-CN" dirty="0"/>
              <a:t> having the property can be </a:t>
            </a:r>
            <a:r>
              <a:rPr lang="en-US" altLang="zh-CN" dirty="0">
                <a:hlinkClick r:id="rId8" tooltip="Formal proof"/>
              </a:rPr>
              <a:t>derived</a:t>
            </a:r>
            <a:r>
              <a:rPr lang="en-US" altLang="zh-CN" dirty="0"/>
              <a:t> using that system, i.e. is one of its </a:t>
            </a:r>
            <a:r>
              <a:rPr lang="en-US" altLang="zh-CN" dirty="0">
                <a:hlinkClick r:id="rId9" tooltip="Theorem"/>
              </a:rPr>
              <a:t>theorems</a:t>
            </a:r>
            <a:r>
              <a:rPr lang="en-US" altLang="zh-CN" dirty="0"/>
              <a:t>; otherwise the system is said to be </a:t>
            </a:r>
            <a:r>
              <a:rPr lang="en-US" altLang="zh-CN" b="1" dirty="0"/>
              <a:t>incomplete</a:t>
            </a:r>
            <a:r>
              <a:rPr lang="en-US" altLang="zh-CN" dirty="0" smtClean="0"/>
              <a:t>.</a:t>
            </a:r>
          </a:p>
          <a:p>
            <a:r>
              <a:rPr lang="en-US" altLang="zh-CN" dirty="0" smtClean="0"/>
              <a:t>Completeness is notated as:</a:t>
            </a:r>
          </a:p>
          <a:p>
            <a:pPr lvl="1"/>
            <a:r>
              <a:rPr lang="en-US" altLang="zh-CN" dirty="0" smtClean="0"/>
              <a:t>If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solidFill>
                  <a:srgbClr val="FF0000"/>
                </a:solidFill>
                <a:latin typeface="Times" panose="02020603050405020304" pitchFamily="18" charset="0"/>
              </a:rPr>
              <a:t> |=  </a:t>
            </a:r>
            <a:r>
              <a:rPr lang="el-GR" altLang="zh-CN" dirty="0" smtClean="0">
                <a:solidFill>
                  <a:srgbClr val="FF0000"/>
                </a:solidFill>
                <a:latin typeface="Times" panose="02020603050405020304" pitchFamily="18" charset="0"/>
              </a:rPr>
              <a:t>ψ</a:t>
            </a:r>
            <a:r>
              <a:rPr lang="en-US" altLang="zh-CN" dirty="0" smtClean="0"/>
              <a:t>, then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solidFill>
                  <a:srgbClr val="FF0000"/>
                </a:solidFill>
                <a:latin typeface="Times" panose="02020603050405020304" pitchFamily="18" charset="0"/>
              </a:rPr>
              <a:t> |-  </a:t>
            </a:r>
            <a:r>
              <a:rPr lang="el-GR" altLang="zh-CN" dirty="0" smtClean="0">
                <a:solidFill>
                  <a:srgbClr val="FF0000"/>
                </a:solidFill>
                <a:latin typeface="Times" panose="02020603050405020304" pitchFamily="18" charset="0"/>
              </a:rPr>
              <a:t>ψ</a:t>
            </a:r>
            <a:r>
              <a:rPr lang="en-US" altLang="zh-CN" dirty="0" smtClean="0"/>
              <a:t>, where |- means derivation, |= means </a:t>
            </a:r>
            <a:r>
              <a:rPr lang="en-US" altLang="zh-CN" dirty="0" smtClean="0">
                <a:hlinkClick r:id="rId10" tooltip="Tautological consequence"/>
              </a:rPr>
              <a:t>entailment</a:t>
            </a:r>
            <a:r>
              <a:rPr lang="en-US" altLang="zh-CN" dirty="0" smtClean="0"/>
              <a:t>.  - converse of soundness.</a:t>
            </a:r>
          </a:p>
          <a:p>
            <a:r>
              <a:rPr lang="en-US" altLang="zh-CN" dirty="0"/>
              <a:t> </a:t>
            </a:r>
            <a:r>
              <a:rPr lang="en-US" altLang="zh-CN" dirty="0" smtClean="0"/>
              <a:t>Q: What’s the meaning of completeness?</a:t>
            </a:r>
          </a:p>
          <a:p>
            <a:pPr lvl="1"/>
            <a:r>
              <a:rPr lang="en-US" altLang="zh-CN" dirty="0" smtClean="0"/>
              <a:t>A: In a formal system, if we know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solidFill>
                  <a:srgbClr val="FF0000"/>
                </a:solidFill>
                <a:latin typeface="Times" panose="02020603050405020304" pitchFamily="18" charset="0"/>
              </a:rPr>
              <a:t> |=  </a:t>
            </a:r>
            <a:r>
              <a:rPr lang="el-GR" altLang="zh-CN" dirty="0" smtClean="0">
                <a:solidFill>
                  <a:srgbClr val="FF0000"/>
                </a:solidFill>
                <a:latin typeface="Times" panose="02020603050405020304" pitchFamily="18" charset="0"/>
              </a:rPr>
              <a:t>ψ</a:t>
            </a:r>
            <a:r>
              <a:rPr lang="en-US" altLang="zh-CN" dirty="0" smtClean="0">
                <a:solidFill>
                  <a:srgbClr val="FF0000"/>
                </a:solidFill>
                <a:latin typeface="Times" panose="02020603050405020304" pitchFamily="18" charset="0"/>
              </a:rPr>
              <a:t> </a:t>
            </a:r>
            <a:r>
              <a:rPr lang="en-US" altLang="zh-CN" dirty="0" smtClean="0">
                <a:latin typeface="Times" panose="02020603050405020304" pitchFamily="18" charset="0"/>
              </a:rPr>
              <a:t>is valid in semantic, then we must be able to find out a proof of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solidFill>
                  <a:srgbClr val="FF0000"/>
                </a:solidFill>
                <a:latin typeface="Times" panose="02020603050405020304" pitchFamily="18" charset="0"/>
              </a:rPr>
              <a:t> |-  </a:t>
            </a:r>
            <a:r>
              <a:rPr lang="el-GR" altLang="zh-CN" dirty="0" smtClean="0">
                <a:solidFill>
                  <a:srgbClr val="FF0000"/>
                </a:solidFill>
                <a:latin typeface="Times" panose="02020603050405020304" pitchFamily="18" charset="0"/>
              </a:rPr>
              <a:t>ψ</a:t>
            </a:r>
            <a:r>
              <a:rPr lang="en-US" altLang="zh-CN" dirty="0" smtClean="0">
                <a:latin typeface="Times" panose="02020603050405020304" pitchFamily="18" charset="0"/>
              </a:rPr>
              <a:t>.</a:t>
            </a:r>
            <a:endParaRPr lang="zh-CN" altLang="en-US" dirty="0" smtClean="0"/>
          </a:p>
        </p:txBody>
      </p:sp>
    </p:spTree>
    <p:extLst>
      <p:ext uri="{BB962C8B-B14F-4D97-AF65-F5344CB8AC3E}">
        <p14:creationId xmlns:p14="http://schemas.microsoft.com/office/powerpoint/2010/main" val="845083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we care about the completeness?</a:t>
            </a:r>
            <a:endParaRPr lang="zh-CN" altLang="en-US" dirty="0"/>
          </a:p>
        </p:txBody>
      </p:sp>
      <p:sp>
        <p:nvSpPr>
          <p:cNvPr id="3" name="内容占位符 2"/>
          <p:cNvSpPr>
            <a:spLocks noGrp="1"/>
          </p:cNvSpPr>
          <p:nvPr>
            <p:ph idx="1"/>
          </p:nvPr>
        </p:nvSpPr>
        <p:spPr/>
        <p:txBody>
          <a:bodyPr/>
          <a:lstStyle/>
          <a:p>
            <a:r>
              <a:rPr lang="en-US" altLang="zh-CN" dirty="0" smtClean="0"/>
              <a:t>If we can prove a formal system’s completeness is positive, then we can determine : </a:t>
            </a:r>
            <a:r>
              <a:rPr lang="en-US" altLang="zh-CN" dirty="0" smtClean="0">
                <a:solidFill>
                  <a:srgbClr val="FF0000"/>
                </a:solidFill>
              </a:rPr>
              <a:t>some proofs of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solidFill>
                  <a:srgbClr val="FF0000"/>
                </a:solidFill>
                <a:latin typeface="Times" panose="02020603050405020304" pitchFamily="18" charset="0"/>
              </a:rPr>
              <a:t> |-  </a:t>
            </a:r>
            <a:r>
              <a:rPr lang="el-GR" altLang="zh-CN" dirty="0" smtClean="0">
                <a:solidFill>
                  <a:srgbClr val="FF0000"/>
                </a:solidFill>
                <a:latin typeface="Times" panose="02020603050405020304" pitchFamily="18" charset="0"/>
              </a:rPr>
              <a:t>ψ</a:t>
            </a:r>
            <a:r>
              <a:rPr lang="en-US" altLang="zh-CN" dirty="0" smtClean="0">
                <a:solidFill>
                  <a:srgbClr val="FF0000"/>
                </a:solidFill>
              </a:rPr>
              <a:t> must exist</a:t>
            </a:r>
          </a:p>
          <a:p>
            <a:r>
              <a:rPr lang="en-US" altLang="zh-CN" dirty="0" smtClean="0"/>
              <a:t>Without the completeness property of formal system, even though we know </a:t>
            </a:r>
            <a:r>
              <a:rPr lang="el-GR" altLang="zh-CN" dirty="0">
                <a:solidFill>
                  <a:srgbClr val="FF0000"/>
                </a:solidFill>
              </a:rPr>
              <a:t>φ</a:t>
            </a:r>
            <a:r>
              <a:rPr lang="el-GR" altLang="zh-CN" baseline="-25000" dirty="0">
                <a:solidFill>
                  <a:srgbClr val="FF0000"/>
                </a:solidFill>
              </a:rPr>
              <a:t>1</a:t>
            </a:r>
            <a:r>
              <a:rPr lang="el-GR" altLang="zh-CN" dirty="0">
                <a:solidFill>
                  <a:srgbClr val="FF0000"/>
                </a:solidFill>
              </a:rPr>
              <a:t>, φ</a:t>
            </a:r>
            <a:r>
              <a:rPr lang="el-GR" altLang="zh-CN" baseline="-25000" dirty="0">
                <a:solidFill>
                  <a:srgbClr val="FF0000"/>
                </a:solidFill>
              </a:rPr>
              <a:t>2</a:t>
            </a:r>
            <a:r>
              <a:rPr lang="el-GR" altLang="zh-CN" dirty="0">
                <a:solidFill>
                  <a:srgbClr val="FF0000"/>
                </a:solidFill>
              </a:rPr>
              <a:t>, …, φ</a:t>
            </a:r>
            <a:r>
              <a:rPr lang="en-US" altLang="zh-CN" baseline="-25000" dirty="0">
                <a:solidFill>
                  <a:srgbClr val="FF0000"/>
                </a:solidFill>
              </a:rPr>
              <a:t>n</a:t>
            </a:r>
            <a:r>
              <a:rPr lang="en-US" altLang="zh-CN" dirty="0">
                <a:solidFill>
                  <a:srgbClr val="FF0000"/>
                </a:solidFill>
              </a:rPr>
              <a:t> |= </a:t>
            </a:r>
            <a:r>
              <a:rPr lang="el-GR" altLang="zh-CN" dirty="0">
                <a:solidFill>
                  <a:srgbClr val="FF0000"/>
                </a:solidFill>
              </a:rPr>
              <a:t>ψ</a:t>
            </a:r>
            <a:r>
              <a:rPr lang="el-GR" altLang="zh-CN" dirty="0"/>
              <a:t> </a:t>
            </a:r>
            <a:r>
              <a:rPr lang="en-US" altLang="zh-CN" dirty="0" smtClean="0"/>
              <a:t>is valid, we still can’t determine if the proof of </a:t>
            </a:r>
            <a:r>
              <a:rPr lang="el-GR" altLang="zh-CN" dirty="0" smtClean="0">
                <a:solidFill>
                  <a:srgbClr val="FF0000"/>
                </a:solidFill>
                <a:latin typeface="Times" panose="02020603050405020304" pitchFamily="18" charset="0"/>
              </a:rPr>
              <a:t>φ</a:t>
            </a:r>
            <a:r>
              <a:rPr lang="el-GR" altLang="zh-CN" baseline="-25000" dirty="0" smtClean="0">
                <a:solidFill>
                  <a:srgbClr val="FF0000"/>
                </a:solidFill>
                <a:latin typeface="Times" panose="02020603050405020304" pitchFamily="18" charset="0"/>
              </a:rPr>
              <a:t>1</a:t>
            </a:r>
            <a:r>
              <a:rPr lang="el-GR" altLang="zh-CN" dirty="0" smtClean="0">
                <a:solidFill>
                  <a:srgbClr val="FF0000"/>
                </a:solidFill>
                <a:latin typeface="Times" panose="02020603050405020304" pitchFamily="18" charset="0"/>
              </a:rPr>
              <a:t>, φ</a:t>
            </a:r>
            <a:r>
              <a:rPr lang="el-GR" altLang="zh-CN" baseline="-25000" dirty="0" smtClean="0">
                <a:solidFill>
                  <a:srgbClr val="FF0000"/>
                </a:solidFill>
                <a:latin typeface="Times" panose="02020603050405020304" pitchFamily="18" charset="0"/>
              </a:rPr>
              <a:t>2</a:t>
            </a:r>
            <a:r>
              <a:rPr lang="el-GR" altLang="zh-CN" dirty="0" smtClean="0">
                <a:solidFill>
                  <a:srgbClr val="FF0000"/>
                </a:solidFill>
                <a:latin typeface="Times" panose="02020603050405020304" pitchFamily="18" charset="0"/>
              </a:rPr>
              <a:t>, …, φ</a:t>
            </a:r>
            <a:r>
              <a:rPr lang="en-US" altLang="zh-CN" baseline="-25000" dirty="0" smtClean="0">
                <a:solidFill>
                  <a:srgbClr val="FF0000"/>
                </a:solidFill>
                <a:latin typeface="Times" panose="02020603050405020304" pitchFamily="18" charset="0"/>
              </a:rPr>
              <a:t>n </a:t>
            </a:r>
            <a:r>
              <a:rPr lang="en-US" altLang="zh-CN" dirty="0" smtClean="0">
                <a:solidFill>
                  <a:srgbClr val="FF0000"/>
                </a:solidFill>
                <a:latin typeface="Times" panose="02020603050405020304" pitchFamily="18" charset="0"/>
              </a:rPr>
              <a:t> |-  </a:t>
            </a:r>
            <a:r>
              <a:rPr lang="el-GR" altLang="zh-CN" dirty="0" smtClean="0">
                <a:solidFill>
                  <a:srgbClr val="FF0000"/>
                </a:solidFill>
                <a:latin typeface="Times" panose="02020603050405020304" pitchFamily="18" charset="0"/>
              </a:rPr>
              <a:t>ψ</a:t>
            </a:r>
            <a:r>
              <a:rPr lang="en-US" altLang="zh-CN" dirty="0" smtClean="0">
                <a:solidFill>
                  <a:srgbClr val="FF0000"/>
                </a:solidFill>
              </a:rPr>
              <a:t> </a:t>
            </a:r>
            <a:r>
              <a:rPr lang="en-US" altLang="zh-CN" dirty="0" smtClean="0"/>
              <a:t>is exist or not. </a:t>
            </a:r>
          </a:p>
          <a:p>
            <a:r>
              <a:rPr lang="en-US" altLang="zh-CN" dirty="0" smtClean="0"/>
              <a:t>Therefore, we can avoid unnecessary work by the completeness. Meanwhile, giving a more convincible proof procedure.</a:t>
            </a:r>
            <a:endParaRPr lang="zh-CN" altLang="en-US" dirty="0"/>
          </a:p>
        </p:txBody>
      </p:sp>
    </p:spTree>
    <p:extLst>
      <p:ext uri="{BB962C8B-B14F-4D97-AF65-F5344CB8AC3E}">
        <p14:creationId xmlns:p14="http://schemas.microsoft.com/office/powerpoint/2010/main" val="3955523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Let’s take </a:t>
            </a:r>
            <a:r>
              <a:rPr lang="en-US" altLang="zh-CN" b="1" dirty="0" err="1" smtClean="0">
                <a:solidFill>
                  <a:srgbClr val="FF0000"/>
                </a:solidFill>
              </a:rPr>
              <a:t>DeadMachine</a:t>
            </a:r>
            <a:r>
              <a:rPr lang="en-US" altLang="zh-CN" dirty="0" smtClean="0">
                <a:solidFill>
                  <a:srgbClr val="FF0000"/>
                </a:solidFill>
              </a:rPr>
              <a:t> </a:t>
            </a:r>
            <a:r>
              <a:rPr lang="en-US" altLang="zh-CN" dirty="0" smtClean="0"/>
              <a:t>as Example to show my understanding</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If agent perceived an event : </a:t>
            </a:r>
            <a:r>
              <a:rPr lang="en-US" altLang="zh-CN" dirty="0" smtClean="0">
                <a:solidFill>
                  <a:srgbClr val="0070C0"/>
                </a:solidFill>
              </a:rPr>
              <a:t>dead-</a:t>
            </a:r>
            <a:r>
              <a:rPr lang="en-US" altLang="zh-CN" dirty="0" err="1" smtClean="0">
                <a:solidFill>
                  <a:srgbClr val="0070C0"/>
                </a:solidFill>
              </a:rPr>
              <a:t>vm</a:t>
            </a:r>
            <a:r>
              <a:rPr lang="en-US" altLang="zh-CN" dirty="0">
                <a:solidFill>
                  <a:srgbClr val="0070C0"/>
                </a:solidFill>
              </a:rPr>
              <a:t> </a:t>
            </a:r>
            <a:r>
              <a:rPr lang="en-US" altLang="zh-CN" dirty="0" smtClean="0">
                <a:solidFill>
                  <a:srgbClr val="0070C0"/>
                </a:solidFill>
              </a:rPr>
              <a:t>event</a:t>
            </a:r>
          </a:p>
          <a:p>
            <a:pPr lvl="1"/>
            <a:r>
              <a:rPr lang="en-US" altLang="zh-CN" dirty="0" smtClean="0"/>
              <a:t>Obviously, </a:t>
            </a:r>
            <a:r>
              <a:rPr lang="en-US" altLang="zh-CN" dirty="0" err="1" smtClean="0"/>
              <a:t>deadmachine</a:t>
            </a:r>
            <a:r>
              <a:rPr lang="en-US" altLang="zh-CN" dirty="0" smtClean="0"/>
              <a:t> includes </a:t>
            </a:r>
            <a:r>
              <a:rPr lang="en-US" altLang="zh-CN" dirty="0" err="1" smtClean="0"/>
              <a:t>vm</a:t>
            </a:r>
            <a:r>
              <a:rPr lang="en-US" altLang="zh-CN" dirty="0" smtClean="0"/>
              <a:t> dead and host dead.</a:t>
            </a:r>
          </a:p>
          <a:p>
            <a:r>
              <a:rPr lang="en-US" altLang="zh-CN" dirty="0" smtClean="0"/>
              <a:t>Then, it expresses the event in the formal language. Before expression, there must be some symbols and syntax:</a:t>
            </a:r>
          </a:p>
          <a:p>
            <a:pPr lvl="1"/>
            <a:r>
              <a:rPr lang="en-US" altLang="zh-CN" dirty="0" smtClean="0"/>
              <a:t>Function symbol: </a:t>
            </a:r>
            <a:r>
              <a:rPr lang="en-US" altLang="zh-CN" dirty="0" err="1" smtClean="0">
                <a:solidFill>
                  <a:srgbClr val="0070C0"/>
                </a:solidFill>
              </a:rPr>
              <a:t>hasState</a:t>
            </a:r>
            <a:endParaRPr lang="en-US" altLang="zh-CN" dirty="0" smtClean="0">
              <a:solidFill>
                <a:srgbClr val="0070C0"/>
              </a:solidFill>
            </a:endParaRPr>
          </a:p>
          <a:p>
            <a:pPr lvl="1"/>
            <a:r>
              <a:rPr lang="en-US" altLang="zh-CN" dirty="0" smtClean="0"/>
              <a:t>Predicate symbol: </a:t>
            </a:r>
            <a:r>
              <a:rPr lang="en-US" altLang="zh-CN" dirty="0" smtClean="0">
                <a:solidFill>
                  <a:srgbClr val="0070C0"/>
                </a:solidFill>
              </a:rPr>
              <a:t>owns, provides,</a:t>
            </a:r>
          </a:p>
          <a:p>
            <a:pPr lvl="1"/>
            <a:r>
              <a:rPr lang="en-US" altLang="zh-CN" dirty="0" smtClean="0"/>
              <a:t>Constant symbol: </a:t>
            </a:r>
            <a:r>
              <a:rPr lang="en-US" altLang="zh-CN" dirty="0" smtClean="0">
                <a:solidFill>
                  <a:srgbClr val="0070C0"/>
                </a:solidFill>
              </a:rPr>
              <a:t>vm1, dead/alive</a:t>
            </a:r>
          </a:p>
          <a:p>
            <a:pPr lvl="1"/>
            <a:r>
              <a:rPr lang="en-US" altLang="zh-CN" dirty="0" smtClean="0"/>
              <a:t>Syntax: Subject-verbs-Object based on RDF</a:t>
            </a:r>
          </a:p>
          <a:p>
            <a:r>
              <a:rPr lang="en-US" altLang="zh-CN" dirty="0" smtClean="0"/>
              <a:t>Now, the dead-</a:t>
            </a:r>
            <a:r>
              <a:rPr lang="en-US" altLang="zh-CN" dirty="0" err="1" smtClean="0"/>
              <a:t>vm</a:t>
            </a:r>
            <a:r>
              <a:rPr lang="en-US" altLang="zh-CN" dirty="0" smtClean="0"/>
              <a:t> event can be expressed as “</a:t>
            </a:r>
            <a:r>
              <a:rPr lang="en-US" altLang="zh-CN" dirty="0" smtClean="0">
                <a:solidFill>
                  <a:srgbClr val="0070C0"/>
                </a:solidFill>
              </a:rPr>
              <a:t>vm1 </a:t>
            </a:r>
            <a:r>
              <a:rPr lang="en-US" altLang="zh-CN" dirty="0" err="1" smtClean="0">
                <a:solidFill>
                  <a:srgbClr val="0070C0"/>
                </a:solidFill>
              </a:rPr>
              <a:t>hasState</a:t>
            </a:r>
            <a:r>
              <a:rPr lang="en-US" altLang="zh-CN" dirty="0" smtClean="0">
                <a:solidFill>
                  <a:srgbClr val="0070C0"/>
                </a:solidFill>
              </a:rPr>
              <a:t> dead</a:t>
            </a:r>
            <a:r>
              <a:rPr lang="en-US" altLang="zh-CN" dirty="0" smtClean="0"/>
              <a:t>”</a:t>
            </a:r>
          </a:p>
          <a:p>
            <a:r>
              <a:rPr lang="en-US" altLang="zh-CN" dirty="0" smtClean="0"/>
              <a:t>That’s a </a:t>
            </a:r>
            <a:r>
              <a:rPr lang="en-US" altLang="zh-CN" dirty="0" smtClean="0">
                <a:solidFill>
                  <a:srgbClr val="0070C0"/>
                </a:solidFill>
              </a:rPr>
              <a:t>Fact </a:t>
            </a:r>
            <a:r>
              <a:rPr lang="en-US" altLang="zh-CN" dirty="0" smtClean="0"/>
              <a:t>in the world expressed by the sentence.</a:t>
            </a:r>
          </a:p>
          <a:p>
            <a:endParaRPr lang="zh-CN" altLang="en-US" dirty="0"/>
          </a:p>
        </p:txBody>
      </p:sp>
    </p:spTree>
    <p:extLst>
      <p:ext uri="{BB962C8B-B14F-4D97-AF65-F5344CB8AC3E}">
        <p14:creationId xmlns:p14="http://schemas.microsoft.com/office/powerpoint/2010/main" val="3365398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a:t>
            </a:r>
            <a:r>
              <a:rPr lang="en-US" altLang="zh-CN" b="1" dirty="0" smtClean="0">
                <a:solidFill>
                  <a:srgbClr val="FF0000"/>
                </a:solidFill>
              </a:rPr>
              <a:t>semantics</a:t>
            </a:r>
            <a:r>
              <a:rPr lang="en-US" altLang="zh-CN" dirty="0" smtClean="0"/>
              <a:t> of </a:t>
            </a:r>
            <a:r>
              <a:rPr lang="en-US" altLang="zh-CN" dirty="0" err="1" smtClean="0"/>
              <a:t>DeadMachine</a:t>
            </a:r>
            <a:r>
              <a:rPr lang="en-US" altLang="zh-CN" dirty="0" smtClean="0"/>
              <a:t>?</a:t>
            </a:r>
            <a:endParaRPr lang="zh-CN" altLang="en-US" dirty="0"/>
          </a:p>
        </p:txBody>
      </p:sp>
      <p:sp>
        <p:nvSpPr>
          <p:cNvPr id="3" name="内容占位符 2"/>
          <p:cNvSpPr>
            <a:spLocks noGrp="1"/>
          </p:cNvSpPr>
          <p:nvPr>
            <p:ph idx="1"/>
          </p:nvPr>
        </p:nvSpPr>
        <p:spPr>
          <a:xfrm>
            <a:off x="838200" y="1825625"/>
            <a:ext cx="10515600" cy="664912"/>
          </a:xfrm>
        </p:spPr>
        <p:txBody>
          <a:bodyPr/>
          <a:lstStyle/>
          <a:p>
            <a:r>
              <a:rPr lang="en-US" altLang="zh-CN" dirty="0" smtClean="0"/>
              <a:t>Within the Eco-System</a:t>
            </a:r>
          </a:p>
        </p:txBody>
      </p:sp>
      <p:sp>
        <p:nvSpPr>
          <p:cNvPr id="4" name="文本框 3"/>
          <p:cNvSpPr txBox="1"/>
          <p:nvPr/>
        </p:nvSpPr>
        <p:spPr>
          <a:xfrm>
            <a:off x="1756238" y="5810413"/>
            <a:ext cx="2078326" cy="369332"/>
          </a:xfrm>
          <a:prstGeom prst="rect">
            <a:avLst/>
          </a:prstGeom>
          <a:noFill/>
        </p:spPr>
        <p:txBody>
          <a:bodyPr wrap="none" rtlCol="0">
            <a:spAutoFit/>
          </a:bodyPr>
          <a:lstStyle/>
          <a:p>
            <a:r>
              <a:rPr lang="en-US" altLang="zh-CN" dirty="0" smtClean="0"/>
              <a:t>In CPU’s perspective</a:t>
            </a:r>
            <a:endParaRPr lang="zh-CN" altLang="en-US" dirty="0"/>
          </a:p>
        </p:txBody>
      </p:sp>
      <p:sp>
        <p:nvSpPr>
          <p:cNvPr id="5" name="文本框 4"/>
          <p:cNvSpPr txBox="1"/>
          <p:nvPr/>
        </p:nvSpPr>
        <p:spPr>
          <a:xfrm>
            <a:off x="7178842" y="5810413"/>
            <a:ext cx="2358338" cy="369332"/>
          </a:xfrm>
          <a:prstGeom prst="rect">
            <a:avLst/>
          </a:prstGeom>
          <a:noFill/>
        </p:spPr>
        <p:txBody>
          <a:bodyPr wrap="none" rtlCol="0">
            <a:spAutoFit/>
          </a:bodyPr>
          <a:lstStyle/>
          <a:p>
            <a:r>
              <a:rPr lang="en-US" altLang="zh-CN" dirty="0" smtClean="0"/>
              <a:t>In Project’s perspective</a:t>
            </a:r>
            <a:endParaRPr lang="zh-CN" altLang="en-US" dirty="0"/>
          </a:p>
        </p:txBody>
      </p:sp>
      <p:sp>
        <p:nvSpPr>
          <p:cNvPr id="7" name="文本框 6"/>
          <p:cNvSpPr txBox="1"/>
          <p:nvPr/>
        </p:nvSpPr>
        <p:spPr>
          <a:xfrm>
            <a:off x="5333333" y="3352772"/>
            <a:ext cx="893193" cy="707886"/>
          </a:xfrm>
          <a:prstGeom prst="rect">
            <a:avLst/>
          </a:prstGeom>
          <a:noFill/>
        </p:spPr>
        <p:txBody>
          <a:bodyPr wrap="none" rtlCol="0">
            <a:spAutoFit/>
          </a:bodyPr>
          <a:lstStyle/>
          <a:p>
            <a:pPr algn="ctr"/>
            <a:r>
              <a:rPr lang="en-US" altLang="zh-CN" sz="4000" dirty="0" smtClean="0"/>
              <a:t>……</a:t>
            </a:r>
          </a:p>
        </p:txBody>
      </p:sp>
      <p:pic>
        <p:nvPicPr>
          <p:cNvPr id="9" name="图片 8"/>
          <p:cNvPicPr>
            <a:picLocks noChangeAspect="1"/>
          </p:cNvPicPr>
          <p:nvPr/>
        </p:nvPicPr>
        <p:blipFill>
          <a:blip r:embed="rId3"/>
          <a:stretch>
            <a:fillRect/>
          </a:stretch>
        </p:blipFill>
        <p:spPr>
          <a:xfrm>
            <a:off x="1070953" y="2311321"/>
            <a:ext cx="9647857" cy="3498673"/>
          </a:xfrm>
          <a:prstGeom prst="rect">
            <a:avLst/>
          </a:prstGeom>
        </p:spPr>
      </p:pic>
      <p:sp>
        <p:nvSpPr>
          <p:cNvPr id="11" name="文本框 10"/>
          <p:cNvSpPr txBox="1"/>
          <p:nvPr/>
        </p:nvSpPr>
        <p:spPr>
          <a:xfrm>
            <a:off x="5894881" y="1532774"/>
            <a:ext cx="2071208" cy="369332"/>
          </a:xfrm>
          <a:prstGeom prst="rect">
            <a:avLst/>
          </a:prstGeom>
          <a:noFill/>
        </p:spPr>
        <p:txBody>
          <a:bodyPr wrap="none" rtlCol="0">
            <a:spAutoFit/>
          </a:bodyPr>
          <a:lstStyle/>
          <a:p>
            <a:r>
              <a:rPr lang="en-US" altLang="zh-CN" dirty="0" smtClean="0"/>
              <a:t>In BFO’s perspective</a:t>
            </a:r>
            <a:endParaRPr lang="zh-CN" altLang="en-US" dirty="0"/>
          </a:p>
        </p:txBody>
      </p:sp>
      <p:cxnSp>
        <p:nvCxnSpPr>
          <p:cNvPr id="13" name="直接箭头连接符 12"/>
          <p:cNvCxnSpPr>
            <a:endCxn id="9" idx="0"/>
          </p:cNvCxnSpPr>
          <p:nvPr/>
        </p:nvCxnSpPr>
        <p:spPr>
          <a:xfrm flipH="1">
            <a:off x="5894882" y="1902106"/>
            <a:ext cx="1035602" cy="40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1" idx="2"/>
          </p:cNvCxnSpPr>
          <p:nvPr/>
        </p:nvCxnSpPr>
        <p:spPr>
          <a:xfrm>
            <a:off x="6930485" y="1902106"/>
            <a:ext cx="1427526" cy="476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930485" y="1902106"/>
            <a:ext cx="0" cy="40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61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can we do based on above semantic network model?</a:t>
            </a:r>
            <a:endParaRPr lang="zh-CN" altLang="en-US" dirty="0"/>
          </a:p>
        </p:txBody>
      </p:sp>
      <p:sp>
        <p:nvSpPr>
          <p:cNvPr id="3" name="内容占位符 2"/>
          <p:cNvSpPr>
            <a:spLocks noGrp="1"/>
          </p:cNvSpPr>
          <p:nvPr>
            <p:ph idx="1"/>
          </p:nvPr>
        </p:nvSpPr>
        <p:spPr/>
        <p:txBody>
          <a:bodyPr/>
          <a:lstStyle/>
          <a:p>
            <a:r>
              <a:rPr lang="en-US" altLang="zh-CN" dirty="0" smtClean="0"/>
              <a:t>Sentence verification</a:t>
            </a:r>
          </a:p>
          <a:p>
            <a:r>
              <a:rPr lang="en-US" altLang="zh-CN" dirty="0" smtClean="0"/>
              <a:t>Classical hierarchy model provides basis for logic &amp; reasoning</a:t>
            </a:r>
            <a:endParaRPr lang="zh-CN" altLang="en-US" dirty="0"/>
          </a:p>
        </p:txBody>
      </p:sp>
    </p:spTree>
    <p:extLst>
      <p:ext uri="{BB962C8B-B14F-4D97-AF65-F5344CB8AC3E}">
        <p14:creationId xmlns:p14="http://schemas.microsoft.com/office/powerpoint/2010/main" val="3597238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a:t>
            </a:r>
            <a:endParaRPr lang="zh-CN" altLang="en-US" dirty="0"/>
          </a:p>
        </p:txBody>
      </p:sp>
      <p:sp>
        <p:nvSpPr>
          <p:cNvPr id="3" name="内容占位符 2"/>
          <p:cNvSpPr>
            <a:spLocks noGrp="1"/>
          </p:cNvSpPr>
          <p:nvPr>
            <p:ph idx="1"/>
          </p:nvPr>
        </p:nvSpPr>
        <p:spPr>
          <a:xfrm>
            <a:off x="838200" y="1825625"/>
            <a:ext cx="10515600" cy="4767086"/>
          </a:xfrm>
        </p:spPr>
        <p:txBody>
          <a:bodyPr>
            <a:normAutofit fontScale="47500" lnSpcReduction="20000"/>
          </a:bodyPr>
          <a:lstStyle/>
          <a:p>
            <a:r>
              <a:rPr lang="en-US" altLang="zh-CN" dirty="0" smtClean="0">
                <a:hlinkClick r:id="rId2"/>
              </a:rPr>
              <a:t>https://en.wikipedia.org/wiki/Reality</a:t>
            </a:r>
          </a:p>
          <a:p>
            <a:r>
              <a:rPr lang="en-US" altLang="zh-CN" dirty="0" smtClean="0">
                <a:hlinkClick r:id="rId2"/>
              </a:rPr>
              <a:t>https://en.wikipedia.org/wiki/Evidence</a:t>
            </a:r>
          </a:p>
          <a:p>
            <a:r>
              <a:rPr lang="en-US" altLang="zh-CN" dirty="0" smtClean="0">
                <a:hlinkClick r:id="rId2"/>
              </a:rPr>
              <a:t>https://en.wikipedia.org/wiki/Fact</a:t>
            </a:r>
          </a:p>
          <a:p>
            <a:r>
              <a:rPr lang="en-US" altLang="zh-CN" dirty="0" smtClean="0">
                <a:hlinkClick r:id="rId2"/>
              </a:rPr>
              <a:t>https://en.wikipedia.org/wiki/Proof_(truth)</a:t>
            </a:r>
          </a:p>
          <a:p>
            <a:r>
              <a:rPr lang="en-US" altLang="zh-CN" dirty="0" smtClean="0">
                <a:hlinkClick r:id="rId2"/>
              </a:rPr>
              <a:t>https://en.wikipedia.org/wiki/Argument</a:t>
            </a:r>
            <a:endParaRPr lang="en-US" altLang="zh-CN" dirty="0" smtClean="0"/>
          </a:p>
          <a:p>
            <a:r>
              <a:rPr lang="en-US" altLang="zh-CN" dirty="0" smtClean="0">
                <a:hlinkClick r:id="rId3"/>
              </a:rPr>
              <a:t>https://en.wikipedia.org/wiki/Truth#Truth_in_logic</a:t>
            </a:r>
            <a:endParaRPr lang="en-US" altLang="zh-CN" dirty="0" smtClean="0"/>
          </a:p>
          <a:p>
            <a:r>
              <a:rPr lang="en-US" altLang="zh-CN" dirty="0" smtClean="0">
                <a:hlinkClick r:id="rId4"/>
              </a:rPr>
              <a:t>https://en.wikipedia.org/wiki/Semantic_theory_of_truth</a:t>
            </a:r>
            <a:endParaRPr lang="en-US" altLang="zh-CN" dirty="0" smtClean="0"/>
          </a:p>
          <a:p>
            <a:r>
              <a:rPr lang="en-US" altLang="zh-CN" dirty="0" smtClean="0">
                <a:hlinkClick r:id="rId5"/>
              </a:rPr>
              <a:t>https://en.wikipedia.org/wiki/Statement_(logic)</a:t>
            </a:r>
            <a:endParaRPr lang="en-US" altLang="zh-CN" dirty="0" smtClean="0"/>
          </a:p>
          <a:p>
            <a:r>
              <a:rPr lang="en-US" altLang="zh-CN" dirty="0" smtClean="0">
                <a:hlinkClick r:id="rId6"/>
              </a:rPr>
              <a:t>https://en.wikipedia.org/wiki/Symbol_(formal)</a:t>
            </a:r>
            <a:endParaRPr lang="en-US" altLang="zh-CN" dirty="0" smtClean="0"/>
          </a:p>
          <a:p>
            <a:r>
              <a:rPr lang="en-US" altLang="zh-CN" dirty="0" smtClean="0">
                <a:hlinkClick r:id="rId7"/>
              </a:rPr>
              <a:t>https://en.wikipedia.org/wiki/Sentence_(mathematical_logic)</a:t>
            </a:r>
            <a:endParaRPr lang="en-US" altLang="zh-CN" dirty="0" smtClean="0"/>
          </a:p>
          <a:p>
            <a:r>
              <a:rPr lang="en-US" altLang="zh-CN" dirty="0" smtClean="0">
                <a:hlinkClick r:id="rId8"/>
              </a:rPr>
              <a:t>https://en.wikipedia.org/wiki/Interpretation_(logic)</a:t>
            </a:r>
            <a:endParaRPr lang="en-US" altLang="zh-CN" dirty="0" smtClean="0"/>
          </a:p>
          <a:p>
            <a:r>
              <a:rPr lang="en-US" altLang="zh-CN" dirty="0" smtClean="0">
                <a:hlinkClick r:id="rId9"/>
              </a:rPr>
              <a:t>https://en.wikipedia.org/wiki/Extension_(predicate_logic)</a:t>
            </a:r>
            <a:endParaRPr lang="en-US" altLang="zh-CN" dirty="0" smtClean="0"/>
          </a:p>
          <a:p>
            <a:r>
              <a:rPr lang="en-US" altLang="zh-CN" dirty="0" smtClean="0">
                <a:hlinkClick r:id="rId10"/>
              </a:rPr>
              <a:t>https://en.wikipedia.org/wiki/Predicate_(mathematical_logic)</a:t>
            </a:r>
            <a:endParaRPr lang="en-US" altLang="zh-CN" dirty="0"/>
          </a:p>
          <a:p>
            <a:r>
              <a:rPr lang="en-US" altLang="zh-CN" dirty="0" smtClean="0">
                <a:hlinkClick r:id="rId11"/>
              </a:rPr>
              <a:t>https://en.wikipedia.org/wiki/Intension</a:t>
            </a:r>
            <a:endParaRPr lang="en-US" altLang="zh-CN" dirty="0" smtClean="0"/>
          </a:p>
          <a:p>
            <a:r>
              <a:rPr lang="en-US" altLang="zh-CN" dirty="0" smtClean="0">
                <a:hlinkClick r:id="rId12"/>
              </a:rPr>
              <a:t>https://en.wikipedia.org/wiki/Domain_of_discourse</a:t>
            </a:r>
            <a:endParaRPr lang="en-US" altLang="zh-CN" dirty="0" smtClean="0"/>
          </a:p>
          <a:p>
            <a:r>
              <a:rPr lang="en-US" altLang="zh-CN" dirty="0" smtClean="0">
                <a:hlinkClick r:id="rId13"/>
              </a:rPr>
              <a:t>https://en.wikipedia.org/wiki/Hypothetical_syllogism</a:t>
            </a:r>
            <a:endParaRPr lang="en-US" altLang="zh-CN" dirty="0" smtClean="0"/>
          </a:p>
          <a:p>
            <a:r>
              <a:rPr lang="en-US" altLang="zh-CN" dirty="0" smtClean="0">
                <a:hlinkClick r:id="rId14"/>
              </a:rPr>
              <a:t>https://en.wikipedia.org/wiki/Disjunctive_syllogism</a:t>
            </a:r>
            <a:endParaRPr lang="en-US" altLang="zh-CN" dirty="0" smtClean="0"/>
          </a:p>
          <a:p>
            <a:r>
              <a:rPr lang="en-US" altLang="zh-CN" dirty="0" smtClean="0">
                <a:hlinkClick r:id="rId15"/>
              </a:rPr>
              <a:t>https://en.wikipedia.org/wiki/Completeness_(logic)</a:t>
            </a:r>
            <a:endParaRPr lang="en-US" altLang="zh-CN" dirty="0" smtClean="0"/>
          </a:p>
          <a:p>
            <a:endParaRPr lang="zh-CN" altLang="en-US" dirty="0"/>
          </a:p>
        </p:txBody>
      </p:sp>
    </p:spTree>
    <p:extLst>
      <p:ext uri="{BB962C8B-B14F-4D97-AF65-F5344CB8AC3E}">
        <p14:creationId xmlns:p14="http://schemas.microsoft.com/office/powerpoint/2010/main" val="3935962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Assertion/Query</a:t>
            </a:r>
            <a:endParaRPr lang="zh-CN" altLang="en-US" dirty="0"/>
          </a:p>
        </p:txBody>
      </p:sp>
      <p:sp>
        <p:nvSpPr>
          <p:cNvPr id="3" name="内容占位符 2"/>
          <p:cNvSpPr>
            <a:spLocks noGrp="1"/>
          </p:cNvSpPr>
          <p:nvPr>
            <p:ph idx="1"/>
          </p:nvPr>
        </p:nvSpPr>
        <p:spPr/>
        <p:txBody>
          <a:bodyPr/>
          <a:lstStyle/>
          <a:p>
            <a:r>
              <a:rPr lang="en-US" altLang="zh-CN" dirty="0" smtClean="0"/>
              <a:t>We want to TELL things to the KB, e.g.</a:t>
            </a:r>
          </a:p>
          <a:p>
            <a:pPr lvl="1"/>
            <a:r>
              <a:rPr lang="en-US" altLang="zh-CN" dirty="0" smtClean="0"/>
              <a:t>TELL(KB,  </a:t>
            </a:r>
            <a:r>
              <a:rPr lang="zh-CN" altLang="en-US" i="1" dirty="0" smtClean="0"/>
              <a:t>∀</a:t>
            </a:r>
            <a:r>
              <a:rPr lang="en-US" altLang="zh-CN" i="1" dirty="0" smtClean="0"/>
              <a:t>x King(x)-&gt;Person(x)</a:t>
            </a:r>
            <a:r>
              <a:rPr lang="en-US" altLang="zh-CN" dirty="0" smtClean="0"/>
              <a:t>)</a:t>
            </a:r>
          </a:p>
          <a:p>
            <a:pPr lvl="1"/>
            <a:r>
              <a:rPr lang="en-US" altLang="zh-CN" dirty="0" smtClean="0"/>
              <a:t>TELL(KB, King(Jason))</a:t>
            </a:r>
          </a:p>
          <a:p>
            <a:pPr lvl="1"/>
            <a:r>
              <a:rPr lang="en-US" altLang="zh-CN" dirty="0" smtClean="0"/>
              <a:t>These above sentences are assertions.</a:t>
            </a:r>
          </a:p>
          <a:p>
            <a:r>
              <a:rPr lang="en-US" altLang="zh-CN" dirty="0" smtClean="0"/>
              <a:t>We also want to ASK things to the KB,</a:t>
            </a:r>
          </a:p>
          <a:p>
            <a:pPr lvl="1"/>
            <a:r>
              <a:rPr lang="en-US" altLang="zh-CN" dirty="0" smtClean="0"/>
              <a:t>ASK(KB, </a:t>
            </a:r>
            <a:r>
              <a:rPr lang="zh-CN" altLang="en-US" dirty="0" smtClean="0"/>
              <a:t>∃</a:t>
            </a:r>
            <a:r>
              <a:rPr lang="en-US" altLang="zh-CN" dirty="0" smtClean="0"/>
              <a:t>x Person(x))</a:t>
            </a:r>
          </a:p>
          <a:p>
            <a:pPr lvl="1"/>
            <a:r>
              <a:rPr lang="en-US" altLang="zh-CN" dirty="0" smtClean="0"/>
              <a:t>These are queries or goals</a:t>
            </a:r>
          </a:p>
          <a:p>
            <a:pPr lvl="1"/>
            <a:r>
              <a:rPr lang="en-US" altLang="zh-CN" dirty="0" smtClean="0"/>
              <a:t>The KB should return a list of x’s for which Person(x) is true:</a:t>
            </a:r>
          </a:p>
          <a:p>
            <a:pPr marL="457200" lvl="1" indent="0">
              <a:buNone/>
            </a:pPr>
            <a:r>
              <a:rPr lang="en-US" altLang="zh-CN" dirty="0"/>
              <a:t> </a:t>
            </a:r>
            <a:r>
              <a:rPr lang="en-US" altLang="zh-CN" dirty="0" smtClean="0"/>
              <a:t>   {x/Jason, x/Paul, x/Jackson, …}</a:t>
            </a:r>
          </a:p>
        </p:txBody>
      </p:sp>
    </p:spTree>
    <p:extLst>
      <p:ext uri="{BB962C8B-B14F-4D97-AF65-F5344CB8AC3E}">
        <p14:creationId xmlns:p14="http://schemas.microsoft.com/office/powerpoint/2010/main" val="3869187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Collins and </a:t>
            </a:r>
            <a:r>
              <a:rPr lang="en-US" altLang="zh-CN" dirty="0" err="1" smtClean="0"/>
              <a:t>Quillian</a:t>
            </a:r>
            <a:endParaRPr lang="zh-CN" altLang="en-US" dirty="0"/>
          </a:p>
        </p:txBody>
      </p:sp>
      <p:pic>
        <p:nvPicPr>
          <p:cNvPr id="5" name="图片 4"/>
          <p:cNvPicPr>
            <a:picLocks noChangeAspect="1"/>
          </p:cNvPicPr>
          <p:nvPr/>
        </p:nvPicPr>
        <p:blipFill>
          <a:blip r:embed="rId2"/>
          <a:stretch>
            <a:fillRect/>
          </a:stretch>
        </p:blipFill>
        <p:spPr>
          <a:xfrm>
            <a:off x="273848" y="2139642"/>
            <a:ext cx="6085714" cy="3714286"/>
          </a:xfrm>
          <a:prstGeom prst="rect">
            <a:avLst/>
          </a:prstGeom>
        </p:spPr>
      </p:pic>
      <p:pic>
        <p:nvPicPr>
          <p:cNvPr id="7" name="内容占位符 3"/>
          <p:cNvPicPr>
            <a:picLocks noChangeAspect="1"/>
          </p:cNvPicPr>
          <p:nvPr/>
        </p:nvPicPr>
        <p:blipFill>
          <a:blip r:embed="rId3"/>
          <a:stretch>
            <a:fillRect/>
          </a:stretch>
        </p:blipFill>
        <p:spPr>
          <a:xfrm>
            <a:off x="5723019" y="3453063"/>
            <a:ext cx="6422314" cy="3206981"/>
          </a:xfrm>
          <a:prstGeom prst="rect">
            <a:avLst/>
          </a:prstGeom>
        </p:spPr>
      </p:pic>
    </p:spTree>
    <p:extLst>
      <p:ext uri="{BB962C8B-B14F-4D97-AF65-F5344CB8AC3E}">
        <p14:creationId xmlns:p14="http://schemas.microsoft.com/office/powerpoint/2010/main" val="2542495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1" dirty="0"/>
              <a:t>Speaker’s Meaning vs. Sentence </a:t>
            </a:r>
            <a:r>
              <a:rPr lang="en-GB" altLang="zh-CN" b="1" dirty="0" smtClean="0"/>
              <a:t>Meaning</a:t>
            </a:r>
            <a:endParaRPr lang="zh-CN" altLang="en-US" dirty="0"/>
          </a:p>
        </p:txBody>
      </p:sp>
      <p:sp>
        <p:nvSpPr>
          <p:cNvPr id="3" name="内容占位符 2"/>
          <p:cNvSpPr>
            <a:spLocks noGrp="1"/>
          </p:cNvSpPr>
          <p:nvPr>
            <p:ph idx="1"/>
          </p:nvPr>
        </p:nvSpPr>
        <p:spPr/>
        <p:txBody>
          <a:bodyPr>
            <a:normAutofit/>
          </a:bodyPr>
          <a:lstStyle/>
          <a:p>
            <a:r>
              <a:rPr lang="en-GB" altLang="zh-CN" b="1" dirty="0"/>
              <a:t>Speaker’s Meaning vs. Sentence </a:t>
            </a:r>
            <a:r>
              <a:rPr lang="en-GB" altLang="zh-CN" b="1" dirty="0" smtClean="0"/>
              <a:t>Meaning</a:t>
            </a:r>
            <a:endParaRPr lang="en-US" altLang="zh-CN" dirty="0" smtClean="0"/>
          </a:p>
          <a:p>
            <a:pPr lvl="1"/>
            <a:r>
              <a:rPr lang="en-GB" altLang="zh-CN" b="1" dirty="0" smtClean="0"/>
              <a:t>SENTENCE </a:t>
            </a:r>
            <a:r>
              <a:rPr lang="en-GB" altLang="zh-CN" b="1" dirty="0"/>
              <a:t>MEANING (or WORD MEANING):</a:t>
            </a:r>
            <a:r>
              <a:rPr lang="en-GB" altLang="zh-CN" dirty="0"/>
              <a:t> what a sentence (or word) means, i.e. what it counts as the equivalent of in the language </a:t>
            </a:r>
            <a:r>
              <a:rPr lang="en-GB" altLang="zh-CN" dirty="0" smtClean="0"/>
              <a:t>concerned.</a:t>
            </a:r>
            <a:endParaRPr lang="en-US" altLang="zh-CN" dirty="0" smtClean="0"/>
          </a:p>
          <a:p>
            <a:pPr lvl="1"/>
            <a:r>
              <a:rPr lang="en-GB" altLang="zh-CN" b="1" dirty="0" smtClean="0"/>
              <a:t>SPEAKER’S </a:t>
            </a:r>
            <a:r>
              <a:rPr lang="en-GB" altLang="zh-CN" b="1" dirty="0"/>
              <a:t>MEANING</a:t>
            </a:r>
            <a:r>
              <a:rPr lang="en-GB" altLang="zh-CN" dirty="0"/>
              <a:t>: what a speaker means (i.e. intends to convey) when he uses a piece of </a:t>
            </a:r>
            <a:r>
              <a:rPr lang="en-GB" altLang="zh-CN" dirty="0" smtClean="0"/>
              <a:t>language.</a:t>
            </a:r>
          </a:p>
          <a:p>
            <a:r>
              <a:rPr lang="en-US" altLang="zh-CN" dirty="0" smtClean="0"/>
              <a:t>Truth-conditions</a:t>
            </a:r>
          </a:p>
          <a:p>
            <a:pPr lvl="1"/>
            <a:r>
              <a:rPr lang="tr-TR" altLang="zh-CN" dirty="0" smtClean="0"/>
              <a:t>Knowing </a:t>
            </a:r>
            <a:r>
              <a:rPr lang="tr-TR" altLang="zh-CN" dirty="0"/>
              <a:t>the meaning of a sentence is knowing its </a:t>
            </a:r>
            <a:r>
              <a:rPr lang="tr-TR" altLang="zh-CN" b="1" dirty="0"/>
              <a:t>truth</a:t>
            </a:r>
            <a:r>
              <a:rPr lang="tr-TR" altLang="zh-CN" dirty="0"/>
              <a:t> </a:t>
            </a:r>
            <a:r>
              <a:rPr lang="tr-TR" altLang="zh-CN" b="1" dirty="0" smtClean="0"/>
              <a:t>conditions</a:t>
            </a:r>
            <a:r>
              <a:rPr lang="tr-TR" altLang="zh-CN" dirty="0" smtClean="0"/>
              <a:t>.</a:t>
            </a:r>
            <a:endParaRPr lang="en-US" altLang="zh-CN" dirty="0" smtClean="0"/>
          </a:p>
          <a:p>
            <a:pPr lvl="1"/>
            <a:r>
              <a:rPr lang="tr-TR" altLang="zh-CN" dirty="0" smtClean="0"/>
              <a:t>Every </a:t>
            </a:r>
            <a:r>
              <a:rPr lang="tr-TR" altLang="zh-CN" dirty="0"/>
              <a:t>sentence has a </a:t>
            </a:r>
            <a:r>
              <a:rPr lang="tr-TR" altLang="zh-CN" b="1" dirty="0"/>
              <a:t>truth value</a:t>
            </a:r>
            <a:r>
              <a:rPr lang="tr-TR" altLang="zh-CN" dirty="0"/>
              <a:t>, which indicates whether a sentence is true or false in a given situation.</a:t>
            </a:r>
          </a:p>
          <a:p>
            <a:endParaRPr lang="tr-TR" altLang="zh-CN" dirty="0"/>
          </a:p>
        </p:txBody>
      </p:sp>
    </p:spTree>
    <p:extLst>
      <p:ext uri="{BB962C8B-B14F-4D97-AF65-F5344CB8AC3E}">
        <p14:creationId xmlns:p14="http://schemas.microsoft.com/office/powerpoint/2010/main" val="3861200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Action Planning</a:t>
            </a:r>
            <a:endParaRPr lang="zh-CN" altLang="en-US" dirty="0"/>
          </a:p>
        </p:txBody>
      </p:sp>
      <p:pic>
        <p:nvPicPr>
          <p:cNvPr id="1026" name="Picture 2" descr="https://thumbs.dreamstime.com/z/action-plan-planning-thoroughly-taken-35159264.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441031" y="1429629"/>
            <a:ext cx="4896853" cy="5235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33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Semantic mismatch</a:t>
            </a:r>
            <a:endParaRPr lang="zh-CN" altLang="en-US" dirty="0"/>
          </a:p>
        </p:txBody>
      </p:sp>
      <p:sp>
        <p:nvSpPr>
          <p:cNvPr id="3" name="内容占位符 2"/>
          <p:cNvSpPr>
            <a:spLocks noGrp="1"/>
          </p:cNvSpPr>
          <p:nvPr>
            <p:ph idx="1"/>
          </p:nvPr>
        </p:nvSpPr>
        <p:spPr/>
        <p:txBody>
          <a:bodyPr/>
          <a:lstStyle/>
          <a:p>
            <a:r>
              <a:rPr lang="en-US" altLang="zh-CN" dirty="0" smtClean="0"/>
              <a:t>Information comes from many autonomous sources</a:t>
            </a:r>
          </a:p>
          <a:p>
            <a:pPr lvl="1"/>
            <a:r>
              <a:rPr lang="en-US" altLang="zh-CN" dirty="0" smtClean="0"/>
              <a:t>Differing viewpoints</a:t>
            </a:r>
          </a:p>
          <a:p>
            <a:pPr lvl="2"/>
            <a:r>
              <a:rPr lang="en-US" altLang="zh-CN" dirty="0" smtClean="0"/>
              <a:t>Differing terms for similar items     {VM, Host, Container}</a:t>
            </a:r>
          </a:p>
          <a:p>
            <a:pPr lvl="2"/>
            <a:r>
              <a:rPr lang="en-US" altLang="zh-CN" dirty="0" smtClean="0"/>
              <a:t>Same terms for dissimilar items     {}</a:t>
            </a:r>
          </a:p>
          <a:p>
            <a:pPr lvl="2"/>
            <a:r>
              <a:rPr lang="en-US" altLang="zh-CN" dirty="0" smtClean="0"/>
              <a:t>Differing coverage</a:t>
            </a:r>
          </a:p>
          <a:p>
            <a:pPr lvl="2"/>
            <a:r>
              <a:rPr lang="en-US" altLang="zh-CN" dirty="0" smtClean="0"/>
              <a:t>Differing granularity</a:t>
            </a:r>
          </a:p>
          <a:p>
            <a:pPr lvl="2"/>
            <a:r>
              <a:rPr lang="en-US" altLang="zh-CN" dirty="0" smtClean="0"/>
              <a:t>Different scope</a:t>
            </a:r>
          </a:p>
          <a:p>
            <a:pPr lvl="1"/>
            <a:r>
              <a:rPr lang="en-US" altLang="zh-CN" dirty="0" smtClean="0"/>
              <a:t>Hinders use of information from disjoint sources</a:t>
            </a:r>
          </a:p>
          <a:p>
            <a:pPr lvl="2"/>
            <a:r>
              <a:rPr lang="en-US" altLang="zh-CN" dirty="0" smtClean="0"/>
              <a:t>Missed linkages   - loss of information, opportunities</a:t>
            </a:r>
          </a:p>
          <a:p>
            <a:pPr lvl="2"/>
            <a:r>
              <a:rPr lang="en-US" altLang="zh-CN" dirty="0" smtClean="0"/>
              <a:t>Irrelevant linkages  - overload on user or application program</a:t>
            </a:r>
            <a:endParaRPr lang="zh-CN" altLang="en-US" dirty="0"/>
          </a:p>
        </p:txBody>
      </p:sp>
    </p:spTree>
    <p:extLst>
      <p:ext uri="{BB962C8B-B14F-4D97-AF65-F5344CB8AC3E}">
        <p14:creationId xmlns:p14="http://schemas.microsoft.com/office/powerpoint/2010/main" val="409517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Let’s clarify some basic concepts before semantic interoperation</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smtClean="0"/>
              <a:t>Fact - </a:t>
            </a:r>
            <a:r>
              <a:rPr lang="en-US" altLang="zh-CN" dirty="0"/>
              <a:t>A </a:t>
            </a:r>
            <a:r>
              <a:rPr lang="en-US" altLang="zh-CN" b="1" dirty="0"/>
              <a:t>fact</a:t>
            </a:r>
            <a:r>
              <a:rPr lang="en-US" altLang="zh-CN" dirty="0"/>
              <a:t> is a statement that is true or can be proven </a:t>
            </a:r>
            <a:r>
              <a:rPr lang="en-US" altLang="zh-CN" dirty="0" smtClean="0"/>
              <a:t>with evidence/ </a:t>
            </a:r>
            <a:r>
              <a:rPr lang="en-US" altLang="zh-CN" dirty="0" smtClean="0">
                <a:solidFill>
                  <a:srgbClr val="FF0000"/>
                </a:solidFill>
              </a:rPr>
              <a:t>truth-maker</a:t>
            </a:r>
          </a:p>
          <a:p>
            <a:pPr lvl="1"/>
            <a:r>
              <a:rPr lang="en-US" altLang="zh-CN" dirty="0" smtClean="0"/>
              <a:t>Part of the world &amp; scientific fact can be used to prove theory</a:t>
            </a:r>
          </a:p>
          <a:p>
            <a:r>
              <a:rPr lang="en-US" altLang="zh-CN" dirty="0" smtClean="0"/>
              <a:t>Sentence – semantic representation of the world / </a:t>
            </a:r>
            <a:r>
              <a:rPr lang="en-US" altLang="zh-CN" dirty="0" smtClean="0">
                <a:solidFill>
                  <a:srgbClr val="FF0000"/>
                </a:solidFill>
              </a:rPr>
              <a:t>truth-bearer</a:t>
            </a:r>
          </a:p>
          <a:p>
            <a:pPr lvl="1"/>
            <a:r>
              <a:rPr lang="en-US" altLang="zh-CN" dirty="0" smtClean="0"/>
              <a:t>Machine can’t put the world into his memory -&gt; Representation of the facts</a:t>
            </a:r>
          </a:p>
          <a:p>
            <a:pPr lvl="1"/>
            <a:r>
              <a:rPr lang="en-US" altLang="zh-CN" dirty="0" smtClean="0"/>
              <a:t>A declarative sentence is a statement can be decided true or false.</a:t>
            </a:r>
          </a:p>
          <a:p>
            <a:r>
              <a:rPr lang="en-US" altLang="zh-CN" dirty="0" smtClean="0"/>
              <a:t>Theory -</a:t>
            </a:r>
            <a:r>
              <a:rPr lang="en-US" altLang="zh-CN" dirty="0"/>
              <a:t>A set of sentences </a:t>
            </a:r>
            <a:r>
              <a:rPr lang="en-US" altLang="zh-CN" dirty="0" smtClean="0"/>
              <a:t>in a formal language</a:t>
            </a:r>
          </a:p>
          <a:p>
            <a:pPr lvl="1"/>
            <a:r>
              <a:rPr lang="en-US" altLang="zh-CN" dirty="0" smtClean="0"/>
              <a:t>Assumption that need to prove</a:t>
            </a:r>
          </a:p>
          <a:p>
            <a:pPr lvl="1"/>
            <a:r>
              <a:rPr lang="en-US" altLang="zh-CN" dirty="0" smtClean="0"/>
              <a:t>Different with theorem – derived deductively from axioms(basic assumptions without need to prove)</a:t>
            </a:r>
          </a:p>
          <a:p>
            <a:r>
              <a:rPr lang="en-US" altLang="zh-CN" dirty="0" smtClean="0"/>
              <a:t>Truth – relative to Interpretation </a:t>
            </a:r>
          </a:p>
          <a:p>
            <a:pPr lvl="1"/>
            <a:r>
              <a:rPr lang="en-US" altLang="zh-CN" dirty="0" smtClean="0"/>
              <a:t>model theory of truth – semantic truth</a:t>
            </a:r>
          </a:p>
          <a:p>
            <a:pPr lvl="1"/>
            <a:r>
              <a:rPr lang="en-US" altLang="zh-CN" dirty="0" smtClean="0"/>
              <a:t>proof theory of truth </a:t>
            </a:r>
            <a:r>
              <a:rPr lang="en-US" altLang="zh-CN" dirty="0"/>
              <a:t>– </a:t>
            </a:r>
            <a:r>
              <a:rPr lang="en-US" altLang="zh-CN" dirty="0" smtClean="0"/>
              <a:t> syntactic truth</a:t>
            </a:r>
            <a:endParaRPr lang="en-US" altLang="zh-CN" i="1" dirty="0" smtClean="0">
              <a:hlinkClick r:id="rId3" tooltip="Model theory"/>
            </a:endParaRPr>
          </a:p>
          <a:p>
            <a:r>
              <a:rPr lang="en-US" altLang="zh-CN" dirty="0" smtClean="0"/>
              <a:t>Truth-making &amp; </a:t>
            </a:r>
            <a:r>
              <a:rPr lang="en-US" altLang="zh-CN" dirty="0"/>
              <a:t>Argument – DIA </a:t>
            </a:r>
            <a:r>
              <a:rPr lang="en-US" altLang="zh-CN" dirty="0" smtClean="0"/>
              <a:t>logic </a:t>
            </a:r>
            <a:r>
              <a:rPr lang="en-US" altLang="zh-CN" dirty="0"/>
              <a:t>&amp; semantic interpretation</a:t>
            </a:r>
            <a:r>
              <a:rPr lang="en-US" altLang="zh-CN" dirty="0" smtClean="0"/>
              <a:t> </a:t>
            </a:r>
            <a:r>
              <a:rPr lang="en-US" altLang="zh-CN" dirty="0"/>
              <a:t>to make </a:t>
            </a:r>
            <a:r>
              <a:rPr lang="en-US" altLang="zh-CN" dirty="0" smtClean="0"/>
              <a:t>truth</a:t>
            </a:r>
          </a:p>
          <a:p>
            <a:r>
              <a:rPr lang="en-US" altLang="zh-CN" dirty="0" smtClean="0"/>
              <a:t>Priori &amp; Posteriori – Don’t Need/Need to proof type</a:t>
            </a:r>
            <a:endParaRPr lang="zh-CN" altLang="en-US" dirty="0"/>
          </a:p>
        </p:txBody>
      </p:sp>
      <p:pic>
        <p:nvPicPr>
          <p:cNvPr id="4" name="图片 3"/>
          <p:cNvPicPr>
            <a:picLocks noChangeAspect="1"/>
          </p:cNvPicPr>
          <p:nvPr/>
        </p:nvPicPr>
        <p:blipFill>
          <a:blip r:embed="rId4"/>
          <a:stretch>
            <a:fillRect/>
          </a:stretch>
        </p:blipFill>
        <p:spPr>
          <a:xfrm>
            <a:off x="9276347" y="2189748"/>
            <a:ext cx="2831432" cy="1513057"/>
          </a:xfrm>
          <a:prstGeom prst="rect">
            <a:avLst/>
          </a:prstGeom>
        </p:spPr>
      </p:pic>
    </p:spTree>
    <p:extLst>
      <p:ext uri="{BB962C8B-B14F-4D97-AF65-F5344CB8AC3E}">
        <p14:creationId xmlns:p14="http://schemas.microsoft.com/office/powerpoint/2010/main" val="1702148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Relationship among these basic concepts</a:t>
            </a:r>
            <a:endParaRPr lang="zh-CN" altLang="en-US" dirty="0"/>
          </a:p>
        </p:txBody>
      </p:sp>
      <p:pic>
        <p:nvPicPr>
          <p:cNvPr id="11" name="内容占位符 10"/>
          <p:cNvPicPr>
            <a:picLocks noGrp="1" noChangeAspect="1"/>
          </p:cNvPicPr>
          <p:nvPr>
            <p:ph idx="1"/>
          </p:nvPr>
        </p:nvPicPr>
        <p:blipFill>
          <a:blip r:embed="rId2"/>
          <a:stretch>
            <a:fillRect/>
          </a:stretch>
        </p:blipFill>
        <p:spPr>
          <a:xfrm>
            <a:off x="1828800" y="1883194"/>
            <a:ext cx="7891664" cy="4431656"/>
          </a:xfrm>
          <a:prstGeom prst="rect">
            <a:avLst/>
          </a:prstGeom>
        </p:spPr>
      </p:pic>
    </p:spTree>
    <p:extLst>
      <p:ext uri="{BB962C8B-B14F-4D97-AF65-F5344CB8AC3E}">
        <p14:creationId xmlns:p14="http://schemas.microsoft.com/office/powerpoint/2010/main" val="3419750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theory of truth – Truth-maker/Truth-bearer/Truth-value</a:t>
            </a:r>
            <a:endParaRPr lang="zh-CN" altLang="en-US" dirty="0"/>
          </a:p>
        </p:txBody>
      </p:sp>
      <p:pic>
        <p:nvPicPr>
          <p:cNvPr id="4" name="内容占位符 3"/>
          <p:cNvPicPr>
            <a:picLocks noGrp="1" noChangeAspect="1"/>
          </p:cNvPicPr>
          <p:nvPr>
            <p:ph idx="1"/>
          </p:nvPr>
        </p:nvPicPr>
        <p:blipFill>
          <a:blip r:embed="rId2"/>
          <a:stretch>
            <a:fillRect/>
          </a:stretch>
        </p:blipFill>
        <p:spPr>
          <a:xfrm>
            <a:off x="1949116" y="1690688"/>
            <a:ext cx="8003122" cy="4930684"/>
          </a:xfrm>
          <a:prstGeom prst="rect">
            <a:avLst/>
          </a:prstGeom>
        </p:spPr>
      </p:pic>
    </p:spTree>
    <p:extLst>
      <p:ext uri="{BB962C8B-B14F-4D97-AF65-F5344CB8AC3E}">
        <p14:creationId xmlns:p14="http://schemas.microsoft.com/office/powerpoint/2010/main" val="3857345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semantic interoperation?</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Computability</a:t>
            </a:r>
          </a:p>
          <a:p>
            <a:pPr lvl="1"/>
            <a:r>
              <a:rPr lang="en-US" altLang="zh-CN" dirty="0"/>
              <a:t>Computability refers to whether of not </a:t>
            </a:r>
            <a:r>
              <a:rPr lang="en-US" altLang="zh-CN" dirty="0" smtClean="0"/>
              <a:t>in principle </a:t>
            </a:r>
            <a:r>
              <a:rPr lang="en-US" altLang="zh-CN" dirty="0"/>
              <a:t>it is possible to evaluate f(n) </a:t>
            </a:r>
            <a:r>
              <a:rPr lang="en-US" altLang="zh-CN" dirty="0" smtClean="0"/>
              <a:t>by following </a:t>
            </a:r>
            <a:r>
              <a:rPr lang="en-US" altLang="zh-CN" dirty="0"/>
              <a:t>a set of </a:t>
            </a:r>
            <a:r>
              <a:rPr lang="en-US" altLang="zh-CN" dirty="0" smtClean="0"/>
              <a:t>instructions.</a:t>
            </a:r>
            <a:endParaRPr lang="en-US" altLang="zh-CN" dirty="0"/>
          </a:p>
          <a:p>
            <a:pPr lvl="1"/>
            <a:r>
              <a:rPr lang="en-US" altLang="zh-CN" dirty="0" smtClean="0"/>
              <a:t>We </a:t>
            </a:r>
            <a:r>
              <a:rPr lang="en-US" altLang="zh-CN" dirty="0"/>
              <a:t>are not for the moment worried if </a:t>
            </a:r>
            <a:r>
              <a:rPr lang="en-US" altLang="zh-CN" dirty="0" smtClean="0"/>
              <a:t>this computation </a:t>
            </a:r>
            <a:r>
              <a:rPr lang="en-US" altLang="zh-CN" dirty="0"/>
              <a:t>requires 1,000,000 or </a:t>
            </a:r>
            <a:r>
              <a:rPr lang="en-US" altLang="zh-CN" dirty="0" smtClean="0"/>
              <a:t>more consecutive steps.</a:t>
            </a:r>
          </a:p>
          <a:p>
            <a:r>
              <a:rPr lang="en-US" altLang="zh-CN" dirty="0" smtClean="0"/>
              <a:t>The </a:t>
            </a:r>
            <a:r>
              <a:rPr lang="en-US" altLang="zh-CN" dirty="0" err="1" smtClean="0"/>
              <a:t>Entscheidungsproblem</a:t>
            </a:r>
            <a:r>
              <a:rPr lang="en-US" altLang="zh-CN" dirty="0" smtClean="0"/>
              <a:t> (Decision problem) asks for an algorithm that takes as input a statement of a first-order logic and answers “Yes” or “No” according to whether the statement is universally valid (valid in every structure satisfying the axioms).</a:t>
            </a:r>
          </a:p>
          <a:p>
            <a:r>
              <a:rPr lang="en-US" altLang="zh-CN" b="1" dirty="0" smtClean="0"/>
              <a:t>An </a:t>
            </a:r>
            <a:r>
              <a:rPr lang="en-US" altLang="zh-CN" b="1" dirty="0"/>
              <a:t>algorithm to ask whether something is </a:t>
            </a:r>
            <a:r>
              <a:rPr lang="en-US" altLang="zh-CN" b="1" dirty="0" smtClean="0"/>
              <a:t>true. Is </a:t>
            </a:r>
            <a:r>
              <a:rPr lang="en-US" altLang="zh-CN" b="1" dirty="0"/>
              <a:t>it computable</a:t>
            </a:r>
            <a:r>
              <a:rPr lang="en-US" altLang="zh-CN" dirty="0"/>
              <a:t> </a:t>
            </a:r>
            <a:r>
              <a:rPr lang="en-US" altLang="zh-CN" dirty="0" smtClean="0"/>
              <a:t>?</a:t>
            </a:r>
          </a:p>
          <a:p>
            <a:pPr lvl="1"/>
            <a:r>
              <a:rPr lang="en-US" altLang="zh-CN" dirty="0" smtClean="0"/>
              <a:t>Turing Machine &amp; Lambda Calculus – two mathematical ways to ask question about “Computability” </a:t>
            </a:r>
            <a:r>
              <a:rPr lang="en-US" altLang="zh-CN" dirty="0"/>
              <a:t/>
            </a:r>
            <a:br>
              <a:rPr lang="en-US" altLang="zh-CN" dirty="0"/>
            </a:br>
            <a:endParaRPr lang="zh-CN" altLang="en-US" dirty="0"/>
          </a:p>
        </p:txBody>
      </p:sp>
    </p:spTree>
    <p:extLst>
      <p:ext uri="{BB962C8B-B14F-4D97-AF65-F5344CB8AC3E}">
        <p14:creationId xmlns:p14="http://schemas.microsoft.com/office/powerpoint/2010/main" val="2127290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semantic interoperation?</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Does integration work?  --Obviously, it’s impossible!</a:t>
            </a:r>
          </a:p>
          <a:p>
            <a:r>
              <a:rPr lang="en-US" altLang="zh-CN" dirty="0" smtClean="0"/>
              <a:t>Integration problems:</a:t>
            </a:r>
          </a:p>
          <a:p>
            <a:pPr lvl="1"/>
            <a:r>
              <a:rPr lang="en-US" altLang="zh-CN" dirty="0" smtClean="0"/>
              <a:t>Data that is available is subject to implicit assumptions which means that it can’t be reused out of context</a:t>
            </a:r>
          </a:p>
          <a:p>
            <a:pPr lvl="1"/>
            <a:r>
              <a:rPr lang="en-US" altLang="zh-CN" dirty="0" smtClean="0"/>
              <a:t>Data is often duplicated and labelled under different items</a:t>
            </a:r>
          </a:p>
          <a:p>
            <a:pPr lvl="2"/>
            <a:r>
              <a:rPr lang="en-US" altLang="zh-CN" dirty="0" smtClean="0"/>
              <a:t>E.g., Address vs </a:t>
            </a:r>
            <a:r>
              <a:rPr lang="en-US" altLang="zh-CN" dirty="0" err="1" smtClean="0"/>
              <a:t>Addr</a:t>
            </a:r>
            <a:endParaRPr lang="en-US" altLang="zh-CN" dirty="0" smtClean="0"/>
          </a:p>
          <a:p>
            <a:r>
              <a:rPr lang="en-US" altLang="zh-CN" dirty="0" smtClean="0"/>
              <a:t>Are there alternatives?</a:t>
            </a:r>
          </a:p>
          <a:p>
            <a:pPr lvl="1"/>
            <a:r>
              <a:rPr lang="en-US" altLang="zh-CN" dirty="0" smtClean="0"/>
              <a:t>Direct translation</a:t>
            </a:r>
          </a:p>
          <a:p>
            <a:pPr lvl="1"/>
            <a:r>
              <a:rPr lang="en-US" altLang="zh-CN" dirty="0" smtClean="0"/>
              <a:t>Single shared ontology</a:t>
            </a:r>
          </a:p>
          <a:p>
            <a:pPr lvl="2"/>
            <a:r>
              <a:rPr lang="en-US" altLang="zh-CN" dirty="0"/>
              <a:t>A single ontology containing representations of every term used in every application is generally considered impossible, because of the rapid creation of new terms or assignments of new meanings to old terms</a:t>
            </a:r>
            <a:r>
              <a:rPr lang="en-US" altLang="zh-CN" dirty="0" smtClean="0"/>
              <a:t>.</a:t>
            </a:r>
          </a:p>
          <a:p>
            <a:pPr lvl="1"/>
            <a:r>
              <a:rPr lang="en-US" altLang="zh-CN" dirty="0" smtClean="0"/>
              <a:t>Multiple shared ontology</a:t>
            </a:r>
          </a:p>
        </p:txBody>
      </p:sp>
    </p:spTree>
    <p:extLst>
      <p:ext uri="{BB962C8B-B14F-4D97-AF65-F5344CB8AC3E}">
        <p14:creationId xmlns:p14="http://schemas.microsoft.com/office/powerpoint/2010/main" val="3818642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semantic interoperation?</a:t>
            </a:r>
            <a:endParaRPr lang="zh-CN" altLang="en-US" dirty="0"/>
          </a:p>
        </p:txBody>
      </p:sp>
      <p:sp>
        <p:nvSpPr>
          <p:cNvPr id="3" name="内容占位符 2"/>
          <p:cNvSpPr>
            <a:spLocks noGrp="1"/>
          </p:cNvSpPr>
          <p:nvPr>
            <p:ph idx="1"/>
          </p:nvPr>
        </p:nvSpPr>
        <p:spPr/>
        <p:txBody>
          <a:bodyPr/>
          <a:lstStyle/>
          <a:p>
            <a:r>
              <a:rPr lang="en-US" altLang="zh-CN" dirty="0" smtClean="0"/>
              <a:t>Does integration work?  --Obviously, it’s impossible!</a:t>
            </a:r>
          </a:p>
          <a:p>
            <a:pPr lvl="1"/>
            <a:r>
              <a:rPr lang="en-US" altLang="zh-CN" dirty="0" smtClean="0"/>
              <a:t>In theory, there are no SCIENCE linking App logic and Resource logic in computation stack</a:t>
            </a:r>
          </a:p>
          <a:p>
            <a:pPr lvl="2"/>
            <a:r>
              <a:rPr lang="en-US" altLang="zh-CN" dirty="0" smtClean="0"/>
              <a:t>Science is based on perception, but any perception is isolated, so as the CMT and OPT.</a:t>
            </a:r>
          </a:p>
          <a:p>
            <a:pPr lvl="2"/>
            <a:r>
              <a:rPr lang="en-US" altLang="zh-CN" dirty="0" smtClean="0"/>
              <a:t>We don’t perceive what we can’t see, obviously, human have perception limitation.</a:t>
            </a:r>
          </a:p>
          <a:p>
            <a:pPr lvl="3"/>
            <a:r>
              <a:rPr lang="en-US" altLang="zh-CN" dirty="0" smtClean="0"/>
              <a:t>Partial information</a:t>
            </a:r>
          </a:p>
          <a:p>
            <a:pPr lvl="2"/>
            <a:r>
              <a:rPr lang="en-US" altLang="zh-CN" dirty="0" smtClean="0"/>
              <a:t>There are no unified theory can explain everything in the world.</a:t>
            </a:r>
          </a:p>
          <a:p>
            <a:pPr lvl="1"/>
            <a:r>
              <a:rPr lang="en-US" altLang="zh-CN" dirty="0" smtClean="0"/>
              <a:t>In practice, the integration solution limits not only the freedom of change but also the possibility of change. Enterprise can’t afford it.</a:t>
            </a:r>
          </a:p>
          <a:p>
            <a:pPr lvl="2"/>
            <a:r>
              <a:rPr lang="en-US" altLang="zh-CN" dirty="0" smtClean="0"/>
              <a:t>Scalability – New emergent data</a:t>
            </a:r>
          </a:p>
          <a:p>
            <a:pPr lvl="2"/>
            <a:r>
              <a:rPr lang="en-US" altLang="zh-CN" dirty="0" smtClean="0"/>
              <a:t>Security – Centralized vs Decentralized</a:t>
            </a:r>
          </a:p>
          <a:p>
            <a:pPr lvl="2"/>
            <a:r>
              <a:rPr lang="en-US" altLang="zh-CN" dirty="0" smtClean="0"/>
              <a:t>Feasibility – Enterprise or ISP or Policy?</a:t>
            </a:r>
            <a:endParaRPr lang="zh-CN" altLang="en-US" dirty="0"/>
          </a:p>
        </p:txBody>
      </p:sp>
    </p:spTree>
    <p:extLst>
      <p:ext uri="{BB962C8B-B14F-4D97-AF65-F5344CB8AC3E}">
        <p14:creationId xmlns:p14="http://schemas.microsoft.com/office/powerpoint/2010/main" val="40633182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824660" y="2863514"/>
            <a:ext cx="3218948" cy="1965493"/>
            <a:chOff x="8740441" y="2824246"/>
            <a:chExt cx="3343275" cy="2028826"/>
          </a:xfrm>
        </p:grpSpPr>
        <p:pic>
          <p:nvPicPr>
            <p:cNvPr id="1026" name="Picture 2" descr="semiotic triangle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0441" y="2824246"/>
              <a:ext cx="3343275" cy="202882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rot="3377177">
              <a:off x="10611853" y="3653993"/>
              <a:ext cx="1014573" cy="369332"/>
            </a:xfrm>
            <a:prstGeom prst="rect">
              <a:avLst/>
            </a:prstGeom>
            <a:noFill/>
          </p:spPr>
          <p:txBody>
            <a:bodyPr wrap="none" rtlCol="0">
              <a:spAutoFit/>
            </a:bodyPr>
            <a:lstStyle/>
            <a:p>
              <a:r>
                <a:rPr lang="en-US" altLang="zh-CN" dirty="0" smtClean="0"/>
                <a:t>Refers to</a:t>
              </a:r>
              <a:endParaRPr lang="zh-CN" altLang="en-US" dirty="0"/>
            </a:p>
          </p:txBody>
        </p:sp>
        <p:sp>
          <p:nvSpPr>
            <p:cNvPr id="7" name="文本框 6"/>
            <p:cNvSpPr txBox="1"/>
            <p:nvPr/>
          </p:nvSpPr>
          <p:spPr>
            <a:xfrm rot="18251936">
              <a:off x="9029411" y="3591166"/>
              <a:ext cx="1217000" cy="369332"/>
            </a:xfrm>
            <a:prstGeom prst="rect">
              <a:avLst/>
            </a:prstGeom>
            <a:noFill/>
          </p:spPr>
          <p:txBody>
            <a:bodyPr wrap="none" rtlCol="0">
              <a:spAutoFit/>
            </a:bodyPr>
            <a:lstStyle/>
            <a:p>
              <a:r>
                <a:rPr lang="en-US" altLang="zh-CN" dirty="0"/>
                <a:t>S</a:t>
              </a:r>
              <a:r>
                <a:rPr lang="en-US" altLang="zh-CN" dirty="0" smtClean="0"/>
                <a:t>ymbolizes</a:t>
              </a:r>
              <a:endParaRPr lang="zh-CN" altLang="en-US" dirty="0"/>
            </a:p>
          </p:txBody>
        </p:sp>
        <p:sp>
          <p:nvSpPr>
            <p:cNvPr id="8" name="文本框 7"/>
            <p:cNvSpPr txBox="1"/>
            <p:nvPr/>
          </p:nvSpPr>
          <p:spPr>
            <a:xfrm>
              <a:off x="9832788" y="4178463"/>
              <a:ext cx="1129155" cy="369332"/>
            </a:xfrm>
            <a:prstGeom prst="rect">
              <a:avLst/>
            </a:prstGeom>
            <a:noFill/>
          </p:spPr>
          <p:txBody>
            <a:bodyPr wrap="none" rtlCol="0">
              <a:spAutoFit/>
            </a:bodyPr>
            <a:lstStyle/>
            <a:p>
              <a:r>
                <a:rPr lang="en-US" altLang="zh-CN" dirty="0" smtClean="0"/>
                <a:t>Stands for</a:t>
              </a:r>
              <a:endParaRPr lang="zh-CN" altLang="en-US" dirty="0"/>
            </a:p>
          </p:txBody>
        </p:sp>
      </p:grpSp>
      <p:sp>
        <p:nvSpPr>
          <p:cNvPr id="2" name="标题 1"/>
          <p:cNvSpPr>
            <a:spLocks noGrp="1"/>
          </p:cNvSpPr>
          <p:nvPr>
            <p:ph type="title"/>
          </p:nvPr>
        </p:nvSpPr>
        <p:spPr/>
        <p:txBody>
          <a:bodyPr/>
          <a:lstStyle/>
          <a:p>
            <a:r>
              <a:rPr lang="en-US" altLang="zh-CN" dirty="0" smtClean="0"/>
              <a:t>Why semantic interoperation?</a:t>
            </a:r>
            <a:endParaRPr lang="zh-CN" altLang="en-US" dirty="0"/>
          </a:p>
        </p:txBody>
      </p:sp>
      <p:sp>
        <p:nvSpPr>
          <p:cNvPr id="3" name="内容占位符 2"/>
          <p:cNvSpPr>
            <a:spLocks noGrp="1"/>
          </p:cNvSpPr>
          <p:nvPr>
            <p:ph idx="1"/>
          </p:nvPr>
        </p:nvSpPr>
        <p:spPr>
          <a:xfrm>
            <a:off x="838200" y="1875128"/>
            <a:ext cx="10515600" cy="4351338"/>
          </a:xfrm>
        </p:spPr>
        <p:txBody>
          <a:bodyPr>
            <a:normAutofit/>
          </a:bodyPr>
          <a:lstStyle/>
          <a:p>
            <a:r>
              <a:rPr lang="en-US" altLang="zh-CN" dirty="0" smtClean="0"/>
              <a:t>Why semantic?</a:t>
            </a:r>
          </a:p>
          <a:p>
            <a:pPr lvl="1"/>
            <a:r>
              <a:rPr lang="en-US" altLang="zh-CN" dirty="0" smtClean="0"/>
              <a:t>Human-machine interface problem</a:t>
            </a:r>
          </a:p>
          <a:p>
            <a:pPr lvl="2"/>
            <a:r>
              <a:rPr lang="en-US" altLang="zh-CN" dirty="0" smtClean="0"/>
              <a:t>Semantic is human-facing property(depends on human’s brain) – Implicit </a:t>
            </a:r>
          </a:p>
          <a:p>
            <a:pPr lvl="2"/>
            <a:r>
              <a:rPr lang="en-US" altLang="zh-CN" dirty="0" smtClean="0"/>
              <a:t>Semantic can be portable in cloud computing era</a:t>
            </a:r>
          </a:p>
          <a:p>
            <a:pPr lvl="3"/>
            <a:r>
              <a:rPr lang="en-US" altLang="zh-CN" dirty="0" smtClean="0"/>
              <a:t>Semantic is stable compared with syntax</a:t>
            </a:r>
          </a:p>
          <a:p>
            <a:pPr lvl="1"/>
            <a:r>
              <a:rPr lang="en-US" altLang="zh-CN" dirty="0"/>
              <a:t>T</a:t>
            </a:r>
            <a:r>
              <a:rPr lang="en-US" altLang="zh-CN" dirty="0" smtClean="0"/>
              <a:t>ruth-making – semantic is used to making truth</a:t>
            </a:r>
          </a:p>
          <a:p>
            <a:pPr lvl="2"/>
            <a:r>
              <a:rPr lang="en-US" altLang="zh-CN" dirty="0" smtClean="0"/>
              <a:t>What kind of sentences in what order can be asserted as truth</a:t>
            </a:r>
          </a:p>
          <a:p>
            <a:pPr lvl="1"/>
            <a:r>
              <a:rPr lang="en-US" altLang="zh-CN" dirty="0"/>
              <a:t>C</a:t>
            </a:r>
            <a:r>
              <a:rPr lang="en-US" altLang="zh-CN" dirty="0" smtClean="0"/>
              <a:t>ognition process</a:t>
            </a:r>
          </a:p>
          <a:p>
            <a:pPr lvl="2"/>
            <a:r>
              <a:rPr lang="en-US" altLang="zh-CN" dirty="0" smtClean="0"/>
              <a:t>World(Phenomenon) </a:t>
            </a:r>
            <a:r>
              <a:rPr lang="en-US" altLang="zh-CN" dirty="0" smtClean="0">
                <a:solidFill>
                  <a:srgbClr val="FF0000"/>
                </a:solidFill>
              </a:rPr>
              <a:t>–Isolated </a:t>
            </a:r>
            <a:r>
              <a:rPr lang="en-US" altLang="zh-CN" dirty="0">
                <a:solidFill>
                  <a:srgbClr val="FF0000"/>
                </a:solidFill>
              </a:rPr>
              <a:t>perception-</a:t>
            </a:r>
            <a:r>
              <a:rPr lang="en-US" altLang="zh-CN" dirty="0" smtClean="0">
                <a:solidFill>
                  <a:srgbClr val="FF0000"/>
                </a:solidFill>
              </a:rPr>
              <a:t>&gt; </a:t>
            </a:r>
            <a:r>
              <a:rPr lang="en-US" altLang="zh-CN" dirty="0" smtClean="0"/>
              <a:t>Referent(Fact</a:t>
            </a:r>
            <a:r>
              <a:rPr lang="en-US" altLang="zh-CN" dirty="0"/>
              <a:t>, Object, Event, etc.) </a:t>
            </a:r>
            <a:r>
              <a:rPr lang="en-US" altLang="zh-CN" dirty="0" smtClean="0">
                <a:solidFill>
                  <a:srgbClr val="FF0000"/>
                </a:solidFill>
              </a:rPr>
              <a:t>–Conceptualization-&gt; </a:t>
            </a:r>
            <a:r>
              <a:rPr lang="en-US" altLang="zh-CN" dirty="0" smtClean="0"/>
              <a:t>Concept(Thought, Meaning, Sense) </a:t>
            </a:r>
            <a:r>
              <a:rPr lang="en-US" altLang="zh-CN" dirty="0" smtClean="0">
                <a:solidFill>
                  <a:srgbClr val="FF0000"/>
                </a:solidFill>
              </a:rPr>
              <a:t>–Symbolization-&gt;</a:t>
            </a:r>
            <a:r>
              <a:rPr lang="en-US" altLang="zh-CN" dirty="0" smtClean="0"/>
              <a:t> Symbol(Term, Sentence, Expression, Representation, Sign)</a:t>
            </a:r>
          </a:p>
        </p:txBody>
      </p:sp>
    </p:spTree>
    <p:extLst>
      <p:ext uri="{BB962C8B-B14F-4D97-AF65-F5344CB8AC3E}">
        <p14:creationId xmlns:p14="http://schemas.microsoft.com/office/powerpoint/2010/main" val="32882184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semantic interoperation?</a:t>
            </a:r>
            <a:endParaRPr lang="zh-CN" altLang="en-US" dirty="0"/>
          </a:p>
        </p:txBody>
      </p:sp>
      <p:sp>
        <p:nvSpPr>
          <p:cNvPr id="3" name="内容占位符 2"/>
          <p:cNvSpPr>
            <a:spLocks noGrp="1"/>
          </p:cNvSpPr>
          <p:nvPr>
            <p:ph idx="1"/>
          </p:nvPr>
        </p:nvSpPr>
        <p:spPr/>
        <p:txBody>
          <a:bodyPr/>
          <a:lstStyle/>
          <a:p>
            <a:r>
              <a:rPr lang="en-US" altLang="zh-CN" dirty="0" smtClean="0"/>
              <a:t>Why interoperation? – defining problem</a:t>
            </a:r>
          </a:p>
          <a:p>
            <a:pPr lvl="1"/>
            <a:r>
              <a:rPr lang="en-US" altLang="zh-CN" dirty="0" smtClean="0"/>
              <a:t>Motivations </a:t>
            </a:r>
            <a:r>
              <a:rPr lang="en-US" altLang="zh-CN" dirty="0"/>
              <a:t>– Implicit &amp; Heterogeneity </a:t>
            </a:r>
            <a:r>
              <a:rPr lang="en-US" altLang="zh-CN" dirty="0" smtClean="0"/>
              <a:t>&amp; Isolated &amp; </a:t>
            </a:r>
            <a:r>
              <a:rPr lang="en-US" altLang="zh-CN" dirty="0"/>
              <a:t>freedom </a:t>
            </a:r>
            <a:endParaRPr lang="en-US" altLang="zh-CN" dirty="0" smtClean="0"/>
          </a:p>
          <a:p>
            <a:pPr lvl="2"/>
            <a:r>
              <a:rPr lang="en-US" altLang="zh-CN" dirty="0" smtClean="0"/>
              <a:t>Implicit </a:t>
            </a:r>
            <a:r>
              <a:rPr lang="en-US" altLang="zh-CN" dirty="0"/>
              <a:t>– motivation is implicit since it’s the sense hidden in changer’s brain</a:t>
            </a:r>
          </a:p>
          <a:p>
            <a:pPr lvl="2"/>
            <a:r>
              <a:rPr lang="en-US" altLang="zh-CN" dirty="0"/>
              <a:t>Heterogeneous domains – multiple different cause-effects -&gt; dynamic </a:t>
            </a:r>
            <a:r>
              <a:rPr lang="en-US" altLang="zh-CN" dirty="0" smtClean="0"/>
              <a:t>system</a:t>
            </a:r>
          </a:p>
          <a:p>
            <a:pPr lvl="2"/>
            <a:r>
              <a:rPr lang="en-US" altLang="zh-CN" dirty="0"/>
              <a:t>Multiple truths of perspective – isolated perception </a:t>
            </a:r>
          </a:p>
          <a:p>
            <a:pPr lvl="2"/>
            <a:r>
              <a:rPr lang="en-US" altLang="zh-CN" dirty="0"/>
              <a:t>Locality freedom – local change freedom</a:t>
            </a:r>
          </a:p>
          <a:p>
            <a:pPr lvl="1"/>
            <a:r>
              <a:rPr lang="en-US" altLang="zh-CN" dirty="0" smtClean="0"/>
              <a:t>Co-existing </a:t>
            </a:r>
            <a:r>
              <a:rPr lang="en-US" altLang="zh-CN" dirty="0"/>
              <a:t>– WAVE &amp; </a:t>
            </a:r>
            <a:r>
              <a:rPr lang="en-US" altLang="zh-CN" dirty="0" smtClean="0"/>
              <a:t>Space </a:t>
            </a:r>
            <a:r>
              <a:rPr lang="en-US" altLang="zh-CN" dirty="0"/>
              <a:t>of possibility &amp; Ideal world</a:t>
            </a:r>
          </a:p>
          <a:p>
            <a:pPr lvl="2"/>
            <a:r>
              <a:rPr lang="en-US" altLang="zh-CN" dirty="0" smtClean="0"/>
              <a:t>Change </a:t>
            </a:r>
            <a:r>
              <a:rPr lang="en-US" altLang="zh-CN" dirty="0"/>
              <a:t>is WAVE, no one force the other, but they influence each other.</a:t>
            </a:r>
          </a:p>
          <a:p>
            <a:pPr lvl="2"/>
            <a:r>
              <a:rPr lang="en-US" altLang="zh-CN" dirty="0"/>
              <a:t>SOP – refers to find out the co-existing possibility among these motivations  </a:t>
            </a:r>
          </a:p>
          <a:p>
            <a:pPr lvl="2"/>
            <a:r>
              <a:rPr lang="en-US" altLang="zh-CN" dirty="0"/>
              <a:t>Ideal world – Holistic thinking &amp; Logic proof</a:t>
            </a:r>
          </a:p>
          <a:p>
            <a:endParaRPr lang="zh-CN" altLang="en-US" dirty="0"/>
          </a:p>
        </p:txBody>
      </p:sp>
    </p:spTree>
    <p:extLst>
      <p:ext uri="{BB962C8B-B14F-4D97-AF65-F5344CB8AC3E}">
        <p14:creationId xmlns:p14="http://schemas.microsoft.com/office/powerpoint/2010/main" val="1561298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Kinds of Meaning </a:t>
            </a:r>
            <a:endParaRPr lang="zh-CN" altLang="en-US" dirty="0"/>
          </a:p>
        </p:txBody>
      </p:sp>
      <p:sp>
        <p:nvSpPr>
          <p:cNvPr id="3" name="内容占位符 2"/>
          <p:cNvSpPr>
            <a:spLocks noGrp="1"/>
          </p:cNvSpPr>
          <p:nvPr>
            <p:ph idx="1"/>
          </p:nvPr>
        </p:nvSpPr>
        <p:spPr/>
        <p:txBody>
          <a:bodyPr>
            <a:normAutofit fontScale="92500"/>
          </a:bodyPr>
          <a:lstStyle/>
          <a:p>
            <a:r>
              <a:rPr lang="en-US" altLang="zh-CN" dirty="0"/>
              <a:t>Kinds of </a:t>
            </a:r>
            <a:r>
              <a:rPr lang="en-US" altLang="zh-CN" dirty="0" smtClean="0"/>
              <a:t>meaning – Let’s take dog as example: </a:t>
            </a:r>
            <a:r>
              <a:rPr lang="en-US" altLang="zh-CN" b="1" dirty="0" smtClean="0"/>
              <a:t>definition of dog</a:t>
            </a:r>
          </a:p>
          <a:p>
            <a:pPr lvl="1"/>
            <a:r>
              <a:rPr lang="en-US" altLang="zh-CN" dirty="0" smtClean="0"/>
              <a:t>domesticated</a:t>
            </a:r>
            <a:r>
              <a:rPr lang="en-US" altLang="zh-CN" dirty="0"/>
              <a:t>, </a:t>
            </a:r>
            <a:endParaRPr lang="en-US" altLang="zh-CN" dirty="0" smtClean="0"/>
          </a:p>
          <a:p>
            <a:pPr lvl="1"/>
            <a:r>
              <a:rPr lang="en-US" altLang="zh-CN" dirty="0" smtClean="0"/>
              <a:t>four-legged </a:t>
            </a:r>
            <a:r>
              <a:rPr lang="en-US" altLang="zh-CN" dirty="0"/>
              <a:t>carnivorous mammal of the species </a:t>
            </a:r>
            <a:r>
              <a:rPr lang="en-US" altLang="zh-CN" dirty="0" err="1"/>
              <a:t>canis</a:t>
            </a:r>
            <a:r>
              <a:rPr lang="en-US" altLang="zh-CN" dirty="0"/>
              <a:t> </a:t>
            </a:r>
            <a:r>
              <a:rPr lang="en-US" altLang="zh-CN" dirty="0" err="1"/>
              <a:t>familiaris</a:t>
            </a:r>
            <a:r>
              <a:rPr lang="en-US" altLang="zh-CN" dirty="0"/>
              <a:t> ! </a:t>
            </a:r>
            <a:endParaRPr lang="en-US" altLang="zh-CN" dirty="0" smtClean="0"/>
          </a:p>
          <a:p>
            <a:r>
              <a:rPr lang="en-US" altLang="zh-CN" dirty="0" smtClean="0"/>
              <a:t>Two </a:t>
            </a:r>
            <a:r>
              <a:rPr lang="en-US" altLang="zh-CN" dirty="0"/>
              <a:t>kinds of definition here: </a:t>
            </a:r>
            <a:endParaRPr lang="en-US" altLang="zh-CN" dirty="0" smtClean="0"/>
          </a:p>
          <a:p>
            <a:pPr lvl="1"/>
            <a:r>
              <a:rPr lang="en-US" altLang="zh-CN" dirty="0" smtClean="0"/>
              <a:t>listing </a:t>
            </a:r>
            <a:r>
              <a:rPr lang="en-US" altLang="zh-CN" dirty="0"/>
              <a:t>essential </a:t>
            </a:r>
            <a:r>
              <a:rPr lang="en-US" altLang="zh-CN" b="1" dirty="0"/>
              <a:t>properties</a:t>
            </a:r>
            <a:r>
              <a:rPr lang="en-US" altLang="zh-CN" dirty="0"/>
              <a:t> </a:t>
            </a:r>
            <a:r>
              <a:rPr lang="en-US" altLang="zh-CN" b="1" dirty="0" smtClean="0"/>
              <a:t>–</a:t>
            </a:r>
            <a:r>
              <a:rPr lang="en-US" altLang="zh-CN" dirty="0"/>
              <a:t> domesticated, four-legged carnivorous mammal</a:t>
            </a:r>
          </a:p>
          <a:p>
            <a:pPr lvl="2"/>
            <a:r>
              <a:rPr lang="en-US" altLang="zh-CN" dirty="0" smtClean="0"/>
              <a:t>assigns an entity to a class or classes</a:t>
            </a:r>
          </a:p>
          <a:p>
            <a:pPr lvl="2"/>
            <a:r>
              <a:rPr lang="en-US" altLang="zh-CN" dirty="0"/>
              <a:t>properties determine relationships between linguistic expressions</a:t>
            </a:r>
            <a:endParaRPr lang="en-US" altLang="zh-CN" dirty="0" smtClean="0"/>
          </a:p>
          <a:p>
            <a:pPr lvl="1"/>
            <a:r>
              <a:rPr lang="en-US" altLang="zh-CN" dirty="0" smtClean="0"/>
              <a:t>stating membership of a </a:t>
            </a:r>
            <a:r>
              <a:rPr lang="en-US" altLang="zh-CN" b="1" dirty="0" smtClean="0"/>
              <a:t>class </a:t>
            </a:r>
            <a:r>
              <a:rPr lang="en-US" altLang="zh-CN" dirty="0" smtClean="0"/>
              <a:t>- of </a:t>
            </a:r>
            <a:r>
              <a:rPr lang="en-US" altLang="zh-CN" dirty="0"/>
              <a:t>the species </a:t>
            </a:r>
            <a:r>
              <a:rPr lang="en-US" altLang="zh-CN" dirty="0" err="1"/>
              <a:t>canis</a:t>
            </a:r>
            <a:r>
              <a:rPr lang="en-US" altLang="zh-CN" dirty="0"/>
              <a:t> </a:t>
            </a:r>
            <a:r>
              <a:rPr lang="en-US" altLang="zh-CN" dirty="0" err="1" smtClean="0"/>
              <a:t>familiaris</a:t>
            </a:r>
            <a:endParaRPr lang="en-US" altLang="zh-CN" dirty="0" smtClean="0"/>
          </a:p>
          <a:p>
            <a:r>
              <a:rPr lang="en-US" altLang="zh-CN" dirty="0" smtClean="0"/>
              <a:t>Therefore, we </a:t>
            </a:r>
            <a:r>
              <a:rPr lang="en-US" altLang="zh-CN" dirty="0"/>
              <a:t>have </a:t>
            </a:r>
            <a:r>
              <a:rPr lang="en-US" altLang="zh-CN" dirty="0" smtClean="0"/>
              <a:t>“two </a:t>
            </a:r>
            <a:r>
              <a:rPr lang="en-US" altLang="zh-CN" dirty="0"/>
              <a:t>sides of the same </a:t>
            </a:r>
            <a:r>
              <a:rPr lang="en-US" altLang="zh-CN" dirty="0" smtClean="0"/>
              <a:t>coin” about the Meaning</a:t>
            </a:r>
          </a:p>
          <a:p>
            <a:pPr lvl="1"/>
            <a:r>
              <a:rPr lang="en-US" altLang="zh-CN" dirty="0"/>
              <a:t>Sense - The relationships between expressions within the language</a:t>
            </a:r>
            <a:endParaRPr lang="en-US" altLang="zh-CN" dirty="0" smtClean="0"/>
          </a:p>
          <a:p>
            <a:pPr lvl="1"/>
            <a:r>
              <a:rPr lang="en-US" altLang="zh-CN" dirty="0"/>
              <a:t>Reference(denotation) - The entity / class of entities that an expression </a:t>
            </a:r>
            <a:r>
              <a:rPr lang="en-US" altLang="zh-CN" b="1" dirty="0">
                <a:solidFill>
                  <a:srgbClr val="FF0000"/>
                </a:solidFill>
              </a:rPr>
              <a:t>picks out </a:t>
            </a:r>
            <a:endParaRPr lang="en-US" altLang="zh-CN" b="1" dirty="0" smtClean="0">
              <a:solidFill>
                <a:srgbClr val="FF0000"/>
              </a:solidFill>
            </a:endParaRPr>
          </a:p>
        </p:txBody>
      </p:sp>
      <p:grpSp>
        <p:nvGrpSpPr>
          <p:cNvPr id="7" name="组合 6"/>
          <p:cNvGrpSpPr/>
          <p:nvPr/>
        </p:nvGrpSpPr>
        <p:grpSpPr>
          <a:xfrm>
            <a:off x="5723024" y="214644"/>
            <a:ext cx="3469104" cy="1610981"/>
            <a:chOff x="7708234" y="147175"/>
            <a:chExt cx="3469104" cy="1610981"/>
          </a:xfrm>
        </p:grpSpPr>
        <p:pic>
          <p:nvPicPr>
            <p:cNvPr id="5" name="内容占位符 3"/>
            <p:cNvPicPr>
              <a:picLocks noChangeAspect="1"/>
            </p:cNvPicPr>
            <p:nvPr/>
          </p:nvPicPr>
          <p:blipFill>
            <a:blip r:embed="rId2"/>
            <a:stretch>
              <a:fillRect/>
            </a:stretch>
          </p:blipFill>
          <p:spPr>
            <a:xfrm>
              <a:off x="7708234" y="147175"/>
              <a:ext cx="3469104" cy="1610981"/>
            </a:xfrm>
            <a:prstGeom prst="rect">
              <a:avLst/>
            </a:prstGeom>
          </p:spPr>
        </p:pic>
        <p:sp>
          <p:nvSpPr>
            <p:cNvPr id="6" name="椭圆 5"/>
            <p:cNvSpPr/>
            <p:nvPr/>
          </p:nvSpPr>
          <p:spPr>
            <a:xfrm>
              <a:off x="8145379" y="297656"/>
              <a:ext cx="1046747" cy="3640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8168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semantic interoperation?</a:t>
            </a:r>
            <a:endParaRPr lang="zh-CN" altLang="en-US" dirty="0"/>
          </a:p>
        </p:txBody>
      </p:sp>
      <p:sp>
        <p:nvSpPr>
          <p:cNvPr id="3" name="内容占位符 2"/>
          <p:cNvSpPr>
            <a:spLocks noGrp="1"/>
          </p:cNvSpPr>
          <p:nvPr>
            <p:ph idx="1"/>
          </p:nvPr>
        </p:nvSpPr>
        <p:spPr/>
        <p:txBody>
          <a:bodyPr>
            <a:normAutofit/>
          </a:bodyPr>
          <a:lstStyle/>
          <a:p>
            <a:r>
              <a:rPr lang="en-US" altLang="zh-CN" dirty="0" smtClean="0"/>
              <a:t>Semantic interoperation is used to build ideal world among different motivations via the semantic technology.</a:t>
            </a:r>
          </a:p>
          <a:p>
            <a:pPr lvl="1"/>
            <a:r>
              <a:rPr lang="en-US" altLang="zh-CN" dirty="0" smtClean="0"/>
              <a:t>Without semantic, without meaning(sense &amp; reference), without truth</a:t>
            </a:r>
          </a:p>
          <a:p>
            <a:pPr lvl="1"/>
            <a:r>
              <a:rPr lang="en-US" altLang="zh-CN" dirty="0" smtClean="0"/>
              <a:t>Without interoperation, without agreement(ideal world), without system property</a:t>
            </a:r>
          </a:p>
          <a:p>
            <a:pPr lvl="1"/>
            <a:r>
              <a:rPr lang="en-US" altLang="zh-CN" dirty="0" smtClean="0"/>
              <a:t>Without semantic interoperation, without co-existing, without SOP</a:t>
            </a:r>
          </a:p>
        </p:txBody>
      </p:sp>
    </p:spTree>
    <p:extLst>
      <p:ext uri="{BB962C8B-B14F-4D97-AF65-F5344CB8AC3E}">
        <p14:creationId xmlns:p14="http://schemas.microsoft.com/office/powerpoint/2010/main" val="41444547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semantic interoperation?</a:t>
            </a:r>
            <a:endParaRPr lang="zh-CN" altLang="en-US" dirty="0"/>
          </a:p>
        </p:txBody>
      </p:sp>
      <p:sp>
        <p:nvSpPr>
          <p:cNvPr id="3" name="内容占位符 2"/>
          <p:cNvSpPr>
            <a:spLocks noGrp="1"/>
          </p:cNvSpPr>
          <p:nvPr>
            <p:ph idx="1"/>
          </p:nvPr>
        </p:nvSpPr>
        <p:spPr/>
        <p:txBody>
          <a:bodyPr/>
          <a:lstStyle/>
          <a:p>
            <a:r>
              <a:rPr lang="en-US" altLang="zh-CN" dirty="0" smtClean="0"/>
              <a:t>The benefits of semantic interoperation:</a:t>
            </a:r>
          </a:p>
          <a:p>
            <a:pPr lvl="1"/>
            <a:r>
              <a:rPr lang="en-US" altLang="zh-CN" dirty="0" smtClean="0"/>
              <a:t>Loose coupling architecture with no need for integration</a:t>
            </a:r>
          </a:p>
          <a:p>
            <a:pPr lvl="2"/>
            <a:r>
              <a:rPr lang="en-US" altLang="zh-CN" dirty="0" smtClean="0"/>
              <a:t>Change freedom / scalability / security</a:t>
            </a:r>
          </a:p>
          <a:p>
            <a:pPr lvl="1"/>
            <a:r>
              <a:rPr lang="en-US" altLang="zh-CN" dirty="0" smtClean="0"/>
              <a:t>Sharing information among heterogeneous domains</a:t>
            </a:r>
          </a:p>
          <a:p>
            <a:pPr lvl="2"/>
            <a:r>
              <a:rPr lang="en-US" altLang="zh-CN" dirty="0" smtClean="0"/>
              <a:t>Truth-making based on multiple isolated perceptions</a:t>
            </a:r>
          </a:p>
          <a:p>
            <a:pPr lvl="1"/>
            <a:r>
              <a:rPr lang="en-US" altLang="zh-CN" dirty="0" smtClean="0"/>
              <a:t>SOP</a:t>
            </a:r>
          </a:p>
          <a:p>
            <a:pPr lvl="2"/>
            <a:r>
              <a:rPr lang="en-US" altLang="zh-CN" dirty="0" smtClean="0"/>
              <a:t>Finding out much more co-existing possibility by taking into account emergence</a:t>
            </a:r>
          </a:p>
          <a:p>
            <a:pPr lvl="1"/>
            <a:r>
              <a:rPr lang="en-US" altLang="zh-CN" dirty="0" smtClean="0"/>
              <a:t>Eliminating semantic inconsistency</a:t>
            </a:r>
          </a:p>
          <a:p>
            <a:pPr lvl="2"/>
            <a:r>
              <a:rPr lang="en-US" altLang="zh-CN" dirty="0" smtClean="0"/>
              <a:t>Holistic thinking instead of reduction</a:t>
            </a:r>
          </a:p>
          <a:p>
            <a:pPr lvl="2"/>
            <a:r>
              <a:rPr lang="en-US" altLang="zh-CN" dirty="0" smtClean="0"/>
              <a:t>Correctness assurance – building ideal world firstly</a:t>
            </a:r>
          </a:p>
          <a:p>
            <a:pPr lvl="1"/>
            <a:endParaRPr lang="zh-CN" altLang="en-US" dirty="0"/>
          </a:p>
        </p:txBody>
      </p:sp>
    </p:spTree>
    <p:extLst>
      <p:ext uri="{BB962C8B-B14F-4D97-AF65-F5344CB8AC3E}">
        <p14:creationId xmlns:p14="http://schemas.microsoft.com/office/powerpoint/2010/main" val="38053392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 interoperation?</a:t>
            </a:r>
            <a:endParaRPr lang="zh-CN" altLang="en-US" dirty="0"/>
          </a:p>
        </p:txBody>
      </p:sp>
      <p:sp>
        <p:nvSpPr>
          <p:cNvPr id="3" name="内容占位符 2"/>
          <p:cNvSpPr>
            <a:spLocks noGrp="1"/>
          </p:cNvSpPr>
          <p:nvPr>
            <p:ph idx="1"/>
          </p:nvPr>
        </p:nvSpPr>
        <p:spPr/>
        <p:txBody>
          <a:bodyPr>
            <a:normAutofit/>
          </a:bodyPr>
          <a:lstStyle/>
          <a:p>
            <a:r>
              <a:rPr lang="en-US" altLang="zh-CN" dirty="0" smtClean="0"/>
              <a:t>Semantic interoperation</a:t>
            </a:r>
          </a:p>
          <a:p>
            <a:pPr lvl="1"/>
            <a:r>
              <a:rPr lang="en-US" altLang="zh-CN" dirty="0" smtClean="0"/>
              <a:t>What’s the semantic? – Sense &amp; Reference</a:t>
            </a:r>
          </a:p>
          <a:p>
            <a:pPr lvl="1"/>
            <a:r>
              <a:rPr lang="en-US" altLang="zh-CN" dirty="0" smtClean="0"/>
              <a:t>Why semantic? – Pick out the implicit/hidden information -&gt; Motivation representation -&gt; Cause-Effect-Theory</a:t>
            </a:r>
          </a:p>
          <a:p>
            <a:pPr lvl="1"/>
            <a:r>
              <a:rPr lang="en-US" altLang="zh-CN" dirty="0" smtClean="0"/>
              <a:t>What’s the interoperation? – The ability to exchange &amp; use information</a:t>
            </a:r>
          </a:p>
          <a:p>
            <a:pPr lvl="1"/>
            <a:r>
              <a:rPr lang="en-US" altLang="zh-CN" dirty="0" smtClean="0"/>
              <a:t>Why interoperation? –Synthesis proof &amp; Truth-making &amp; build ideal world</a:t>
            </a:r>
          </a:p>
          <a:p>
            <a:r>
              <a:rPr lang="en-US" altLang="zh-CN" dirty="0" smtClean="0"/>
              <a:t>(1)Build ideal world (2)Truth-making (3)Logic process</a:t>
            </a:r>
          </a:p>
          <a:p>
            <a:pPr lvl="1"/>
            <a:r>
              <a:rPr lang="en-US" altLang="zh-CN" dirty="0" smtClean="0"/>
              <a:t>Synthetic Predicate &amp; Scientific </a:t>
            </a:r>
            <a:r>
              <a:rPr lang="en-US" altLang="zh-CN" dirty="0"/>
              <a:t>research  </a:t>
            </a:r>
            <a:endParaRPr lang="en-US" altLang="zh-CN" dirty="0" smtClean="0"/>
          </a:p>
          <a:p>
            <a:r>
              <a:rPr lang="en-US" altLang="zh-CN" dirty="0" smtClean="0"/>
              <a:t>Alias: Context-builder/Build-type/Argument/Scientific research/Dancing theory</a:t>
            </a:r>
          </a:p>
        </p:txBody>
      </p:sp>
    </p:spTree>
    <p:extLst>
      <p:ext uri="{BB962C8B-B14F-4D97-AF65-F5344CB8AC3E}">
        <p14:creationId xmlns:p14="http://schemas.microsoft.com/office/powerpoint/2010/main" val="1043195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 interoperability?</a:t>
            </a:r>
            <a:endParaRPr lang="zh-CN" altLang="en-US" dirty="0"/>
          </a:p>
        </p:txBody>
      </p:sp>
      <p:sp>
        <p:nvSpPr>
          <p:cNvPr id="3" name="内容占位符 2"/>
          <p:cNvSpPr>
            <a:spLocks noGrp="1"/>
          </p:cNvSpPr>
          <p:nvPr>
            <p:ph idx="1"/>
          </p:nvPr>
        </p:nvSpPr>
        <p:spPr/>
        <p:txBody>
          <a:bodyPr/>
          <a:lstStyle/>
          <a:p>
            <a:r>
              <a:rPr lang="en-US" altLang="zh-CN" dirty="0" smtClean="0"/>
              <a:t>Interoperability – </a:t>
            </a:r>
            <a:r>
              <a:rPr lang="en-US" altLang="zh-CN" b="1" dirty="0" smtClean="0"/>
              <a:t>IEEE </a:t>
            </a:r>
            <a:r>
              <a:rPr lang="en-US" altLang="zh-CN" b="1" dirty="0"/>
              <a:t>Definition</a:t>
            </a:r>
            <a:endParaRPr lang="en-US" altLang="zh-CN" dirty="0" smtClean="0"/>
          </a:p>
          <a:p>
            <a:pPr lvl="1"/>
            <a:r>
              <a:rPr lang="en-US" altLang="zh-CN" dirty="0" smtClean="0"/>
              <a:t>Ability of two or more systems or components to </a:t>
            </a:r>
            <a:r>
              <a:rPr lang="en-US" altLang="zh-CN" u="sng" dirty="0" smtClean="0">
                <a:solidFill>
                  <a:srgbClr val="FF0000"/>
                </a:solidFill>
              </a:rPr>
              <a:t>exchange information </a:t>
            </a:r>
            <a:r>
              <a:rPr lang="en-US" altLang="zh-CN" dirty="0" smtClean="0"/>
              <a:t>and to </a:t>
            </a:r>
            <a:r>
              <a:rPr lang="en-US" altLang="zh-CN" u="sng" dirty="0" smtClean="0">
                <a:solidFill>
                  <a:srgbClr val="FF0000"/>
                </a:solidFill>
              </a:rPr>
              <a:t>predictably use the information </a:t>
            </a:r>
            <a:r>
              <a:rPr lang="en-US" altLang="zh-CN" dirty="0" smtClean="0"/>
              <a:t>that has been exchanged.</a:t>
            </a:r>
            <a:endParaRPr lang="zh-CN" altLang="en-US" dirty="0"/>
          </a:p>
        </p:txBody>
      </p:sp>
      <p:cxnSp>
        <p:nvCxnSpPr>
          <p:cNvPr id="5" name="直接箭头连接符 4"/>
          <p:cNvCxnSpPr>
            <a:endCxn id="8" idx="0"/>
          </p:cNvCxnSpPr>
          <p:nvPr/>
        </p:nvCxnSpPr>
        <p:spPr>
          <a:xfrm>
            <a:off x="9504947" y="2554085"/>
            <a:ext cx="192279" cy="607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408860" y="3161629"/>
            <a:ext cx="2576731" cy="369332"/>
          </a:xfrm>
          <a:prstGeom prst="rect">
            <a:avLst/>
          </a:prstGeom>
          <a:noFill/>
        </p:spPr>
        <p:txBody>
          <a:bodyPr wrap="none" rtlCol="0">
            <a:spAutoFit/>
          </a:bodyPr>
          <a:lstStyle/>
          <a:p>
            <a:r>
              <a:rPr lang="en-US" altLang="zh-CN" b="1" dirty="0" smtClean="0">
                <a:solidFill>
                  <a:srgbClr val="FF0000"/>
                </a:solidFill>
              </a:rPr>
              <a:t>Syntactic interoperability</a:t>
            </a:r>
            <a:endParaRPr lang="zh-CN" altLang="en-US" b="1" dirty="0">
              <a:solidFill>
                <a:srgbClr val="FF0000"/>
              </a:solidFill>
            </a:endParaRPr>
          </a:p>
        </p:txBody>
      </p:sp>
      <p:sp>
        <p:nvSpPr>
          <p:cNvPr id="12" name="文本框 11"/>
          <p:cNvSpPr txBox="1"/>
          <p:nvPr/>
        </p:nvSpPr>
        <p:spPr>
          <a:xfrm>
            <a:off x="2132766" y="3230699"/>
            <a:ext cx="2599879" cy="369332"/>
          </a:xfrm>
          <a:prstGeom prst="rect">
            <a:avLst/>
          </a:prstGeom>
          <a:noFill/>
        </p:spPr>
        <p:txBody>
          <a:bodyPr wrap="none" rtlCol="0">
            <a:spAutoFit/>
          </a:bodyPr>
          <a:lstStyle/>
          <a:p>
            <a:r>
              <a:rPr lang="en-US" altLang="zh-CN" b="1" dirty="0" smtClean="0">
                <a:solidFill>
                  <a:srgbClr val="FF0000"/>
                </a:solidFill>
              </a:rPr>
              <a:t>Semantic interoperability</a:t>
            </a:r>
            <a:endParaRPr lang="zh-CN" altLang="en-US" b="1" dirty="0">
              <a:solidFill>
                <a:srgbClr val="FF0000"/>
              </a:solidFill>
            </a:endParaRPr>
          </a:p>
        </p:txBody>
      </p:sp>
      <p:cxnSp>
        <p:nvCxnSpPr>
          <p:cNvPr id="13" name="直接箭头连接符 12"/>
          <p:cNvCxnSpPr>
            <a:endCxn id="12" idx="0"/>
          </p:cNvCxnSpPr>
          <p:nvPr/>
        </p:nvCxnSpPr>
        <p:spPr>
          <a:xfrm flipH="1">
            <a:off x="3432706" y="2923674"/>
            <a:ext cx="80515" cy="307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106587" y="3604293"/>
            <a:ext cx="4993410" cy="1200329"/>
          </a:xfrm>
          <a:prstGeom prst="rect">
            <a:avLst/>
          </a:prstGeom>
        </p:spPr>
        <p:txBody>
          <a:bodyPr wrap="square">
            <a:spAutoFit/>
          </a:bodyPr>
          <a:lstStyle/>
          <a:p>
            <a:pPr algn="just"/>
            <a:r>
              <a:rPr lang="en-US" altLang="zh-CN" dirty="0">
                <a:solidFill>
                  <a:srgbClr val="222222"/>
                </a:solidFill>
                <a:latin typeface="Arial" panose="020B0604020202020204" pitchFamily="34" charset="0"/>
              </a:rPr>
              <a:t>Syntactic interoperability is a prerequisite for semantic interoperability. Syntactic interoperability refers to the packaging and transmission mechanisms for data. </a:t>
            </a:r>
            <a:endParaRPr lang="zh-CN" altLang="en-US" dirty="0"/>
          </a:p>
        </p:txBody>
      </p:sp>
      <p:sp>
        <p:nvSpPr>
          <p:cNvPr id="21" name="文本框 20"/>
          <p:cNvSpPr txBox="1"/>
          <p:nvPr/>
        </p:nvSpPr>
        <p:spPr>
          <a:xfrm>
            <a:off x="9884486" y="1459139"/>
            <a:ext cx="2062872" cy="646331"/>
          </a:xfrm>
          <a:prstGeom prst="rect">
            <a:avLst/>
          </a:prstGeom>
          <a:noFill/>
        </p:spPr>
        <p:txBody>
          <a:bodyPr wrap="none" rtlCol="0">
            <a:spAutoFit/>
          </a:bodyPr>
          <a:lstStyle/>
          <a:p>
            <a:pPr algn="dist"/>
            <a:r>
              <a:rPr lang="en-US" altLang="zh-CN" dirty="0" smtClean="0">
                <a:solidFill>
                  <a:schemeClr val="tx1">
                    <a:lumMod val="65000"/>
                    <a:lumOff val="35000"/>
                  </a:schemeClr>
                </a:solidFill>
              </a:rPr>
              <a:t>Syntax-&gt;structure</a:t>
            </a:r>
          </a:p>
          <a:p>
            <a:pPr algn="dist"/>
            <a:r>
              <a:rPr lang="en-US" altLang="zh-CN" dirty="0" smtClean="0">
                <a:solidFill>
                  <a:schemeClr val="tx1">
                    <a:lumMod val="65000"/>
                    <a:lumOff val="35000"/>
                  </a:schemeClr>
                </a:solidFill>
              </a:rPr>
              <a:t>Semantic-&gt;Meaning</a:t>
            </a:r>
            <a:endParaRPr lang="zh-CN" altLang="en-US" dirty="0">
              <a:solidFill>
                <a:schemeClr val="tx1">
                  <a:lumMod val="65000"/>
                  <a:lumOff val="35000"/>
                </a:schemeClr>
              </a:solidFill>
            </a:endParaRPr>
          </a:p>
        </p:txBody>
      </p:sp>
      <p:sp>
        <p:nvSpPr>
          <p:cNvPr id="22" name="矩形 21"/>
          <p:cNvSpPr/>
          <p:nvPr/>
        </p:nvSpPr>
        <p:spPr>
          <a:xfrm>
            <a:off x="212567" y="3602620"/>
            <a:ext cx="6360390" cy="1477328"/>
          </a:xfrm>
          <a:prstGeom prst="rect">
            <a:avLst/>
          </a:prstGeom>
        </p:spPr>
        <p:txBody>
          <a:bodyPr wrap="square">
            <a:spAutoFit/>
          </a:bodyPr>
          <a:lstStyle/>
          <a:p>
            <a:pPr algn="just"/>
            <a:r>
              <a:rPr lang="en-US" altLang="zh-CN" b="1" dirty="0">
                <a:solidFill>
                  <a:srgbClr val="222222"/>
                </a:solidFill>
                <a:latin typeface="Arial" panose="020B0604020202020204" pitchFamily="34" charset="0"/>
              </a:rPr>
              <a:t>Semantic interoperability</a:t>
            </a:r>
            <a:r>
              <a:rPr lang="en-US" altLang="zh-CN" dirty="0">
                <a:solidFill>
                  <a:srgbClr val="222222"/>
                </a:solidFill>
                <a:latin typeface="Arial" panose="020B0604020202020204" pitchFamily="34" charset="0"/>
              </a:rPr>
              <a:t> is the ability </a:t>
            </a:r>
            <a:r>
              <a:rPr lang="en-US" altLang="zh-CN" dirty="0" smtClean="0">
                <a:solidFill>
                  <a:srgbClr val="222222"/>
                </a:solidFill>
                <a:latin typeface="Arial" panose="020B0604020202020204" pitchFamily="34" charset="0"/>
              </a:rPr>
              <a:t>of computer systems </a:t>
            </a:r>
            <a:r>
              <a:rPr lang="en-US" altLang="zh-CN" dirty="0">
                <a:solidFill>
                  <a:srgbClr val="222222"/>
                </a:solidFill>
                <a:latin typeface="Arial" panose="020B0604020202020204" pitchFamily="34" charset="0"/>
              </a:rPr>
              <a:t>to </a:t>
            </a:r>
            <a:r>
              <a:rPr lang="en-US" altLang="zh-CN" u="sng" dirty="0" smtClean="0">
                <a:solidFill>
                  <a:srgbClr val="FF0000"/>
                </a:solidFill>
                <a:latin typeface="Arial" panose="020B0604020202020204" pitchFamily="34" charset="0"/>
              </a:rPr>
              <a:t>exchange data</a:t>
            </a:r>
            <a:r>
              <a:rPr lang="en-US" altLang="zh-CN" dirty="0">
                <a:solidFill>
                  <a:srgbClr val="222222"/>
                </a:solidFill>
                <a:latin typeface="Arial" panose="020B0604020202020204" pitchFamily="34" charset="0"/>
              </a:rPr>
              <a:t> with unambiguous, shared </a:t>
            </a:r>
            <a:r>
              <a:rPr lang="en-US" altLang="zh-CN" u="sng" dirty="0">
                <a:solidFill>
                  <a:srgbClr val="FF0000"/>
                </a:solidFill>
                <a:latin typeface="Arial" panose="020B0604020202020204" pitchFamily="34" charset="0"/>
              </a:rPr>
              <a:t>meaning</a:t>
            </a:r>
            <a:r>
              <a:rPr lang="en-US" altLang="zh-CN" dirty="0" smtClean="0">
                <a:solidFill>
                  <a:srgbClr val="222222"/>
                </a:solidFill>
                <a:latin typeface="Arial" panose="020B0604020202020204" pitchFamily="34" charset="0"/>
              </a:rPr>
              <a:t>. Semantic interoperability </a:t>
            </a:r>
            <a:r>
              <a:rPr lang="en-US" altLang="zh-CN" dirty="0">
                <a:solidFill>
                  <a:srgbClr val="222222"/>
                </a:solidFill>
                <a:latin typeface="Arial" panose="020B0604020202020204" pitchFamily="34" charset="0"/>
              </a:rPr>
              <a:t>is a requirement to enable machine computable logic, </a:t>
            </a:r>
            <a:r>
              <a:rPr lang="en-US" altLang="zh-CN" dirty="0" smtClean="0">
                <a:solidFill>
                  <a:srgbClr val="222222"/>
                </a:solidFill>
                <a:latin typeface="Arial" panose="020B0604020202020204" pitchFamily="34" charset="0"/>
              </a:rPr>
              <a:t>inference, </a:t>
            </a:r>
            <a:r>
              <a:rPr lang="en-US" altLang="zh-CN" dirty="0">
                <a:solidFill>
                  <a:srgbClr val="222222"/>
                </a:solidFill>
                <a:latin typeface="Arial" panose="020B0604020202020204" pitchFamily="34" charset="0"/>
              </a:rPr>
              <a:t>knowledge discovery, and data federation between information systems.</a:t>
            </a:r>
            <a:endParaRPr lang="zh-CN" altLang="en-US" dirty="0"/>
          </a:p>
        </p:txBody>
      </p:sp>
      <p:cxnSp>
        <p:nvCxnSpPr>
          <p:cNvPr id="6" name="直接箭头连接符 5"/>
          <p:cNvCxnSpPr>
            <a:stCxn id="22" idx="2"/>
            <a:endCxn id="7" idx="0"/>
          </p:cNvCxnSpPr>
          <p:nvPr/>
        </p:nvCxnSpPr>
        <p:spPr>
          <a:xfrm flipH="1">
            <a:off x="3264569" y="5079948"/>
            <a:ext cx="128193" cy="358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81790" y="5438274"/>
            <a:ext cx="5165558" cy="646331"/>
          </a:xfrm>
          <a:prstGeom prst="rect">
            <a:avLst/>
          </a:prstGeom>
        </p:spPr>
        <p:txBody>
          <a:bodyPr wrap="square">
            <a:spAutoFit/>
          </a:bodyPr>
          <a:lstStyle>
            <a:defPPr>
              <a:defRPr lang="zh-CN"/>
            </a:defPPr>
            <a:lvl1pPr algn="just">
              <a:defRPr>
                <a:solidFill>
                  <a:srgbClr val="222222"/>
                </a:solidFill>
                <a:latin typeface="Arial" panose="020B0604020202020204" pitchFamily="34" charset="0"/>
              </a:defRPr>
            </a:lvl1pPr>
          </a:lstStyle>
          <a:p>
            <a:r>
              <a:rPr lang="en-US" altLang="zh-CN" dirty="0">
                <a:solidFill>
                  <a:srgbClr val="FF0000"/>
                </a:solidFill>
              </a:rPr>
              <a:t>Purpose</a:t>
            </a:r>
            <a:r>
              <a:rPr lang="en-US" altLang="zh-CN" dirty="0"/>
              <a:t>: to overcome differences in perceptions, assumptions, perspectives and meanings</a:t>
            </a:r>
            <a:endParaRPr lang="zh-CN" altLang="en-US" dirty="0"/>
          </a:p>
        </p:txBody>
      </p:sp>
    </p:spTree>
    <p:extLst>
      <p:ext uri="{BB962C8B-B14F-4D97-AF65-F5344CB8AC3E}">
        <p14:creationId xmlns:p14="http://schemas.microsoft.com/office/powerpoint/2010/main" val="1364859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not interoperability?</a:t>
            </a:r>
            <a:endParaRPr lang="zh-CN" altLang="en-US" dirty="0"/>
          </a:p>
        </p:txBody>
      </p:sp>
      <p:sp>
        <p:nvSpPr>
          <p:cNvPr id="3" name="内容占位符 2"/>
          <p:cNvSpPr>
            <a:spLocks noGrp="1"/>
          </p:cNvSpPr>
          <p:nvPr>
            <p:ph idx="1"/>
          </p:nvPr>
        </p:nvSpPr>
        <p:spPr/>
        <p:txBody>
          <a:bodyPr/>
          <a:lstStyle/>
          <a:p>
            <a:r>
              <a:rPr lang="en-US" altLang="zh-CN" i="1" dirty="0" smtClean="0"/>
              <a:t>Compatibility</a:t>
            </a:r>
          </a:p>
          <a:p>
            <a:pPr lvl="1"/>
            <a:r>
              <a:rPr lang="en-US" altLang="zh-CN" i="1" dirty="0" smtClean="0"/>
              <a:t>When </a:t>
            </a:r>
            <a:r>
              <a:rPr lang="en-US" altLang="zh-CN" i="1" dirty="0"/>
              <a:t>a vendor is forced to adapt its system to a dominant system that is not based on Open standards, it is not interoperability but only compatibility</a:t>
            </a:r>
            <a:r>
              <a:rPr lang="en-US" altLang="zh-CN" i="1" dirty="0" smtClean="0"/>
              <a:t>.</a:t>
            </a:r>
          </a:p>
          <a:p>
            <a:r>
              <a:rPr lang="en-US" altLang="zh-CN" i="1" dirty="0" smtClean="0"/>
              <a:t>De facto standard</a:t>
            </a:r>
          </a:p>
          <a:p>
            <a:pPr lvl="1"/>
            <a:r>
              <a:rPr lang="en-US" altLang="zh-CN" i="1" dirty="0"/>
              <a:t>The vendor behind that product can then choose to ignore any forthcoming standards and not co-operate in any </a:t>
            </a:r>
            <a:r>
              <a:rPr lang="en-US" altLang="zh-CN" i="1" dirty="0" smtClean="0"/>
              <a:t>standardization </a:t>
            </a:r>
            <a:r>
              <a:rPr lang="en-US" altLang="zh-CN" i="1" dirty="0"/>
              <a:t>process at all, using its near-monopoly to insist that its product sets the de facto standard by its very market dominance.</a:t>
            </a:r>
            <a:endParaRPr lang="en-US" altLang="zh-CN" i="1" dirty="0" smtClean="0"/>
          </a:p>
          <a:p>
            <a:pPr lvl="1"/>
            <a:endParaRPr lang="zh-CN" altLang="en-US" dirty="0"/>
          </a:p>
        </p:txBody>
      </p:sp>
      <p:pic>
        <p:nvPicPr>
          <p:cNvPr id="5" name="图片 4"/>
          <p:cNvPicPr>
            <a:picLocks noChangeAspect="1"/>
          </p:cNvPicPr>
          <p:nvPr/>
        </p:nvPicPr>
        <p:blipFill>
          <a:blip r:embed="rId3"/>
          <a:stretch>
            <a:fillRect/>
          </a:stretch>
        </p:blipFill>
        <p:spPr>
          <a:xfrm>
            <a:off x="4252944" y="4606164"/>
            <a:ext cx="4674487" cy="2161217"/>
          </a:xfrm>
          <a:prstGeom prst="rect">
            <a:avLst/>
          </a:prstGeom>
        </p:spPr>
      </p:pic>
    </p:spTree>
    <p:extLst>
      <p:ext uri="{BB962C8B-B14F-4D97-AF65-F5344CB8AC3E}">
        <p14:creationId xmlns:p14="http://schemas.microsoft.com/office/powerpoint/2010/main" val="8715561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What’s not interoperability?</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Integration</a:t>
            </a:r>
          </a:p>
          <a:p>
            <a:pPr lvl="1"/>
            <a:r>
              <a:rPr lang="en-GB" altLang="zh-CN" dirty="0" smtClean="0"/>
              <a:t>Tightly coupled(inter-dependent) : communication </a:t>
            </a:r>
            <a:r>
              <a:rPr lang="en-GB" altLang="zh-CN" dirty="0"/>
              <a:t>+ co-operation + </a:t>
            </a:r>
            <a:r>
              <a:rPr lang="en-GB" altLang="zh-CN" dirty="0" smtClean="0"/>
              <a:t>co-ordination</a:t>
            </a:r>
            <a:endParaRPr lang="en-US" altLang="zh-CN" dirty="0" smtClean="0"/>
          </a:p>
          <a:p>
            <a:r>
              <a:rPr lang="en-US" altLang="zh-CN" dirty="0" smtClean="0"/>
              <a:t>Interchangeability</a:t>
            </a:r>
          </a:p>
          <a:p>
            <a:pPr lvl="1"/>
            <a:r>
              <a:rPr lang="en-US" altLang="zh-CN" dirty="0"/>
              <a:t>replace a system or component to provide a same service with an equivalent behaviors (ex. response time</a:t>
            </a:r>
            <a:r>
              <a:rPr lang="en-US" altLang="zh-CN" dirty="0" smtClean="0"/>
              <a:t>)</a:t>
            </a:r>
          </a:p>
          <a:p>
            <a:r>
              <a:rPr lang="en-US" altLang="zh-CN" dirty="0" smtClean="0"/>
              <a:t>Collaboration</a:t>
            </a:r>
          </a:p>
          <a:p>
            <a:pPr lvl="1"/>
            <a:r>
              <a:rPr lang="en-US" altLang="zh-CN" dirty="0" smtClean="0"/>
              <a:t>has </a:t>
            </a:r>
            <a:r>
              <a:rPr lang="en-US" altLang="zh-CN" u="sng" dirty="0" smtClean="0"/>
              <a:t>direct</a:t>
            </a:r>
            <a:r>
              <a:rPr lang="en-US" altLang="zh-CN" dirty="0" smtClean="0"/>
              <a:t> </a:t>
            </a:r>
            <a:r>
              <a:rPr lang="en-US" altLang="zh-CN" dirty="0"/>
              <a:t>business mission / </a:t>
            </a:r>
            <a:r>
              <a:rPr lang="en-US" altLang="zh-CN" dirty="0" smtClean="0"/>
              <a:t>goal, however inter-opt is </a:t>
            </a:r>
            <a:r>
              <a:rPr lang="en-US" altLang="zh-CN" b="1" dirty="0"/>
              <a:t>just the opposite</a:t>
            </a:r>
            <a:r>
              <a:rPr lang="en-US" altLang="zh-CN" dirty="0" smtClean="0"/>
              <a:t>.</a:t>
            </a:r>
          </a:p>
          <a:p>
            <a:pPr lvl="1"/>
            <a:r>
              <a:rPr lang="en-US" altLang="zh-CN" u="sng" dirty="0" smtClean="0"/>
              <a:t>directly</a:t>
            </a:r>
            <a:r>
              <a:rPr lang="en-US" altLang="zh-CN" dirty="0" smtClean="0"/>
              <a:t> </a:t>
            </a:r>
            <a:r>
              <a:rPr lang="en-US" altLang="zh-CN" dirty="0"/>
              <a:t>solve </a:t>
            </a:r>
            <a:r>
              <a:rPr lang="en-US" altLang="zh-CN" dirty="0" smtClean="0"/>
              <a:t>some business problem, </a:t>
            </a:r>
            <a:r>
              <a:rPr lang="en-US" altLang="zh-CN" dirty="0"/>
              <a:t>however </a:t>
            </a:r>
            <a:r>
              <a:rPr lang="en-US" altLang="zh-CN" dirty="0" smtClean="0"/>
              <a:t>inter-opt is </a:t>
            </a:r>
            <a:r>
              <a:rPr lang="en-US" altLang="zh-CN" b="1" dirty="0"/>
              <a:t>just the opposite</a:t>
            </a:r>
            <a:r>
              <a:rPr lang="en-US" altLang="zh-CN" dirty="0" smtClean="0"/>
              <a:t>.</a:t>
            </a:r>
          </a:p>
          <a:p>
            <a:r>
              <a:rPr lang="en-US" altLang="zh-CN" dirty="0" smtClean="0"/>
              <a:t>Portability</a:t>
            </a:r>
          </a:p>
          <a:p>
            <a:pPr lvl="1">
              <a:spcBef>
                <a:spcPct val="25000"/>
              </a:spcBef>
            </a:pPr>
            <a:r>
              <a:rPr lang="en-GB" altLang="zh-CN" dirty="0"/>
              <a:t>the ease with which a system, component, data, or user can be transferred from one hardware or software environment to another. </a:t>
            </a:r>
          </a:p>
          <a:p>
            <a:pPr lvl="1">
              <a:spcBef>
                <a:spcPct val="25000"/>
              </a:spcBef>
            </a:pPr>
            <a:r>
              <a:rPr lang="en-GB" altLang="zh-CN" dirty="0"/>
              <a:t>a quality metric that can be used to measure the effort to transport or convert the software for use in another </a:t>
            </a:r>
            <a:r>
              <a:rPr lang="en-GB" altLang="zh-CN" dirty="0" smtClean="0"/>
              <a:t>environment</a:t>
            </a:r>
            <a:endParaRPr lang="en-US" altLang="zh-CN" dirty="0" smtClean="0"/>
          </a:p>
        </p:txBody>
      </p:sp>
    </p:spTree>
    <p:extLst>
      <p:ext uri="{BB962C8B-B14F-4D97-AF65-F5344CB8AC3E}">
        <p14:creationId xmlns:p14="http://schemas.microsoft.com/office/powerpoint/2010/main" val="1143336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 interoperation?</a:t>
            </a:r>
            <a:endParaRPr lang="zh-CN" altLang="en-US" dirty="0"/>
          </a:p>
        </p:txBody>
      </p:sp>
      <p:sp>
        <p:nvSpPr>
          <p:cNvPr id="4" name="椭圆 3"/>
          <p:cNvSpPr/>
          <p:nvPr/>
        </p:nvSpPr>
        <p:spPr>
          <a:xfrm>
            <a:off x="3501190" y="4800599"/>
            <a:ext cx="1263315" cy="12392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SPIME</a:t>
            </a:r>
            <a:endParaRPr lang="zh-CN" altLang="en-US" dirty="0">
              <a:solidFill>
                <a:schemeClr val="tx1"/>
              </a:solidFill>
            </a:endParaRPr>
          </a:p>
        </p:txBody>
      </p:sp>
      <p:sp>
        <p:nvSpPr>
          <p:cNvPr id="6" name="椭圆 5"/>
          <p:cNvSpPr/>
          <p:nvPr/>
        </p:nvSpPr>
        <p:spPr>
          <a:xfrm>
            <a:off x="6649453" y="4800599"/>
            <a:ext cx="1263315" cy="12392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SPIME</a:t>
            </a:r>
            <a:endParaRPr lang="zh-CN" altLang="en-US" dirty="0">
              <a:solidFill>
                <a:schemeClr val="tx1"/>
              </a:solidFill>
            </a:endParaRPr>
          </a:p>
        </p:txBody>
      </p:sp>
      <p:cxnSp>
        <p:nvCxnSpPr>
          <p:cNvPr id="8" name="直接连接符 7"/>
          <p:cNvCxnSpPr>
            <a:stCxn id="4" idx="6"/>
            <a:endCxn id="6" idx="2"/>
          </p:cNvCxnSpPr>
          <p:nvPr/>
        </p:nvCxnSpPr>
        <p:spPr>
          <a:xfrm>
            <a:off x="4764505" y="5420226"/>
            <a:ext cx="18849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349345" y="3601873"/>
            <a:ext cx="4715265" cy="646331"/>
          </a:xfrm>
          <a:prstGeom prst="rect">
            <a:avLst/>
          </a:prstGeom>
          <a:noFill/>
        </p:spPr>
        <p:txBody>
          <a:bodyPr wrap="none" rtlCol="0">
            <a:spAutoFit/>
          </a:bodyPr>
          <a:lstStyle/>
          <a:p>
            <a:r>
              <a:rPr lang="en-US" altLang="zh-CN" sz="3600" dirty="0" smtClean="0"/>
              <a:t>Semantic interoperation</a:t>
            </a:r>
            <a:endParaRPr lang="zh-CN" altLang="en-US" sz="3600" dirty="0"/>
          </a:p>
        </p:txBody>
      </p:sp>
      <p:sp>
        <p:nvSpPr>
          <p:cNvPr id="11" name="文本框 10"/>
          <p:cNvSpPr txBox="1"/>
          <p:nvPr/>
        </p:nvSpPr>
        <p:spPr>
          <a:xfrm>
            <a:off x="5123950" y="5003313"/>
            <a:ext cx="1067985" cy="369332"/>
          </a:xfrm>
          <a:prstGeom prst="rect">
            <a:avLst/>
          </a:prstGeom>
          <a:noFill/>
        </p:spPr>
        <p:txBody>
          <a:bodyPr wrap="none" rtlCol="0">
            <a:spAutoFit/>
          </a:bodyPr>
          <a:lstStyle/>
          <a:p>
            <a:r>
              <a:rPr lang="en-US" altLang="zh-CN" dirty="0" smtClean="0"/>
              <a:t>predicate</a:t>
            </a:r>
            <a:endParaRPr lang="zh-CN" altLang="en-US" dirty="0"/>
          </a:p>
        </p:txBody>
      </p:sp>
      <p:cxnSp>
        <p:nvCxnSpPr>
          <p:cNvPr id="13" name="直接连接符 12"/>
          <p:cNvCxnSpPr>
            <a:stCxn id="4" idx="7"/>
            <a:endCxn id="10" idx="2"/>
          </p:cNvCxnSpPr>
          <p:nvPr/>
        </p:nvCxnSpPr>
        <p:spPr>
          <a:xfrm flipV="1">
            <a:off x="4579497" y="4248204"/>
            <a:ext cx="1127481" cy="7338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1"/>
            <a:endCxn id="10" idx="2"/>
          </p:cNvCxnSpPr>
          <p:nvPr/>
        </p:nvCxnSpPr>
        <p:spPr>
          <a:xfrm flipH="1" flipV="1">
            <a:off x="5706978" y="4248204"/>
            <a:ext cx="1127483" cy="7338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173624" y="6146208"/>
            <a:ext cx="2001445" cy="369332"/>
          </a:xfrm>
          <a:prstGeom prst="rect">
            <a:avLst/>
          </a:prstGeom>
          <a:noFill/>
        </p:spPr>
        <p:txBody>
          <a:bodyPr wrap="none" rtlCol="0">
            <a:spAutoFit/>
          </a:bodyPr>
          <a:lstStyle/>
          <a:p>
            <a:r>
              <a:rPr lang="en-US" altLang="zh-CN" dirty="0" smtClean="0"/>
              <a:t>Isolated perception</a:t>
            </a:r>
            <a:endParaRPr lang="zh-CN" altLang="en-US" dirty="0"/>
          </a:p>
        </p:txBody>
      </p:sp>
      <p:sp>
        <p:nvSpPr>
          <p:cNvPr id="12" name="文本框 11"/>
          <p:cNvSpPr txBox="1"/>
          <p:nvPr/>
        </p:nvSpPr>
        <p:spPr>
          <a:xfrm>
            <a:off x="6284860" y="6146208"/>
            <a:ext cx="2001445" cy="369332"/>
          </a:xfrm>
          <a:prstGeom prst="rect">
            <a:avLst/>
          </a:prstGeom>
          <a:noFill/>
        </p:spPr>
        <p:txBody>
          <a:bodyPr wrap="none" rtlCol="0">
            <a:spAutoFit/>
          </a:bodyPr>
          <a:lstStyle/>
          <a:p>
            <a:r>
              <a:rPr lang="en-US" altLang="zh-CN" dirty="0" smtClean="0"/>
              <a:t>Isolated perception</a:t>
            </a:r>
            <a:endParaRPr lang="zh-CN" altLang="en-US" dirty="0"/>
          </a:p>
        </p:txBody>
      </p:sp>
      <p:sp>
        <p:nvSpPr>
          <p:cNvPr id="5" name="文本框 4"/>
          <p:cNvSpPr txBox="1"/>
          <p:nvPr/>
        </p:nvSpPr>
        <p:spPr>
          <a:xfrm>
            <a:off x="3125268" y="2210771"/>
            <a:ext cx="1908408" cy="646331"/>
          </a:xfrm>
          <a:prstGeom prst="rect">
            <a:avLst/>
          </a:prstGeom>
          <a:noFill/>
        </p:spPr>
        <p:txBody>
          <a:bodyPr wrap="none" rtlCol="0">
            <a:spAutoFit/>
          </a:bodyPr>
          <a:lstStyle>
            <a:defPPr>
              <a:defRPr lang="zh-CN"/>
            </a:defPPr>
            <a:lvl1pPr>
              <a:defRPr sz="3600"/>
            </a:lvl1pPr>
          </a:lstStyle>
          <a:p>
            <a:r>
              <a:rPr lang="en-US" altLang="zh-CN" dirty="0"/>
              <a:t>Semantic</a:t>
            </a:r>
            <a:endParaRPr lang="zh-CN" altLang="en-US" dirty="0"/>
          </a:p>
        </p:txBody>
      </p:sp>
      <p:sp>
        <p:nvSpPr>
          <p:cNvPr id="14" name="文本框 13"/>
          <p:cNvSpPr txBox="1"/>
          <p:nvPr/>
        </p:nvSpPr>
        <p:spPr>
          <a:xfrm>
            <a:off x="6332452" y="2205629"/>
            <a:ext cx="2898550" cy="646331"/>
          </a:xfrm>
          <a:prstGeom prst="rect">
            <a:avLst/>
          </a:prstGeom>
          <a:noFill/>
        </p:spPr>
        <p:txBody>
          <a:bodyPr wrap="none" rtlCol="0">
            <a:spAutoFit/>
          </a:bodyPr>
          <a:lstStyle/>
          <a:p>
            <a:r>
              <a:rPr lang="en-US" altLang="zh-CN" sz="3600" dirty="0" smtClean="0"/>
              <a:t>Interoperation</a:t>
            </a:r>
            <a:endParaRPr lang="zh-CN" altLang="en-US" sz="3600" dirty="0"/>
          </a:p>
        </p:txBody>
      </p:sp>
      <p:sp>
        <p:nvSpPr>
          <p:cNvPr id="7" name="文本框 6"/>
          <p:cNvSpPr txBox="1"/>
          <p:nvPr/>
        </p:nvSpPr>
        <p:spPr>
          <a:xfrm>
            <a:off x="5487854" y="2220700"/>
            <a:ext cx="413896" cy="646331"/>
          </a:xfrm>
          <a:prstGeom prst="rect">
            <a:avLst/>
          </a:prstGeom>
          <a:noFill/>
        </p:spPr>
        <p:txBody>
          <a:bodyPr wrap="none" rtlCol="0">
            <a:spAutoFit/>
          </a:bodyPr>
          <a:lstStyle/>
          <a:p>
            <a:r>
              <a:rPr lang="en-US" altLang="zh-CN" sz="3600" dirty="0" smtClean="0"/>
              <a:t>+</a:t>
            </a:r>
            <a:endParaRPr lang="zh-CN" altLang="en-US" sz="3600" dirty="0"/>
          </a:p>
        </p:txBody>
      </p:sp>
      <p:cxnSp>
        <p:nvCxnSpPr>
          <p:cNvPr id="16" name="直接箭头连接符 15"/>
          <p:cNvCxnSpPr>
            <a:stCxn id="10" idx="0"/>
            <a:endCxn id="5" idx="2"/>
          </p:cNvCxnSpPr>
          <p:nvPr/>
        </p:nvCxnSpPr>
        <p:spPr>
          <a:xfrm flipH="1" flipV="1">
            <a:off x="4079472" y="2857102"/>
            <a:ext cx="1627506" cy="744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0"/>
            <a:endCxn id="14" idx="2"/>
          </p:cNvCxnSpPr>
          <p:nvPr/>
        </p:nvCxnSpPr>
        <p:spPr>
          <a:xfrm flipV="1">
            <a:off x="5706978" y="2851960"/>
            <a:ext cx="2074749" cy="7499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右大括号 29"/>
          <p:cNvSpPr/>
          <p:nvPr/>
        </p:nvSpPr>
        <p:spPr>
          <a:xfrm>
            <a:off x="2734378" y="2121070"/>
            <a:ext cx="390890" cy="9144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文本框 30"/>
          <p:cNvSpPr txBox="1"/>
          <p:nvPr/>
        </p:nvSpPr>
        <p:spPr>
          <a:xfrm>
            <a:off x="1718632" y="1942529"/>
            <a:ext cx="915635" cy="461665"/>
          </a:xfrm>
          <a:prstGeom prst="rect">
            <a:avLst/>
          </a:prstGeom>
          <a:noFill/>
        </p:spPr>
        <p:txBody>
          <a:bodyPr wrap="none" rtlCol="0">
            <a:spAutoFit/>
          </a:bodyPr>
          <a:lstStyle/>
          <a:p>
            <a:r>
              <a:rPr lang="en-US" altLang="zh-CN" sz="2400" dirty="0" smtClean="0">
                <a:solidFill>
                  <a:srgbClr val="FF0000"/>
                </a:solidFill>
              </a:rPr>
              <a:t>Sense</a:t>
            </a:r>
            <a:endParaRPr lang="zh-CN" altLang="en-US" sz="2400" dirty="0">
              <a:solidFill>
                <a:srgbClr val="FF0000"/>
              </a:solidFill>
            </a:endParaRPr>
          </a:p>
        </p:txBody>
      </p:sp>
      <p:sp>
        <p:nvSpPr>
          <p:cNvPr id="32" name="文本框 31"/>
          <p:cNvSpPr txBox="1"/>
          <p:nvPr/>
        </p:nvSpPr>
        <p:spPr>
          <a:xfrm>
            <a:off x="1420230" y="2687319"/>
            <a:ext cx="1440844" cy="461665"/>
          </a:xfrm>
          <a:prstGeom prst="rect">
            <a:avLst/>
          </a:prstGeom>
          <a:noFill/>
        </p:spPr>
        <p:txBody>
          <a:bodyPr wrap="none" rtlCol="0">
            <a:spAutoFit/>
          </a:bodyPr>
          <a:lstStyle>
            <a:defPPr>
              <a:defRPr lang="zh-CN"/>
            </a:defPPr>
            <a:lvl1pPr>
              <a:defRPr sz="2400">
                <a:solidFill>
                  <a:srgbClr val="FF0000"/>
                </a:solidFill>
              </a:defRPr>
            </a:lvl1pPr>
          </a:lstStyle>
          <a:p>
            <a:r>
              <a:rPr lang="en-US" altLang="zh-CN" dirty="0"/>
              <a:t>Reference</a:t>
            </a:r>
            <a:endParaRPr lang="zh-CN" altLang="en-US" dirty="0"/>
          </a:p>
        </p:txBody>
      </p:sp>
      <p:sp>
        <p:nvSpPr>
          <p:cNvPr id="33" name="左大括号 32"/>
          <p:cNvSpPr/>
          <p:nvPr/>
        </p:nvSpPr>
        <p:spPr>
          <a:xfrm>
            <a:off x="9254478" y="2121070"/>
            <a:ext cx="390890" cy="9144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文本框 33"/>
          <p:cNvSpPr txBox="1"/>
          <p:nvPr/>
        </p:nvSpPr>
        <p:spPr>
          <a:xfrm>
            <a:off x="3821100" y="4092497"/>
            <a:ext cx="1212576" cy="369332"/>
          </a:xfrm>
          <a:prstGeom prst="rect">
            <a:avLst/>
          </a:prstGeom>
          <a:noFill/>
        </p:spPr>
        <p:txBody>
          <a:bodyPr wrap="none" rtlCol="0">
            <a:spAutoFit/>
          </a:bodyPr>
          <a:lstStyle/>
          <a:p>
            <a:r>
              <a:rPr lang="en-US" altLang="zh-CN" dirty="0" smtClean="0">
                <a:solidFill>
                  <a:srgbClr val="FF0000"/>
                </a:solidFill>
              </a:rPr>
              <a:t>Co-existing</a:t>
            </a:r>
            <a:endParaRPr lang="zh-CN" altLang="en-US" dirty="0">
              <a:solidFill>
                <a:srgbClr val="FF0000"/>
              </a:solidFill>
            </a:endParaRPr>
          </a:p>
        </p:txBody>
      </p:sp>
      <p:sp>
        <p:nvSpPr>
          <p:cNvPr id="35" name="文本框 34"/>
          <p:cNvSpPr txBox="1"/>
          <p:nvPr/>
        </p:nvSpPr>
        <p:spPr>
          <a:xfrm>
            <a:off x="6465375" y="4076866"/>
            <a:ext cx="941283" cy="369332"/>
          </a:xfrm>
          <a:prstGeom prst="rect">
            <a:avLst/>
          </a:prstGeom>
          <a:noFill/>
        </p:spPr>
        <p:txBody>
          <a:bodyPr wrap="none" rtlCol="0">
            <a:spAutoFit/>
          </a:bodyPr>
          <a:lstStyle/>
          <a:p>
            <a:r>
              <a:rPr lang="en-US" altLang="zh-CN" dirty="0" smtClean="0">
                <a:solidFill>
                  <a:srgbClr val="FF0000"/>
                </a:solidFill>
              </a:rPr>
              <a:t>Dancing</a:t>
            </a:r>
            <a:endParaRPr lang="zh-CN" altLang="en-US" dirty="0">
              <a:solidFill>
                <a:srgbClr val="FF0000"/>
              </a:solidFill>
            </a:endParaRPr>
          </a:p>
        </p:txBody>
      </p:sp>
      <p:sp>
        <p:nvSpPr>
          <p:cNvPr id="36" name="文本框 35"/>
          <p:cNvSpPr txBox="1"/>
          <p:nvPr/>
        </p:nvSpPr>
        <p:spPr>
          <a:xfrm>
            <a:off x="9661704" y="1890237"/>
            <a:ext cx="1742208" cy="461665"/>
          </a:xfrm>
          <a:prstGeom prst="rect">
            <a:avLst/>
          </a:prstGeom>
          <a:noFill/>
        </p:spPr>
        <p:txBody>
          <a:bodyPr wrap="none" rtlCol="0">
            <a:spAutoFit/>
          </a:bodyPr>
          <a:lstStyle/>
          <a:p>
            <a:r>
              <a:rPr lang="en-US" altLang="zh-CN" sz="2400" dirty="0" smtClean="0">
                <a:solidFill>
                  <a:srgbClr val="FF0000"/>
                </a:solidFill>
              </a:rPr>
              <a:t>Cause-effect</a:t>
            </a:r>
            <a:endParaRPr lang="zh-CN" altLang="en-US" sz="2400" dirty="0">
              <a:solidFill>
                <a:srgbClr val="FF0000"/>
              </a:solidFill>
            </a:endParaRPr>
          </a:p>
        </p:txBody>
      </p:sp>
      <p:sp>
        <p:nvSpPr>
          <p:cNvPr id="37" name="文本框 36"/>
          <p:cNvSpPr txBox="1"/>
          <p:nvPr/>
        </p:nvSpPr>
        <p:spPr>
          <a:xfrm>
            <a:off x="9668844" y="2735921"/>
            <a:ext cx="1553502" cy="461665"/>
          </a:xfrm>
          <a:prstGeom prst="rect">
            <a:avLst/>
          </a:prstGeom>
          <a:noFill/>
        </p:spPr>
        <p:txBody>
          <a:bodyPr wrap="none" rtlCol="0">
            <a:spAutoFit/>
          </a:bodyPr>
          <a:lstStyle>
            <a:defPPr>
              <a:defRPr lang="zh-CN"/>
            </a:defPPr>
            <a:lvl1pPr>
              <a:defRPr sz="2400">
                <a:solidFill>
                  <a:srgbClr val="FF0000"/>
                </a:solidFill>
              </a:defRPr>
            </a:lvl1pPr>
          </a:lstStyle>
          <a:p>
            <a:r>
              <a:rPr lang="en-US" altLang="zh-CN" dirty="0" smtClean="0"/>
              <a:t>Co-existing</a:t>
            </a:r>
            <a:endParaRPr lang="zh-CN" altLang="en-US" dirty="0"/>
          </a:p>
        </p:txBody>
      </p:sp>
      <p:sp>
        <p:nvSpPr>
          <p:cNvPr id="38" name="文本框 37"/>
          <p:cNvSpPr txBox="1"/>
          <p:nvPr/>
        </p:nvSpPr>
        <p:spPr>
          <a:xfrm>
            <a:off x="5217669" y="1326565"/>
            <a:ext cx="960519" cy="646331"/>
          </a:xfrm>
          <a:prstGeom prst="rect">
            <a:avLst/>
          </a:prstGeom>
          <a:noFill/>
        </p:spPr>
        <p:txBody>
          <a:bodyPr wrap="none" rtlCol="0">
            <a:spAutoFit/>
          </a:bodyPr>
          <a:lstStyle/>
          <a:p>
            <a:r>
              <a:rPr lang="en-US" altLang="zh-CN" sz="3600" b="1" dirty="0" smtClean="0">
                <a:solidFill>
                  <a:srgbClr val="FF0000"/>
                </a:solidFill>
              </a:rPr>
              <a:t>SOP</a:t>
            </a:r>
            <a:endParaRPr lang="zh-CN" altLang="en-US" sz="3600" b="1" dirty="0">
              <a:solidFill>
                <a:srgbClr val="FF0000"/>
              </a:solidFill>
            </a:endParaRPr>
          </a:p>
        </p:txBody>
      </p:sp>
      <p:cxnSp>
        <p:nvCxnSpPr>
          <p:cNvPr id="39" name="直接箭头连接符 38"/>
          <p:cNvCxnSpPr>
            <a:stCxn id="38" idx="2"/>
            <a:endCxn id="5" idx="3"/>
          </p:cNvCxnSpPr>
          <p:nvPr/>
        </p:nvCxnSpPr>
        <p:spPr>
          <a:xfrm flipH="1">
            <a:off x="5033676" y="1972896"/>
            <a:ext cx="664253" cy="5610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8" idx="2"/>
            <a:endCxn id="14" idx="1"/>
          </p:cNvCxnSpPr>
          <p:nvPr/>
        </p:nvCxnSpPr>
        <p:spPr>
          <a:xfrm>
            <a:off x="5697929" y="1972896"/>
            <a:ext cx="634523" cy="555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5348531" y="5738722"/>
            <a:ext cx="1" cy="480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5648499" y="5738411"/>
            <a:ext cx="1" cy="480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flipV="1">
            <a:off x="5927528" y="5734140"/>
            <a:ext cx="1" cy="480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5079216" y="6146208"/>
            <a:ext cx="1231171" cy="369332"/>
          </a:xfrm>
          <a:prstGeom prst="rect">
            <a:avLst/>
          </a:prstGeom>
          <a:noFill/>
        </p:spPr>
        <p:txBody>
          <a:bodyPr wrap="none" rtlCol="0">
            <a:spAutoFit/>
          </a:bodyPr>
          <a:lstStyle/>
          <a:p>
            <a:r>
              <a:rPr lang="en-US" altLang="zh-CN" b="1" dirty="0" smtClean="0">
                <a:solidFill>
                  <a:srgbClr val="FF0000"/>
                </a:solidFill>
              </a:rPr>
              <a:t>Emergence</a:t>
            </a:r>
            <a:endParaRPr lang="zh-CN" altLang="en-US" b="1" dirty="0">
              <a:solidFill>
                <a:srgbClr val="FF0000"/>
              </a:solidFill>
            </a:endParaRPr>
          </a:p>
        </p:txBody>
      </p:sp>
    </p:spTree>
    <p:extLst>
      <p:ext uri="{BB962C8B-B14F-4D97-AF65-F5344CB8AC3E}">
        <p14:creationId xmlns:p14="http://schemas.microsoft.com/office/powerpoint/2010/main" val="23134990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Semantic interoperability</a:t>
            </a:r>
            <a:endParaRPr lang="zh-CN" altLang="en-US" dirty="0"/>
          </a:p>
        </p:txBody>
      </p:sp>
      <p:sp>
        <p:nvSpPr>
          <p:cNvPr id="5" name="文本框 4"/>
          <p:cNvSpPr txBox="1"/>
          <p:nvPr/>
        </p:nvSpPr>
        <p:spPr>
          <a:xfrm>
            <a:off x="5217178" y="3465104"/>
            <a:ext cx="1254318" cy="954107"/>
          </a:xfrm>
          <a:prstGeom prst="rect">
            <a:avLst/>
          </a:prstGeom>
          <a:noFill/>
        </p:spPr>
        <p:txBody>
          <a:bodyPr wrap="none" rtlCol="0">
            <a:spAutoFit/>
          </a:bodyPr>
          <a:lstStyle/>
          <a:p>
            <a:pPr algn="ctr"/>
            <a:r>
              <a:rPr lang="en-US" altLang="zh-CN" sz="2800" dirty="0" smtClean="0"/>
              <a:t>Symbol</a:t>
            </a:r>
          </a:p>
          <a:p>
            <a:pPr algn="ctr"/>
            <a:r>
              <a:rPr lang="en-US" altLang="zh-CN" sz="2800" dirty="0" smtClean="0"/>
              <a:t>“CPU”</a:t>
            </a:r>
            <a:endParaRPr lang="zh-CN" altLang="en-US" sz="2800" dirty="0"/>
          </a:p>
        </p:txBody>
      </p:sp>
      <p:sp>
        <p:nvSpPr>
          <p:cNvPr id="8" name="等腰三角形 7"/>
          <p:cNvSpPr/>
          <p:nvPr/>
        </p:nvSpPr>
        <p:spPr>
          <a:xfrm>
            <a:off x="4868233" y="4472348"/>
            <a:ext cx="1989726" cy="7860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2472739" y="2803518"/>
            <a:ext cx="1989726" cy="7860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7280015" y="2773285"/>
            <a:ext cx="1989726" cy="7860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H="1" flipV="1">
            <a:off x="4074898" y="2730918"/>
            <a:ext cx="954308" cy="734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528820" y="1871680"/>
            <a:ext cx="3728713" cy="954107"/>
          </a:xfrm>
          <a:prstGeom prst="rect">
            <a:avLst/>
          </a:prstGeom>
          <a:noFill/>
        </p:spPr>
        <p:txBody>
          <a:bodyPr wrap="none" rtlCol="0">
            <a:spAutoFit/>
          </a:bodyPr>
          <a:lstStyle/>
          <a:p>
            <a:pPr algn="ctr"/>
            <a:r>
              <a:rPr lang="en-US" altLang="zh-CN" sz="2800" dirty="0" smtClean="0"/>
              <a:t>Concept1</a:t>
            </a:r>
          </a:p>
          <a:p>
            <a:pPr algn="ctr"/>
            <a:r>
              <a:rPr lang="en-US" altLang="zh-CN" sz="2800" dirty="0" smtClean="0"/>
              <a:t>“host1 provides 4 CPUs”</a:t>
            </a:r>
            <a:endParaRPr lang="zh-CN" altLang="en-US" sz="2800" dirty="0"/>
          </a:p>
        </p:txBody>
      </p:sp>
      <p:sp>
        <p:nvSpPr>
          <p:cNvPr id="15" name="文本框 14"/>
          <p:cNvSpPr txBox="1"/>
          <p:nvPr/>
        </p:nvSpPr>
        <p:spPr>
          <a:xfrm>
            <a:off x="65687" y="3465102"/>
            <a:ext cx="3475824" cy="954107"/>
          </a:xfrm>
          <a:prstGeom prst="rect">
            <a:avLst/>
          </a:prstGeom>
          <a:noFill/>
        </p:spPr>
        <p:txBody>
          <a:bodyPr wrap="none" rtlCol="0">
            <a:spAutoFit/>
          </a:bodyPr>
          <a:lstStyle/>
          <a:p>
            <a:pPr algn="ctr"/>
            <a:r>
              <a:rPr lang="en-US" altLang="zh-CN" sz="2800" dirty="0" smtClean="0"/>
              <a:t>Thing1</a:t>
            </a:r>
          </a:p>
          <a:p>
            <a:pPr algn="ctr"/>
            <a:r>
              <a:rPr lang="en-US" altLang="zh-CN" sz="2800" dirty="0" smtClean="0"/>
              <a:t>Processor:Intel-core-i7</a:t>
            </a:r>
            <a:endParaRPr lang="zh-CN" altLang="en-US" sz="2800" dirty="0"/>
          </a:p>
        </p:txBody>
      </p:sp>
      <p:sp>
        <p:nvSpPr>
          <p:cNvPr id="16" name="文本框 15"/>
          <p:cNvSpPr txBox="1"/>
          <p:nvPr/>
        </p:nvSpPr>
        <p:spPr>
          <a:xfrm>
            <a:off x="8496440" y="3465102"/>
            <a:ext cx="3273973" cy="954107"/>
          </a:xfrm>
          <a:prstGeom prst="rect">
            <a:avLst/>
          </a:prstGeom>
          <a:noFill/>
        </p:spPr>
        <p:txBody>
          <a:bodyPr wrap="none" rtlCol="0">
            <a:spAutoFit/>
          </a:bodyPr>
          <a:lstStyle/>
          <a:p>
            <a:pPr algn="ctr"/>
            <a:r>
              <a:rPr lang="en-US" altLang="zh-CN" sz="2800" dirty="0" smtClean="0"/>
              <a:t>Thing2</a:t>
            </a:r>
          </a:p>
          <a:p>
            <a:pPr algn="ctr"/>
            <a:r>
              <a:rPr lang="en-US" altLang="zh-CN" sz="2800" dirty="0" smtClean="0"/>
              <a:t>Computation: e-bank</a:t>
            </a:r>
            <a:endParaRPr lang="zh-CN" altLang="en-US" sz="2800" dirty="0"/>
          </a:p>
        </p:txBody>
      </p:sp>
      <p:sp>
        <p:nvSpPr>
          <p:cNvPr id="17" name="文本框 16"/>
          <p:cNvSpPr txBox="1"/>
          <p:nvPr/>
        </p:nvSpPr>
        <p:spPr>
          <a:xfrm>
            <a:off x="6127753" y="5248186"/>
            <a:ext cx="3541611" cy="954107"/>
          </a:xfrm>
          <a:prstGeom prst="rect">
            <a:avLst/>
          </a:prstGeom>
          <a:noFill/>
        </p:spPr>
        <p:txBody>
          <a:bodyPr wrap="none" rtlCol="0">
            <a:spAutoFit/>
          </a:bodyPr>
          <a:lstStyle/>
          <a:p>
            <a:pPr algn="ctr"/>
            <a:r>
              <a:rPr lang="en-US" altLang="zh-CN" sz="2800" dirty="0" smtClean="0"/>
              <a:t>Thing3</a:t>
            </a:r>
          </a:p>
          <a:p>
            <a:pPr algn="ctr"/>
            <a:r>
              <a:rPr lang="en-US" altLang="zh-CN" sz="2800" dirty="0" smtClean="0"/>
              <a:t>Operation: cpu1-config</a:t>
            </a:r>
            <a:endParaRPr lang="zh-CN" altLang="en-US" sz="2800" dirty="0"/>
          </a:p>
        </p:txBody>
      </p:sp>
      <p:sp>
        <p:nvSpPr>
          <p:cNvPr id="18" name="文本框 17"/>
          <p:cNvSpPr txBox="1"/>
          <p:nvPr/>
        </p:nvSpPr>
        <p:spPr>
          <a:xfrm>
            <a:off x="6297819" y="1792234"/>
            <a:ext cx="3919920" cy="954107"/>
          </a:xfrm>
          <a:prstGeom prst="rect">
            <a:avLst/>
          </a:prstGeom>
          <a:noFill/>
        </p:spPr>
        <p:txBody>
          <a:bodyPr wrap="none" rtlCol="0">
            <a:spAutoFit/>
          </a:bodyPr>
          <a:lstStyle/>
          <a:p>
            <a:pPr algn="ctr"/>
            <a:r>
              <a:rPr lang="en-US" altLang="zh-CN" sz="2800" dirty="0" smtClean="0"/>
              <a:t>Concept2</a:t>
            </a:r>
          </a:p>
          <a:p>
            <a:pPr algn="ctr"/>
            <a:r>
              <a:rPr lang="en-US" altLang="zh-CN" sz="2800" dirty="0" smtClean="0"/>
              <a:t>“</a:t>
            </a:r>
            <a:r>
              <a:rPr lang="en-US" altLang="zh-CN" sz="2800" dirty="0"/>
              <a:t>vm1 consumes </a:t>
            </a:r>
            <a:r>
              <a:rPr lang="en-US" altLang="zh-CN" sz="2800" dirty="0" smtClean="0"/>
              <a:t>2 </a:t>
            </a:r>
            <a:r>
              <a:rPr lang="en-US" altLang="zh-CN" sz="2800" dirty="0" err="1" smtClean="0"/>
              <a:t>vCPUs</a:t>
            </a:r>
            <a:r>
              <a:rPr lang="en-US" altLang="zh-CN" sz="2800" dirty="0" smtClean="0"/>
              <a:t>”</a:t>
            </a:r>
            <a:endParaRPr lang="zh-CN" altLang="en-US" sz="2800" dirty="0"/>
          </a:p>
        </p:txBody>
      </p:sp>
      <p:sp>
        <p:nvSpPr>
          <p:cNvPr id="19" name="文本框 18"/>
          <p:cNvSpPr txBox="1"/>
          <p:nvPr/>
        </p:nvSpPr>
        <p:spPr>
          <a:xfrm>
            <a:off x="1547968" y="5248979"/>
            <a:ext cx="3647282" cy="954107"/>
          </a:xfrm>
          <a:prstGeom prst="rect">
            <a:avLst/>
          </a:prstGeom>
          <a:noFill/>
        </p:spPr>
        <p:txBody>
          <a:bodyPr wrap="none" rtlCol="0">
            <a:spAutoFit/>
          </a:bodyPr>
          <a:lstStyle/>
          <a:p>
            <a:pPr algn="ctr"/>
            <a:r>
              <a:rPr lang="en-US" altLang="zh-CN" sz="2800" dirty="0" smtClean="0"/>
              <a:t>Concept3</a:t>
            </a:r>
          </a:p>
          <a:p>
            <a:pPr algn="ctr"/>
            <a:r>
              <a:rPr lang="en-US" altLang="zh-CN" sz="2800" dirty="0" smtClean="0"/>
              <a:t>“CPU usage rate &lt; 90%”</a:t>
            </a:r>
            <a:endParaRPr lang="zh-CN" altLang="en-US" sz="2800" dirty="0"/>
          </a:p>
        </p:txBody>
      </p:sp>
      <p:cxnSp>
        <p:nvCxnSpPr>
          <p:cNvPr id="22" name="直接箭头连接符 21"/>
          <p:cNvCxnSpPr>
            <a:endCxn id="15" idx="0"/>
          </p:cNvCxnSpPr>
          <p:nvPr/>
        </p:nvCxnSpPr>
        <p:spPr>
          <a:xfrm flipH="1">
            <a:off x="1803599" y="2730918"/>
            <a:ext cx="979370" cy="734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1"/>
            <a:endCxn id="15" idx="3"/>
          </p:cNvCxnSpPr>
          <p:nvPr/>
        </p:nvCxnSpPr>
        <p:spPr>
          <a:xfrm flipH="1" flipV="1">
            <a:off x="3541511" y="3942156"/>
            <a:ext cx="1675667" cy="2"/>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6471496" y="2728471"/>
            <a:ext cx="991919" cy="8214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16" idx="0"/>
          </p:cNvCxnSpPr>
          <p:nvPr/>
        </p:nvCxnSpPr>
        <p:spPr>
          <a:xfrm>
            <a:off x="9086340" y="2728471"/>
            <a:ext cx="1047087" cy="736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5" idx="3"/>
            <a:endCxn id="16" idx="1"/>
          </p:cNvCxnSpPr>
          <p:nvPr/>
        </p:nvCxnSpPr>
        <p:spPr>
          <a:xfrm flipV="1">
            <a:off x="6471496" y="3942156"/>
            <a:ext cx="2024944" cy="2"/>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4074898" y="4335384"/>
            <a:ext cx="1182636" cy="918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359295" y="4324966"/>
            <a:ext cx="1265064" cy="95410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19" idx="3"/>
            <a:endCxn id="17" idx="1"/>
          </p:cNvCxnSpPr>
          <p:nvPr/>
        </p:nvCxnSpPr>
        <p:spPr>
          <a:xfrm flipV="1">
            <a:off x="5195250" y="5725240"/>
            <a:ext cx="932503" cy="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6547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459702" y="2322095"/>
            <a:ext cx="2695073" cy="2630400"/>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Interoperation protocol</a:t>
            </a:r>
            <a:endParaRPr lang="zh-CN" altLang="en-US" dirty="0"/>
          </a:p>
        </p:txBody>
      </p:sp>
      <p:sp>
        <p:nvSpPr>
          <p:cNvPr id="4" name="椭圆 3"/>
          <p:cNvSpPr/>
          <p:nvPr/>
        </p:nvSpPr>
        <p:spPr>
          <a:xfrm>
            <a:off x="2141620" y="4499808"/>
            <a:ext cx="1263315" cy="12392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SPIME 1</a:t>
            </a:r>
            <a:endParaRPr lang="zh-CN" altLang="en-US" dirty="0">
              <a:solidFill>
                <a:schemeClr val="tx1"/>
              </a:solidFill>
            </a:endParaRPr>
          </a:p>
        </p:txBody>
      </p:sp>
      <p:sp>
        <p:nvSpPr>
          <p:cNvPr id="5" name="椭圆 4"/>
          <p:cNvSpPr/>
          <p:nvPr/>
        </p:nvSpPr>
        <p:spPr>
          <a:xfrm>
            <a:off x="8225589" y="4487774"/>
            <a:ext cx="1263315" cy="12392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SPIME</a:t>
            </a:r>
          </a:p>
          <a:p>
            <a:pPr algn="ctr"/>
            <a:r>
              <a:rPr lang="en-US" altLang="zh-CN" dirty="0">
                <a:solidFill>
                  <a:schemeClr val="tx1"/>
                </a:solidFill>
              </a:rPr>
              <a:t>2</a:t>
            </a:r>
            <a:endParaRPr lang="zh-CN" altLang="en-US" dirty="0">
              <a:solidFill>
                <a:schemeClr val="tx1"/>
              </a:solidFill>
            </a:endParaRPr>
          </a:p>
        </p:txBody>
      </p:sp>
      <p:cxnSp>
        <p:nvCxnSpPr>
          <p:cNvPr id="6" name="直接连接符 5"/>
          <p:cNvCxnSpPr>
            <a:stCxn id="4" idx="6"/>
            <a:endCxn id="5" idx="2"/>
          </p:cNvCxnSpPr>
          <p:nvPr/>
        </p:nvCxnSpPr>
        <p:spPr>
          <a:xfrm flipV="1">
            <a:off x="3404935" y="5107401"/>
            <a:ext cx="4820654" cy="120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756483" y="4328356"/>
            <a:ext cx="2117558" cy="4692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Transport</a:t>
            </a:r>
            <a:endParaRPr lang="zh-CN" altLang="en-US" sz="2000" dirty="0">
              <a:solidFill>
                <a:schemeClr val="tx1"/>
              </a:solidFill>
            </a:endParaRPr>
          </a:p>
        </p:txBody>
      </p:sp>
      <p:sp>
        <p:nvSpPr>
          <p:cNvPr id="15" name="矩形 14"/>
          <p:cNvSpPr/>
          <p:nvPr/>
        </p:nvSpPr>
        <p:spPr>
          <a:xfrm>
            <a:off x="4756483" y="3735797"/>
            <a:ext cx="2117558" cy="4692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Representation</a:t>
            </a:r>
            <a:endParaRPr lang="zh-CN" altLang="en-US" sz="2000" dirty="0">
              <a:solidFill>
                <a:schemeClr val="tx1"/>
              </a:solidFill>
            </a:endParaRPr>
          </a:p>
        </p:txBody>
      </p:sp>
      <p:sp>
        <p:nvSpPr>
          <p:cNvPr id="16" name="矩形 15"/>
          <p:cNvSpPr/>
          <p:nvPr/>
        </p:nvSpPr>
        <p:spPr>
          <a:xfrm>
            <a:off x="4756483" y="3143238"/>
            <a:ext cx="2117558" cy="4692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Cooperation</a:t>
            </a:r>
            <a:endParaRPr lang="zh-CN" altLang="en-US" sz="2000" dirty="0">
              <a:solidFill>
                <a:schemeClr val="tx1"/>
              </a:solidFill>
            </a:endParaRPr>
          </a:p>
        </p:txBody>
      </p:sp>
      <p:sp>
        <p:nvSpPr>
          <p:cNvPr id="17" name="矩形 16"/>
          <p:cNvSpPr/>
          <p:nvPr/>
        </p:nvSpPr>
        <p:spPr>
          <a:xfrm>
            <a:off x="4748460" y="2525109"/>
            <a:ext cx="2117558" cy="4692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Collaboration</a:t>
            </a:r>
            <a:endParaRPr lang="zh-CN" altLang="en-US" sz="2000" dirty="0">
              <a:solidFill>
                <a:schemeClr val="tx1"/>
              </a:solidFill>
            </a:endParaRPr>
          </a:p>
        </p:txBody>
      </p:sp>
      <p:sp>
        <p:nvSpPr>
          <p:cNvPr id="19" name="文本框 18"/>
          <p:cNvSpPr txBox="1"/>
          <p:nvPr/>
        </p:nvSpPr>
        <p:spPr>
          <a:xfrm>
            <a:off x="4525465" y="1903914"/>
            <a:ext cx="2629310" cy="400110"/>
          </a:xfrm>
          <a:prstGeom prst="rect">
            <a:avLst/>
          </a:prstGeom>
          <a:noFill/>
        </p:spPr>
        <p:txBody>
          <a:bodyPr wrap="none" rtlCol="0">
            <a:spAutoFit/>
          </a:bodyPr>
          <a:lstStyle/>
          <a:p>
            <a:r>
              <a:rPr lang="en-US" altLang="zh-CN" sz="2000" dirty="0" smtClean="0"/>
              <a:t>Interoperation protocol</a:t>
            </a:r>
            <a:endParaRPr lang="zh-CN" altLang="en-US" sz="2000" dirty="0"/>
          </a:p>
        </p:txBody>
      </p:sp>
      <p:sp>
        <p:nvSpPr>
          <p:cNvPr id="23" name="右箭头 22"/>
          <p:cNvSpPr/>
          <p:nvPr/>
        </p:nvSpPr>
        <p:spPr>
          <a:xfrm rot="16200000">
            <a:off x="6597315" y="3035970"/>
            <a:ext cx="2478508" cy="1050757"/>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Increasing capability for interoperation</a:t>
            </a:r>
            <a:endParaRPr lang="zh-CN" altLang="en-US" dirty="0">
              <a:solidFill>
                <a:schemeClr val="tx1"/>
              </a:solidFill>
            </a:endParaRPr>
          </a:p>
        </p:txBody>
      </p:sp>
      <p:sp>
        <p:nvSpPr>
          <p:cNvPr id="24" name="文本框 23"/>
          <p:cNvSpPr txBox="1"/>
          <p:nvPr/>
        </p:nvSpPr>
        <p:spPr>
          <a:xfrm>
            <a:off x="2788257" y="3984506"/>
            <a:ext cx="1630318" cy="646331"/>
          </a:xfrm>
          <a:prstGeom prst="rect">
            <a:avLst/>
          </a:prstGeom>
          <a:noFill/>
        </p:spPr>
        <p:txBody>
          <a:bodyPr wrap="none" rtlCol="0">
            <a:spAutoFit/>
          </a:bodyPr>
          <a:lstStyle>
            <a:defPPr>
              <a:defRPr lang="zh-CN"/>
            </a:defPPr>
            <a:lvl1pPr algn="ctr">
              <a:defRPr>
                <a:solidFill>
                  <a:srgbClr val="FF0000"/>
                </a:solidFill>
              </a:defRPr>
            </a:lvl1pPr>
          </a:lstStyle>
          <a:p>
            <a:r>
              <a:rPr lang="en-US" altLang="zh-CN" dirty="0"/>
              <a:t>Syntactic </a:t>
            </a:r>
          </a:p>
          <a:p>
            <a:r>
              <a:rPr lang="en-US" altLang="zh-CN" dirty="0"/>
              <a:t>interoperability</a:t>
            </a:r>
            <a:endParaRPr lang="zh-CN" altLang="en-US" dirty="0"/>
          </a:p>
        </p:txBody>
      </p:sp>
      <p:sp>
        <p:nvSpPr>
          <p:cNvPr id="25" name="文本框 24"/>
          <p:cNvSpPr txBox="1"/>
          <p:nvPr/>
        </p:nvSpPr>
        <p:spPr>
          <a:xfrm>
            <a:off x="2751177" y="2718549"/>
            <a:ext cx="1630318" cy="646331"/>
          </a:xfrm>
          <a:prstGeom prst="rect">
            <a:avLst/>
          </a:prstGeom>
          <a:noFill/>
        </p:spPr>
        <p:txBody>
          <a:bodyPr wrap="none" rtlCol="0">
            <a:spAutoFit/>
          </a:bodyPr>
          <a:lstStyle/>
          <a:p>
            <a:pPr algn="ctr"/>
            <a:r>
              <a:rPr lang="en-US" altLang="zh-CN" dirty="0" smtClean="0">
                <a:solidFill>
                  <a:srgbClr val="FF0000"/>
                </a:solidFill>
              </a:rPr>
              <a:t>Semantic</a:t>
            </a:r>
          </a:p>
          <a:p>
            <a:pPr algn="ctr"/>
            <a:r>
              <a:rPr lang="en-US" altLang="zh-CN" dirty="0" smtClean="0">
                <a:solidFill>
                  <a:srgbClr val="FF0000"/>
                </a:solidFill>
              </a:rPr>
              <a:t>interoperability</a:t>
            </a:r>
            <a:endParaRPr lang="zh-CN" altLang="en-US" dirty="0">
              <a:solidFill>
                <a:srgbClr val="FF0000"/>
              </a:solidFill>
            </a:endParaRPr>
          </a:p>
        </p:txBody>
      </p:sp>
      <p:sp>
        <p:nvSpPr>
          <p:cNvPr id="26" name="左大括号 25"/>
          <p:cNvSpPr/>
          <p:nvPr/>
        </p:nvSpPr>
        <p:spPr>
          <a:xfrm>
            <a:off x="4222437" y="2645090"/>
            <a:ext cx="377626" cy="73182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左大括号 26"/>
          <p:cNvSpPr/>
          <p:nvPr/>
        </p:nvSpPr>
        <p:spPr>
          <a:xfrm>
            <a:off x="4222437" y="3899013"/>
            <a:ext cx="377626" cy="73182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1750454" y="5983591"/>
            <a:ext cx="2001445" cy="369332"/>
          </a:xfrm>
          <a:prstGeom prst="rect">
            <a:avLst/>
          </a:prstGeom>
          <a:noFill/>
        </p:spPr>
        <p:txBody>
          <a:bodyPr wrap="none" rtlCol="0">
            <a:spAutoFit/>
          </a:bodyPr>
          <a:lstStyle/>
          <a:p>
            <a:r>
              <a:rPr lang="en-US" altLang="zh-CN" dirty="0" smtClean="0"/>
              <a:t>Isolated perception</a:t>
            </a:r>
            <a:endParaRPr lang="zh-CN" altLang="en-US" dirty="0"/>
          </a:p>
        </p:txBody>
      </p:sp>
      <p:sp>
        <p:nvSpPr>
          <p:cNvPr id="30" name="文本框 29"/>
          <p:cNvSpPr txBox="1"/>
          <p:nvPr/>
        </p:nvSpPr>
        <p:spPr>
          <a:xfrm>
            <a:off x="7984860" y="5983591"/>
            <a:ext cx="2001445" cy="369332"/>
          </a:xfrm>
          <a:prstGeom prst="rect">
            <a:avLst/>
          </a:prstGeom>
          <a:noFill/>
        </p:spPr>
        <p:txBody>
          <a:bodyPr wrap="none" rtlCol="0">
            <a:spAutoFit/>
          </a:bodyPr>
          <a:lstStyle/>
          <a:p>
            <a:r>
              <a:rPr lang="en-US" altLang="zh-CN" dirty="0" smtClean="0"/>
              <a:t>Isolated perception</a:t>
            </a:r>
            <a:endParaRPr lang="zh-CN" altLang="en-US" dirty="0"/>
          </a:p>
        </p:txBody>
      </p:sp>
      <p:cxnSp>
        <p:nvCxnSpPr>
          <p:cNvPr id="31" name="直接箭头连接符 30"/>
          <p:cNvCxnSpPr/>
          <p:nvPr/>
        </p:nvCxnSpPr>
        <p:spPr>
          <a:xfrm flipH="1" flipV="1">
            <a:off x="5613225" y="5576105"/>
            <a:ext cx="1" cy="480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flipV="1">
            <a:off x="5913193" y="5575794"/>
            <a:ext cx="1" cy="480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flipV="1">
            <a:off x="6192222" y="5571523"/>
            <a:ext cx="1" cy="480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343910" y="5983591"/>
            <a:ext cx="1231171" cy="369332"/>
          </a:xfrm>
          <a:prstGeom prst="rect">
            <a:avLst/>
          </a:prstGeom>
          <a:noFill/>
        </p:spPr>
        <p:txBody>
          <a:bodyPr wrap="none" rtlCol="0">
            <a:spAutoFit/>
          </a:bodyPr>
          <a:lstStyle/>
          <a:p>
            <a:r>
              <a:rPr lang="en-US" altLang="zh-CN" b="1" dirty="0" smtClean="0">
                <a:solidFill>
                  <a:srgbClr val="FF0000"/>
                </a:solidFill>
              </a:rPr>
              <a:t>Emergence</a:t>
            </a:r>
            <a:endParaRPr lang="zh-CN" altLang="en-US" b="1" dirty="0">
              <a:solidFill>
                <a:srgbClr val="FF0000"/>
              </a:solidFill>
            </a:endParaRPr>
          </a:p>
        </p:txBody>
      </p:sp>
      <p:sp>
        <p:nvSpPr>
          <p:cNvPr id="3" name="文本框 2"/>
          <p:cNvSpPr txBox="1"/>
          <p:nvPr/>
        </p:nvSpPr>
        <p:spPr>
          <a:xfrm>
            <a:off x="8736624" y="3283670"/>
            <a:ext cx="377604" cy="369332"/>
          </a:xfrm>
          <a:prstGeom prst="rect">
            <a:avLst/>
          </a:prstGeom>
          <a:noFill/>
        </p:spPr>
        <p:txBody>
          <a:bodyPr wrap="none" rtlCol="0">
            <a:spAutoFit/>
          </a:bodyPr>
          <a:lstStyle/>
          <a:p>
            <a:r>
              <a:rPr lang="en-US" altLang="zh-CN" dirty="0" smtClean="0">
                <a:solidFill>
                  <a:srgbClr val="FF0000"/>
                </a:solidFill>
              </a:rPr>
              <a:t>vs</a:t>
            </a:r>
            <a:endParaRPr lang="zh-CN" altLang="en-US" dirty="0">
              <a:solidFill>
                <a:srgbClr val="FF0000"/>
              </a:solidFill>
            </a:endParaRPr>
          </a:p>
        </p:txBody>
      </p:sp>
      <p:pic>
        <p:nvPicPr>
          <p:cNvPr id="7" name="图片 6"/>
          <p:cNvPicPr>
            <a:picLocks noChangeAspect="1"/>
          </p:cNvPicPr>
          <p:nvPr/>
        </p:nvPicPr>
        <p:blipFill>
          <a:blip r:embed="rId3"/>
          <a:stretch>
            <a:fillRect/>
          </a:stretch>
        </p:blipFill>
        <p:spPr>
          <a:xfrm>
            <a:off x="9312929" y="2504078"/>
            <a:ext cx="2822459" cy="2047666"/>
          </a:xfrm>
          <a:prstGeom prst="rect">
            <a:avLst/>
          </a:prstGeom>
        </p:spPr>
      </p:pic>
      <p:sp>
        <p:nvSpPr>
          <p:cNvPr id="8" name="矩形 7"/>
          <p:cNvSpPr/>
          <p:nvPr/>
        </p:nvSpPr>
        <p:spPr>
          <a:xfrm>
            <a:off x="10516518" y="2215775"/>
            <a:ext cx="612668" cy="307777"/>
          </a:xfrm>
          <a:prstGeom prst="rect">
            <a:avLst/>
          </a:prstGeom>
        </p:spPr>
        <p:txBody>
          <a:bodyPr wrap="none">
            <a:spAutoFit/>
          </a:bodyPr>
          <a:lstStyle/>
          <a:p>
            <a:r>
              <a:rPr lang="en-US" altLang="zh-CN" sz="1400" dirty="0">
                <a:solidFill>
                  <a:srgbClr val="222222"/>
                </a:solidFill>
                <a:latin typeface="Arial" panose="020B0604020202020204" pitchFamily="34" charset="0"/>
              </a:rPr>
              <a:t>LCIM</a:t>
            </a:r>
            <a:endParaRPr lang="zh-CN" altLang="en-US" sz="1400" dirty="0"/>
          </a:p>
        </p:txBody>
      </p:sp>
    </p:spTree>
    <p:extLst>
      <p:ext uri="{BB962C8B-B14F-4D97-AF65-F5344CB8AC3E}">
        <p14:creationId xmlns:p14="http://schemas.microsoft.com/office/powerpoint/2010/main" val="21235218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the semantic interoperation in LR?</a:t>
            </a:r>
            <a:endParaRPr lang="zh-CN" altLang="en-US" dirty="0"/>
          </a:p>
        </p:txBody>
      </p:sp>
      <p:pic>
        <p:nvPicPr>
          <p:cNvPr id="4" name="内容占位符 3"/>
          <p:cNvPicPr>
            <a:picLocks noGrp="1" noChangeAspect="1"/>
          </p:cNvPicPr>
          <p:nvPr>
            <p:ph idx="1"/>
          </p:nvPr>
        </p:nvPicPr>
        <p:blipFill>
          <a:blip r:embed="rId2"/>
          <a:stretch>
            <a:fillRect/>
          </a:stretch>
        </p:blipFill>
        <p:spPr>
          <a:xfrm>
            <a:off x="2519264" y="1580372"/>
            <a:ext cx="6913494" cy="5117781"/>
          </a:xfrm>
          <a:prstGeom prst="rect">
            <a:avLst/>
          </a:prstGeom>
        </p:spPr>
      </p:pic>
      <p:sp>
        <p:nvSpPr>
          <p:cNvPr id="3" name="文本框 2"/>
          <p:cNvSpPr txBox="1"/>
          <p:nvPr/>
        </p:nvSpPr>
        <p:spPr>
          <a:xfrm>
            <a:off x="1055805" y="2334127"/>
            <a:ext cx="1245854" cy="369332"/>
          </a:xfrm>
          <a:prstGeom prst="rect">
            <a:avLst/>
          </a:prstGeom>
          <a:noFill/>
        </p:spPr>
        <p:txBody>
          <a:bodyPr wrap="none" rtlCol="0">
            <a:spAutoFit/>
          </a:bodyPr>
          <a:lstStyle/>
          <a:p>
            <a:r>
              <a:rPr lang="en-US" altLang="zh-CN" dirty="0" smtClean="0"/>
              <a:t>CET in CMT</a:t>
            </a:r>
            <a:endParaRPr lang="zh-CN" altLang="en-US" dirty="0"/>
          </a:p>
        </p:txBody>
      </p:sp>
      <p:sp>
        <p:nvSpPr>
          <p:cNvPr id="5" name="文本框 4"/>
          <p:cNvSpPr txBox="1"/>
          <p:nvPr/>
        </p:nvSpPr>
        <p:spPr>
          <a:xfrm>
            <a:off x="9432758" y="2334127"/>
            <a:ext cx="1195135" cy="369332"/>
          </a:xfrm>
          <a:prstGeom prst="rect">
            <a:avLst/>
          </a:prstGeom>
          <a:noFill/>
        </p:spPr>
        <p:txBody>
          <a:bodyPr wrap="none" rtlCol="0">
            <a:spAutoFit/>
          </a:bodyPr>
          <a:lstStyle/>
          <a:p>
            <a:r>
              <a:rPr lang="en-US" altLang="zh-CN" dirty="0" smtClean="0"/>
              <a:t>CET in OPT</a:t>
            </a:r>
            <a:endParaRPr lang="zh-CN" altLang="en-US" dirty="0"/>
          </a:p>
        </p:txBody>
      </p:sp>
      <p:sp>
        <p:nvSpPr>
          <p:cNvPr id="6" name="文本框 5"/>
          <p:cNvSpPr txBox="1"/>
          <p:nvPr/>
        </p:nvSpPr>
        <p:spPr>
          <a:xfrm>
            <a:off x="3196389" y="5325979"/>
            <a:ext cx="1189749" cy="369332"/>
          </a:xfrm>
          <a:prstGeom prst="rect">
            <a:avLst/>
          </a:prstGeom>
          <a:noFill/>
        </p:spPr>
        <p:txBody>
          <a:bodyPr wrap="none" rtlCol="0">
            <a:spAutoFit/>
          </a:bodyPr>
          <a:lstStyle/>
          <a:p>
            <a:r>
              <a:rPr lang="en-US" altLang="zh-CN" dirty="0" smtClean="0"/>
              <a:t>CET in SOP</a:t>
            </a:r>
            <a:endParaRPr lang="zh-CN" altLang="en-US" dirty="0"/>
          </a:p>
        </p:txBody>
      </p:sp>
    </p:spTree>
    <p:extLst>
      <p:ext uri="{BB962C8B-B14F-4D97-AF65-F5344CB8AC3E}">
        <p14:creationId xmlns:p14="http://schemas.microsoft.com/office/powerpoint/2010/main" val="3654069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Meaning: Sense and Denotation</a:t>
            </a:r>
            <a:endParaRPr lang="zh-CN" altLang="en-US" dirty="0"/>
          </a:p>
        </p:txBody>
      </p:sp>
      <p:sp>
        <p:nvSpPr>
          <p:cNvPr id="3" name="内容占位符 2"/>
          <p:cNvSpPr>
            <a:spLocks noGrp="1"/>
          </p:cNvSpPr>
          <p:nvPr>
            <p:ph idx="1"/>
          </p:nvPr>
        </p:nvSpPr>
        <p:spPr>
          <a:xfrm>
            <a:off x="781684" y="1633523"/>
            <a:ext cx="7445554" cy="4478922"/>
          </a:xfrm>
        </p:spPr>
        <p:txBody>
          <a:bodyPr/>
          <a:lstStyle/>
          <a:p>
            <a:r>
              <a:rPr lang="en-US" altLang="zh-CN" dirty="0" smtClean="0"/>
              <a:t>Sense and Denotation</a:t>
            </a:r>
          </a:p>
          <a:p>
            <a:pPr lvl="1"/>
            <a:r>
              <a:rPr lang="en-US" altLang="zh-CN" dirty="0" smtClean="0"/>
              <a:t>Sense: deals with relationship inside the language</a:t>
            </a:r>
          </a:p>
          <a:p>
            <a:pPr lvl="2"/>
            <a:r>
              <a:rPr lang="en-US" altLang="zh-CN" dirty="0" smtClean="0"/>
              <a:t>Abstract, without reference to the world</a:t>
            </a:r>
          </a:p>
          <a:p>
            <a:pPr lvl="1"/>
            <a:r>
              <a:rPr lang="en-US" altLang="zh-CN" dirty="0" smtClean="0"/>
              <a:t>Denotation</a:t>
            </a:r>
            <a:r>
              <a:rPr lang="en-US" altLang="zh-CN" dirty="0"/>
              <a:t>: The entity / class of entities that an expression picks out </a:t>
            </a:r>
            <a:endParaRPr lang="en-US" altLang="zh-CN" dirty="0" smtClean="0"/>
          </a:p>
          <a:p>
            <a:pPr lvl="2"/>
            <a:r>
              <a:rPr lang="en-US" altLang="zh-CN" dirty="0" smtClean="0"/>
              <a:t>The real object in the world</a:t>
            </a:r>
          </a:p>
          <a:p>
            <a:pPr lvl="1"/>
            <a:r>
              <a:rPr lang="en-US" altLang="zh-CN" dirty="0"/>
              <a:t>The broader the denotation, the fewer detailed sense </a:t>
            </a:r>
            <a:r>
              <a:rPr lang="en-US" altLang="zh-CN" dirty="0" smtClean="0"/>
              <a:t>relations</a:t>
            </a:r>
          </a:p>
          <a:p>
            <a:pPr lvl="2"/>
            <a:r>
              <a:rPr lang="en-US" altLang="zh-CN" dirty="0"/>
              <a:t>animal : broader denotation, less detailed sense </a:t>
            </a:r>
            <a:endParaRPr lang="en-US" altLang="zh-CN" dirty="0" smtClean="0"/>
          </a:p>
          <a:p>
            <a:pPr lvl="2"/>
            <a:r>
              <a:rPr lang="en-US" altLang="zh-CN" dirty="0" smtClean="0"/>
              <a:t>dog </a:t>
            </a:r>
            <a:r>
              <a:rPr lang="en-US" altLang="zh-CN" dirty="0"/>
              <a:t>: narrower denotation, more detailed sense</a:t>
            </a:r>
            <a:endParaRPr lang="en-US" altLang="zh-CN" dirty="0" smtClean="0"/>
          </a:p>
          <a:p>
            <a:r>
              <a:rPr lang="en-US" altLang="zh-CN" dirty="0" smtClean="0"/>
              <a:t>For example,</a:t>
            </a:r>
            <a:endParaRPr lang="zh-CN" altLang="en-US" dirty="0"/>
          </a:p>
        </p:txBody>
      </p:sp>
      <p:pic>
        <p:nvPicPr>
          <p:cNvPr id="4" name="图片 3"/>
          <p:cNvPicPr>
            <a:picLocks noChangeAspect="1"/>
          </p:cNvPicPr>
          <p:nvPr/>
        </p:nvPicPr>
        <p:blipFill>
          <a:blip r:embed="rId2"/>
          <a:stretch>
            <a:fillRect/>
          </a:stretch>
        </p:blipFill>
        <p:spPr>
          <a:xfrm>
            <a:off x="7998652" y="1755497"/>
            <a:ext cx="4104762" cy="3438095"/>
          </a:xfrm>
          <a:prstGeom prst="rect">
            <a:avLst/>
          </a:prstGeom>
        </p:spPr>
      </p:pic>
      <p:sp>
        <p:nvSpPr>
          <p:cNvPr id="5" name="文本框 4"/>
          <p:cNvSpPr txBox="1"/>
          <p:nvPr/>
        </p:nvSpPr>
        <p:spPr>
          <a:xfrm>
            <a:off x="2182860" y="5751325"/>
            <a:ext cx="2076915" cy="369332"/>
          </a:xfrm>
          <a:prstGeom prst="rect">
            <a:avLst/>
          </a:prstGeom>
          <a:noFill/>
        </p:spPr>
        <p:txBody>
          <a:bodyPr wrap="none" rtlCol="0">
            <a:spAutoFit/>
          </a:bodyPr>
          <a:lstStyle/>
          <a:p>
            <a:r>
              <a:rPr lang="en-US" altLang="zh-CN" dirty="0">
                <a:solidFill>
                  <a:srgbClr val="FF0000"/>
                </a:solidFill>
              </a:rPr>
              <a:t>h</a:t>
            </a:r>
            <a:r>
              <a:rPr lang="en-US" altLang="zh-CN" dirty="0" smtClean="0">
                <a:solidFill>
                  <a:srgbClr val="FF0000"/>
                </a:solidFill>
              </a:rPr>
              <a:t>ost1 </a:t>
            </a:r>
            <a:r>
              <a:rPr lang="en-US" altLang="zh-CN" dirty="0" smtClean="0"/>
              <a:t>provides</a:t>
            </a:r>
            <a:r>
              <a:rPr lang="en-US" altLang="zh-CN" dirty="0" smtClean="0">
                <a:solidFill>
                  <a:srgbClr val="FF0000"/>
                </a:solidFill>
              </a:rPr>
              <a:t> cpu1</a:t>
            </a:r>
            <a:endParaRPr lang="zh-CN" altLang="en-US" dirty="0">
              <a:solidFill>
                <a:srgbClr val="FF0000"/>
              </a:solidFill>
            </a:endParaRPr>
          </a:p>
        </p:txBody>
      </p:sp>
      <p:cxnSp>
        <p:nvCxnSpPr>
          <p:cNvPr id="7" name="直接箭头连接符 6"/>
          <p:cNvCxnSpPr/>
          <p:nvPr/>
        </p:nvCxnSpPr>
        <p:spPr>
          <a:xfrm flipH="1">
            <a:off x="2223573" y="6030398"/>
            <a:ext cx="244434" cy="2509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423614" y="6160074"/>
            <a:ext cx="1518493" cy="369332"/>
          </a:xfrm>
          <a:prstGeom prst="rect">
            <a:avLst/>
          </a:prstGeom>
          <a:noFill/>
        </p:spPr>
        <p:txBody>
          <a:bodyPr wrap="none" rtlCol="0">
            <a:spAutoFit/>
          </a:bodyPr>
          <a:lstStyle>
            <a:defPPr>
              <a:defRPr lang="zh-CN"/>
            </a:defPPr>
            <a:lvl1pPr>
              <a:defRPr>
                <a:solidFill>
                  <a:srgbClr val="FF0000"/>
                </a:solidFill>
              </a:defRPr>
            </a:lvl1pPr>
          </a:lstStyle>
          <a:p>
            <a:r>
              <a:rPr lang="en-US" altLang="zh-CN" dirty="0"/>
              <a:t>Identifies host</a:t>
            </a:r>
            <a:endParaRPr lang="zh-CN" altLang="en-US" dirty="0"/>
          </a:p>
        </p:txBody>
      </p:sp>
      <p:sp>
        <p:nvSpPr>
          <p:cNvPr id="9" name="文本框 8"/>
          <p:cNvSpPr txBox="1"/>
          <p:nvPr/>
        </p:nvSpPr>
        <p:spPr>
          <a:xfrm>
            <a:off x="3121552" y="6160074"/>
            <a:ext cx="1452129" cy="369332"/>
          </a:xfrm>
          <a:prstGeom prst="rect">
            <a:avLst/>
          </a:prstGeom>
          <a:noFill/>
        </p:spPr>
        <p:txBody>
          <a:bodyPr wrap="none" rtlCol="0">
            <a:spAutoFit/>
          </a:bodyPr>
          <a:lstStyle/>
          <a:p>
            <a:r>
              <a:rPr lang="en-US" altLang="zh-CN" dirty="0" smtClean="0">
                <a:solidFill>
                  <a:srgbClr val="FF0000"/>
                </a:solidFill>
              </a:rPr>
              <a:t>Identifies </a:t>
            </a:r>
            <a:r>
              <a:rPr lang="en-US" altLang="zh-CN" dirty="0" err="1" smtClean="0">
                <a:solidFill>
                  <a:srgbClr val="FF0000"/>
                </a:solidFill>
              </a:rPr>
              <a:t>cpu</a:t>
            </a:r>
            <a:endParaRPr lang="zh-CN" altLang="en-US" dirty="0">
              <a:solidFill>
                <a:srgbClr val="FF0000"/>
              </a:solidFill>
            </a:endParaRPr>
          </a:p>
        </p:txBody>
      </p:sp>
      <p:cxnSp>
        <p:nvCxnSpPr>
          <p:cNvPr id="10" name="直接箭头连接符 9"/>
          <p:cNvCxnSpPr/>
          <p:nvPr/>
        </p:nvCxnSpPr>
        <p:spPr>
          <a:xfrm flipH="1">
            <a:off x="3897048" y="6030398"/>
            <a:ext cx="53705" cy="2509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393135" y="6496116"/>
            <a:ext cx="1265539" cy="369332"/>
          </a:xfrm>
          <a:prstGeom prst="rect">
            <a:avLst/>
          </a:prstGeom>
          <a:noFill/>
        </p:spPr>
        <p:txBody>
          <a:bodyPr wrap="none" rtlCol="0">
            <a:spAutoFit/>
          </a:bodyPr>
          <a:lstStyle/>
          <a:p>
            <a:r>
              <a:rPr lang="en-US" altLang="zh-CN" b="1" dirty="0" smtClean="0">
                <a:solidFill>
                  <a:srgbClr val="FF0000"/>
                </a:solidFill>
              </a:rPr>
              <a:t>Denotation</a:t>
            </a:r>
            <a:endParaRPr lang="zh-CN" altLang="en-US" b="1" dirty="0">
              <a:solidFill>
                <a:srgbClr val="FF0000"/>
              </a:solidFill>
            </a:endParaRPr>
          </a:p>
        </p:txBody>
      </p:sp>
      <p:sp>
        <p:nvSpPr>
          <p:cNvPr id="14" name="文本框 13"/>
          <p:cNvSpPr txBox="1"/>
          <p:nvPr/>
        </p:nvSpPr>
        <p:spPr>
          <a:xfrm>
            <a:off x="5301534" y="6486623"/>
            <a:ext cx="2023054" cy="369332"/>
          </a:xfrm>
          <a:prstGeom prst="rect">
            <a:avLst/>
          </a:prstGeom>
          <a:noFill/>
        </p:spPr>
        <p:txBody>
          <a:bodyPr wrap="none" rtlCol="0">
            <a:spAutoFit/>
          </a:bodyPr>
          <a:lstStyle/>
          <a:p>
            <a:r>
              <a:rPr lang="en-US" altLang="zh-CN" b="1" dirty="0" smtClean="0">
                <a:solidFill>
                  <a:srgbClr val="FF0000"/>
                </a:solidFill>
              </a:rPr>
              <a:t>Sense in ecosystem</a:t>
            </a:r>
            <a:endParaRPr lang="zh-CN" altLang="en-US" b="1" dirty="0">
              <a:solidFill>
                <a:srgbClr val="FF0000"/>
              </a:solidFill>
            </a:endParaRPr>
          </a:p>
        </p:txBody>
      </p:sp>
      <p:sp>
        <p:nvSpPr>
          <p:cNvPr id="15" name="文本框 14"/>
          <p:cNvSpPr txBox="1"/>
          <p:nvPr/>
        </p:nvSpPr>
        <p:spPr>
          <a:xfrm>
            <a:off x="5140124" y="6139264"/>
            <a:ext cx="2076915" cy="369332"/>
          </a:xfrm>
          <a:prstGeom prst="rect">
            <a:avLst/>
          </a:prstGeom>
          <a:noFill/>
        </p:spPr>
        <p:txBody>
          <a:bodyPr wrap="none" rtlCol="0">
            <a:spAutoFit/>
          </a:bodyPr>
          <a:lstStyle/>
          <a:p>
            <a:r>
              <a:rPr lang="en-US" altLang="zh-CN" dirty="0">
                <a:solidFill>
                  <a:srgbClr val="FF0000"/>
                </a:solidFill>
              </a:rPr>
              <a:t>h</a:t>
            </a:r>
            <a:r>
              <a:rPr lang="en-US" altLang="zh-CN" dirty="0" smtClean="0">
                <a:solidFill>
                  <a:srgbClr val="FF0000"/>
                </a:solidFill>
              </a:rPr>
              <a:t>ost1 provides cpu1</a:t>
            </a:r>
            <a:endParaRPr lang="zh-CN" altLang="en-US" dirty="0">
              <a:solidFill>
                <a:srgbClr val="FF0000"/>
              </a:solidFill>
            </a:endParaRPr>
          </a:p>
        </p:txBody>
      </p:sp>
      <p:cxnSp>
        <p:nvCxnSpPr>
          <p:cNvPr id="16" name="直接箭头连接符 15"/>
          <p:cNvCxnSpPr>
            <a:stCxn id="15" idx="0"/>
          </p:cNvCxnSpPr>
          <p:nvPr/>
        </p:nvCxnSpPr>
        <p:spPr>
          <a:xfrm flipV="1">
            <a:off x="6178582" y="5754102"/>
            <a:ext cx="374364" cy="3851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112914" y="5845732"/>
            <a:ext cx="667170" cy="369332"/>
          </a:xfrm>
          <a:prstGeom prst="rect">
            <a:avLst/>
          </a:prstGeom>
          <a:noFill/>
        </p:spPr>
        <p:txBody>
          <a:bodyPr wrap="none" rtlCol="0">
            <a:spAutoFit/>
          </a:bodyPr>
          <a:lstStyle/>
          <a:p>
            <a:r>
              <a:rPr lang="en-US" altLang="zh-CN" dirty="0" smtClean="0">
                <a:solidFill>
                  <a:srgbClr val="FF0000"/>
                </a:solidFill>
              </a:rPr>
              <a:t>goals</a:t>
            </a:r>
            <a:endParaRPr lang="zh-CN" altLang="en-US" dirty="0">
              <a:solidFill>
                <a:srgbClr val="FF0000"/>
              </a:solidFill>
            </a:endParaRPr>
          </a:p>
        </p:txBody>
      </p:sp>
      <p:sp>
        <p:nvSpPr>
          <p:cNvPr id="21" name="文本框 20"/>
          <p:cNvSpPr txBox="1"/>
          <p:nvPr/>
        </p:nvSpPr>
        <p:spPr>
          <a:xfrm>
            <a:off x="6307038" y="5432024"/>
            <a:ext cx="946093" cy="369332"/>
          </a:xfrm>
          <a:prstGeom prst="rect">
            <a:avLst/>
          </a:prstGeom>
          <a:noFill/>
        </p:spPr>
        <p:txBody>
          <a:bodyPr wrap="none" rtlCol="0">
            <a:spAutoFit/>
          </a:bodyPr>
          <a:lstStyle/>
          <a:p>
            <a:r>
              <a:rPr lang="en-US" altLang="zh-CN" dirty="0">
                <a:solidFill>
                  <a:srgbClr val="FF0000"/>
                </a:solidFill>
              </a:rPr>
              <a:t>e</a:t>
            </a:r>
            <a:r>
              <a:rPr lang="en-US" altLang="zh-CN" dirty="0" smtClean="0">
                <a:solidFill>
                  <a:srgbClr val="FF0000"/>
                </a:solidFill>
              </a:rPr>
              <a:t>-bank1</a:t>
            </a:r>
            <a:endParaRPr lang="zh-CN" altLang="en-US" dirty="0">
              <a:solidFill>
                <a:srgbClr val="FF0000"/>
              </a:solidFill>
            </a:endParaRPr>
          </a:p>
        </p:txBody>
      </p:sp>
      <p:sp>
        <p:nvSpPr>
          <p:cNvPr id="22" name="文本框 21"/>
          <p:cNvSpPr txBox="1"/>
          <p:nvPr/>
        </p:nvSpPr>
        <p:spPr>
          <a:xfrm>
            <a:off x="4202334" y="5582262"/>
            <a:ext cx="2099357" cy="369332"/>
          </a:xfrm>
          <a:prstGeom prst="rect">
            <a:avLst/>
          </a:prstGeom>
          <a:noFill/>
        </p:spPr>
        <p:txBody>
          <a:bodyPr wrap="none" rtlCol="0">
            <a:spAutoFit/>
          </a:bodyPr>
          <a:lstStyle/>
          <a:p>
            <a:r>
              <a:rPr lang="en-US" altLang="zh-CN" dirty="0" smtClean="0">
                <a:solidFill>
                  <a:srgbClr val="FF0000"/>
                </a:solidFill>
              </a:rPr>
              <a:t>Host1 provides cpu2</a:t>
            </a:r>
            <a:endParaRPr lang="zh-CN" altLang="en-US" dirty="0">
              <a:solidFill>
                <a:srgbClr val="FF0000"/>
              </a:solidFill>
            </a:endParaRPr>
          </a:p>
        </p:txBody>
      </p:sp>
      <p:cxnSp>
        <p:nvCxnSpPr>
          <p:cNvPr id="23" name="直接箭头连接符 22"/>
          <p:cNvCxnSpPr/>
          <p:nvPr/>
        </p:nvCxnSpPr>
        <p:spPr>
          <a:xfrm flipH="1" flipV="1">
            <a:off x="5585523" y="5929426"/>
            <a:ext cx="458163" cy="3225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397419" y="5916698"/>
            <a:ext cx="789190" cy="369332"/>
          </a:xfrm>
          <a:prstGeom prst="rect">
            <a:avLst/>
          </a:prstGeom>
          <a:noFill/>
        </p:spPr>
        <p:txBody>
          <a:bodyPr wrap="none" rtlCol="0">
            <a:spAutoFit/>
          </a:bodyPr>
          <a:lstStyle/>
          <a:p>
            <a:r>
              <a:rPr lang="en-US" altLang="zh-CN" dirty="0" smtClean="0">
                <a:solidFill>
                  <a:srgbClr val="FF0000"/>
                </a:solidFill>
              </a:rPr>
              <a:t>shares</a:t>
            </a:r>
            <a:endParaRPr lang="zh-CN" altLang="en-US" dirty="0">
              <a:solidFill>
                <a:srgbClr val="FF0000"/>
              </a:solidFill>
            </a:endParaRPr>
          </a:p>
        </p:txBody>
      </p:sp>
      <p:sp>
        <p:nvSpPr>
          <p:cNvPr id="31" name="文本框 30"/>
          <p:cNvSpPr txBox="1"/>
          <p:nvPr/>
        </p:nvSpPr>
        <p:spPr>
          <a:xfrm>
            <a:off x="8432143" y="5250817"/>
            <a:ext cx="3126562" cy="369332"/>
          </a:xfrm>
          <a:prstGeom prst="rect">
            <a:avLst/>
          </a:prstGeom>
          <a:noFill/>
        </p:spPr>
        <p:txBody>
          <a:bodyPr wrap="none" rtlCol="0">
            <a:spAutoFit/>
          </a:bodyPr>
          <a:lstStyle/>
          <a:p>
            <a:r>
              <a:rPr lang="en-US" altLang="zh-CN" dirty="0" smtClean="0">
                <a:solidFill>
                  <a:srgbClr val="FF0000"/>
                </a:solidFill>
              </a:rPr>
              <a:t>What’s the orange’s meaning?</a:t>
            </a:r>
            <a:endParaRPr lang="zh-CN" altLang="en-US" dirty="0">
              <a:solidFill>
                <a:srgbClr val="FF0000"/>
              </a:solidFill>
            </a:endParaRPr>
          </a:p>
        </p:txBody>
      </p:sp>
      <p:sp>
        <p:nvSpPr>
          <p:cNvPr id="32" name="文本框 31"/>
          <p:cNvSpPr txBox="1"/>
          <p:nvPr/>
        </p:nvSpPr>
        <p:spPr>
          <a:xfrm>
            <a:off x="7522924" y="5557930"/>
            <a:ext cx="4580490" cy="646331"/>
          </a:xfrm>
          <a:prstGeom prst="rect">
            <a:avLst/>
          </a:prstGeom>
          <a:noFill/>
        </p:spPr>
        <p:txBody>
          <a:bodyPr wrap="square" rtlCol="0">
            <a:spAutoFit/>
          </a:bodyPr>
          <a:lstStyle/>
          <a:p>
            <a:r>
              <a:rPr lang="en-US" altLang="zh-CN" dirty="0" smtClean="0">
                <a:solidFill>
                  <a:srgbClr val="FF0000"/>
                </a:solidFill>
              </a:rPr>
              <a:t>Sense: the abstract concept beyond the object</a:t>
            </a:r>
          </a:p>
          <a:p>
            <a:r>
              <a:rPr lang="en-US" altLang="zh-CN" dirty="0" smtClean="0">
                <a:solidFill>
                  <a:srgbClr val="FF0000"/>
                </a:solidFill>
              </a:rPr>
              <a:t>Reference: the object in world</a:t>
            </a:r>
            <a:endParaRPr lang="zh-CN" altLang="en-US" dirty="0">
              <a:solidFill>
                <a:srgbClr val="FF0000"/>
              </a:solidFill>
            </a:endParaRPr>
          </a:p>
        </p:txBody>
      </p:sp>
      <p:sp>
        <p:nvSpPr>
          <p:cNvPr id="33" name="文本框 32"/>
          <p:cNvSpPr txBox="1"/>
          <p:nvPr/>
        </p:nvSpPr>
        <p:spPr>
          <a:xfrm>
            <a:off x="8052441" y="6199267"/>
            <a:ext cx="4107489" cy="369332"/>
          </a:xfrm>
          <a:prstGeom prst="rect">
            <a:avLst/>
          </a:prstGeom>
          <a:noFill/>
        </p:spPr>
        <p:txBody>
          <a:bodyPr wrap="square" rtlCol="0">
            <a:spAutoFit/>
          </a:bodyPr>
          <a:lstStyle/>
          <a:p>
            <a:r>
              <a:rPr lang="en-US" altLang="zh-CN" dirty="0" smtClean="0">
                <a:solidFill>
                  <a:srgbClr val="FF0000"/>
                </a:solidFill>
              </a:rPr>
              <a:t>Sense: a orange vs Reference: the orange</a:t>
            </a:r>
            <a:endParaRPr lang="zh-CN" altLang="en-US" dirty="0">
              <a:solidFill>
                <a:srgbClr val="FF0000"/>
              </a:solidFill>
            </a:endParaRPr>
          </a:p>
        </p:txBody>
      </p:sp>
      <p:grpSp>
        <p:nvGrpSpPr>
          <p:cNvPr id="39" name="组合 38"/>
          <p:cNvGrpSpPr/>
          <p:nvPr/>
        </p:nvGrpSpPr>
        <p:grpSpPr>
          <a:xfrm>
            <a:off x="8089601" y="222415"/>
            <a:ext cx="3469104" cy="1610981"/>
            <a:chOff x="7970932" y="32475"/>
            <a:chExt cx="3469104" cy="1610981"/>
          </a:xfrm>
        </p:grpSpPr>
        <p:grpSp>
          <p:nvGrpSpPr>
            <p:cNvPr id="34" name="组合 33"/>
            <p:cNvGrpSpPr/>
            <p:nvPr/>
          </p:nvGrpSpPr>
          <p:grpSpPr>
            <a:xfrm>
              <a:off x="7970932" y="32475"/>
              <a:ext cx="3469104" cy="1610981"/>
              <a:chOff x="7708234" y="147175"/>
              <a:chExt cx="3469104" cy="1610981"/>
            </a:xfrm>
          </p:grpSpPr>
          <p:pic>
            <p:nvPicPr>
              <p:cNvPr id="35" name="内容占位符 3"/>
              <p:cNvPicPr>
                <a:picLocks noChangeAspect="1"/>
              </p:cNvPicPr>
              <p:nvPr/>
            </p:nvPicPr>
            <p:blipFill>
              <a:blip r:embed="rId3"/>
              <a:stretch>
                <a:fillRect/>
              </a:stretch>
            </p:blipFill>
            <p:spPr>
              <a:xfrm>
                <a:off x="7708234" y="147175"/>
                <a:ext cx="3469104" cy="1610981"/>
              </a:xfrm>
              <a:prstGeom prst="rect">
                <a:avLst/>
              </a:prstGeom>
            </p:spPr>
          </p:pic>
          <p:sp>
            <p:nvSpPr>
              <p:cNvPr id="36" name="椭圆 35"/>
              <p:cNvSpPr/>
              <p:nvPr/>
            </p:nvSpPr>
            <p:spPr>
              <a:xfrm>
                <a:off x="7708235" y="709197"/>
                <a:ext cx="655710" cy="3640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9221505" y="625939"/>
              <a:ext cx="934794" cy="3326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519450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to do if semantic interoperation?</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Semantic representation</a:t>
            </a:r>
          </a:p>
          <a:p>
            <a:pPr lvl="1"/>
            <a:r>
              <a:rPr lang="en-US" altLang="zh-CN" dirty="0" smtClean="0"/>
              <a:t>Symbolization – refers to the object with the symbol</a:t>
            </a:r>
          </a:p>
          <a:p>
            <a:pPr lvl="1"/>
            <a:r>
              <a:rPr lang="en-US" altLang="zh-CN" dirty="0" smtClean="0"/>
              <a:t>Reflection – reflect the physical world in the symbol world(semantic space)</a:t>
            </a:r>
          </a:p>
          <a:p>
            <a:r>
              <a:rPr lang="en-US" altLang="zh-CN" dirty="0" smtClean="0"/>
              <a:t>System property –CMT &amp; OPT co-existing by interoperating with system</a:t>
            </a:r>
            <a:endParaRPr lang="en-US" altLang="zh-CN" dirty="0"/>
          </a:p>
          <a:p>
            <a:pPr lvl="1"/>
            <a:r>
              <a:rPr lang="en-US" altLang="zh-CN" dirty="0" smtClean="0"/>
              <a:t>Framework – Design principles independent of individuals</a:t>
            </a:r>
            <a:endParaRPr lang="en-US" altLang="zh-CN" dirty="0"/>
          </a:p>
          <a:p>
            <a:pPr lvl="1"/>
            <a:r>
              <a:rPr lang="en-US" altLang="zh-CN" dirty="0" smtClean="0"/>
              <a:t>System motivation – conservation law</a:t>
            </a:r>
          </a:p>
          <a:p>
            <a:r>
              <a:rPr lang="en-US" altLang="zh-CN" dirty="0" smtClean="0"/>
              <a:t>Logic – Logic as a representation of the world</a:t>
            </a:r>
          </a:p>
          <a:p>
            <a:pPr lvl="1"/>
            <a:r>
              <a:rPr lang="en-US" altLang="zh-CN" dirty="0" smtClean="0"/>
              <a:t>Argument (logical form) to truth-making</a:t>
            </a:r>
          </a:p>
          <a:p>
            <a:pPr lvl="2"/>
            <a:r>
              <a:rPr lang="en-US" altLang="zh-CN" dirty="0" smtClean="0"/>
              <a:t>Proof</a:t>
            </a:r>
          </a:p>
          <a:p>
            <a:pPr lvl="1"/>
            <a:r>
              <a:rPr lang="en-US" altLang="zh-CN" dirty="0" smtClean="0"/>
              <a:t>Sense-making in a holistic way</a:t>
            </a:r>
          </a:p>
          <a:p>
            <a:pPr lvl="2"/>
            <a:r>
              <a:rPr lang="en-US" altLang="zh-CN" dirty="0" smtClean="0"/>
              <a:t>Change is WAVE  </a:t>
            </a:r>
          </a:p>
          <a:p>
            <a:r>
              <a:rPr lang="en-US" altLang="zh-CN" dirty="0" smtClean="0"/>
              <a:t>Semantic Completeness – </a:t>
            </a:r>
            <a:r>
              <a:rPr lang="en-US" altLang="zh-CN" dirty="0"/>
              <a:t>basis of cogent </a:t>
            </a:r>
            <a:r>
              <a:rPr lang="en-US" altLang="zh-CN" dirty="0" smtClean="0"/>
              <a:t>proof</a:t>
            </a:r>
          </a:p>
          <a:p>
            <a:pPr lvl="1"/>
            <a:r>
              <a:rPr lang="en-US" altLang="zh-CN" dirty="0" smtClean="0"/>
              <a:t>Order thinking – no order, no semantic completeness</a:t>
            </a:r>
          </a:p>
        </p:txBody>
      </p:sp>
    </p:spTree>
    <p:extLst>
      <p:ext uri="{BB962C8B-B14F-4D97-AF65-F5344CB8AC3E}">
        <p14:creationId xmlns:p14="http://schemas.microsoft.com/office/powerpoint/2010/main" val="677903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build the ideal world among different motivations?</a:t>
            </a:r>
            <a:endParaRPr lang="zh-CN" altLang="en-US" dirty="0"/>
          </a:p>
        </p:txBody>
      </p:sp>
      <p:sp>
        <p:nvSpPr>
          <p:cNvPr id="3" name="内容占位符 2"/>
          <p:cNvSpPr>
            <a:spLocks noGrp="1"/>
          </p:cNvSpPr>
          <p:nvPr>
            <p:ph idx="1"/>
          </p:nvPr>
        </p:nvSpPr>
        <p:spPr/>
        <p:txBody>
          <a:bodyPr>
            <a:normAutofit/>
          </a:bodyPr>
          <a:lstStyle/>
          <a:p>
            <a:r>
              <a:rPr lang="en-US" altLang="zh-CN" dirty="0" smtClean="0"/>
              <a:t>Truth – LR’s truth</a:t>
            </a:r>
            <a:endParaRPr lang="en-US" altLang="zh-CN" dirty="0"/>
          </a:p>
          <a:p>
            <a:pPr lvl="1"/>
            <a:r>
              <a:rPr lang="en-US" altLang="zh-CN" dirty="0"/>
              <a:t>P</a:t>
            </a:r>
            <a:r>
              <a:rPr lang="en-US" altLang="zh-CN" dirty="0" smtClean="0"/>
              <a:t>riori(Axioms) – </a:t>
            </a:r>
            <a:r>
              <a:rPr lang="en-US" altLang="zh-CN" dirty="0" smtClean="0">
                <a:solidFill>
                  <a:srgbClr val="FF0000"/>
                </a:solidFill>
              </a:rPr>
              <a:t>NO need </a:t>
            </a:r>
            <a:r>
              <a:rPr lang="en-US" altLang="zh-CN" dirty="0" smtClean="0"/>
              <a:t>to proof, system law as the priori </a:t>
            </a:r>
          </a:p>
          <a:p>
            <a:pPr lvl="1"/>
            <a:r>
              <a:rPr lang="en-US" altLang="zh-CN" dirty="0"/>
              <a:t>P</a:t>
            </a:r>
            <a:r>
              <a:rPr lang="en-US" altLang="zh-CN" dirty="0" smtClean="0"/>
              <a:t>osteriori(Theories) – </a:t>
            </a:r>
            <a:r>
              <a:rPr lang="en-US" altLang="zh-CN" dirty="0" smtClean="0">
                <a:solidFill>
                  <a:srgbClr val="FF0000"/>
                </a:solidFill>
              </a:rPr>
              <a:t>need</a:t>
            </a:r>
            <a:r>
              <a:rPr lang="en-US" altLang="zh-CN" dirty="0" smtClean="0"/>
              <a:t> to proof </a:t>
            </a:r>
          </a:p>
          <a:p>
            <a:r>
              <a:rPr lang="en-US" altLang="zh-CN" dirty="0" smtClean="0"/>
              <a:t>Truth-making</a:t>
            </a:r>
          </a:p>
          <a:p>
            <a:pPr lvl="1"/>
            <a:r>
              <a:rPr lang="en-US" altLang="zh-CN" dirty="0" smtClean="0"/>
              <a:t>It’s logic proof by argument on the basis of priori &amp; posteriori</a:t>
            </a:r>
          </a:p>
          <a:p>
            <a:pPr lvl="2"/>
            <a:r>
              <a:rPr lang="en-US" altLang="zh-CN" dirty="0" smtClean="0"/>
              <a:t>Priori -(DIA logic)-&gt; Posteriori </a:t>
            </a:r>
          </a:p>
          <a:p>
            <a:pPr lvl="1"/>
            <a:r>
              <a:rPr lang="en-US" altLang="zh-CN" dirty="0" smtClean="0"/>
              <a:t>Proof what &amp; Why? – if </a:t>
            </a:r>
            <a:r>
              <a:rPr lang="en-US" altLang="zh-CN" dirty="0"/>
              <a:t>the emergent event/data falsify the previous </a:t>
            </a:r>
            <a:r>
              <a:rPr lang="en-US" altLang="zh-CN" dirty="0" smtClean="0"/>
              <a:t>theories</a:t>
            </a:r>
          </a:p>
          <a:p>
            <a:pPr lvl="2"/>
            <a:r>
              <a:rPr lang="en-US" altLang="zh-CN" dirty="0" smtClean="0"/>
              <a:t>Do scientific research each time to prove if assumptions mismatch with the emergence</a:t>
            </a:r>
          </a:p>
          <a:p>
            <a:pPr lvl="2"/>
            <a:r>
              <a:rPr lang="en-US" altLang="zh-CN" dirty="0" smtClean="0"/>
              <a:t>Truth need to prove every OODA loop since we assume emergence</a:t>
            </a:r>
          </a:p>
        </p:txBody>
      </p:sp>
    </p:spTree>
    <p:extLst>
      <p:ext uri="{BB962C8B-B14F-4D97-AF65-F5344CB8AC3E}">
        <p14:creationId xmlns:p14="http://schemas.microsoft.com/office/powerpoint/2010/main" val="25435805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build the ideal world among different motivations?</a:t>
            </a:r>
            <a:endParaRPr lang="zh-CN" altLang="en-US" dirty="0"/>
          </a:p>
        </p:txBody>
      </p:sp>
      <p:sp>
        <p:nvSpPr>
          <p:cNvPr id="3" name="内容占位符 2"/>
          <p:cNvSpPr>
            <a:spLocks noGrp="1"/>
          </p:cNvSpPr>
          <p:nvPr>
            <p:ph idx="1"/>
          </p:nvPr>
        </p:nvSpPr>
        <p:spPr>
          <a:xfrm>
            <a:off x="838200" y="1825624"/>
            <a:ext cx="10820400" cy="4683459"/>
          </a:xfrm>
        </p:spPr>
        <p:txBody>
          <a:bodyPr>
            <a:normAutofit fontScale="92500" lnSpcReduction="20000"/>
          </a:bodyPr>
          <a:lstStyle/>
          <a:p>
            <a:r>
              <a:rPr lang="en-US" altLang="zh-CN" dirty="0" smtClean="0"/>
              <a:t>Key problems</a:t>
            </a:r>
          </a:p>
          <a:p>
            <a:pPr lvl="1"/>
            <a:r>
              <a:rPr lang="en-US" altLang="zh-CN" dirty="0"/>
              <a:t>How to handle the WAVE effect</a:t>
            </a:r>
            <a:r>
              <a:rPr lang="en-US" altLang="zh-CN" dirty="0" smtClean="0"/>
              <a:t>?</a:t>
            </a:r>
          </a:p>
          <a:p>
            <a:pPr lvl="2"/>
            <a:r>
              <a:rPr lang="en-US" altLang="zh-CN" dirty="0" smtClean="0"/>
              <a:t>Change is wave, which spreads everywhere at the same time in the network. Emergence from wave.</a:t>
            </a:r>
          </a:p>
          <a:p>
            <a:pPr lvl="3"/>
            <a:r>
              <a:rPr lang="en-US" altLang="zh-CN" dirty="0" smtClean="0"/>
              <a:t>When/where to start/end?</a:t>
            </a:r>
          </a:p>
          <a:p>
            <a:pPr lvl="2"/>
            <a:r>
              <a:rPr lang="en-US" altLang="zh-CN" dirty="0" err="1"/>
              <a:t>Schroedinger's</a:t>
            </a:r>
            <a:r>
              <a:rPr lang="en-US" altLang="zh-CN" dirty="0"/>
              <a:t> Cat </a:t>
            </a:r>
            <a:r>
              <a:rPr lang="en-US" altLang="zh-CN" dirty="0" smtClean="0"/>
              <a:t>- Don’t know if don’t see. But we can’t see ALL. </a:t>
            </a:r>
          </a:p>
          <a:p>
            <a:pPr lvl="3"/>
            <a:r>
              <a:rPr lang="en-US" altLang="zh-CN" dirty="0" smtClean="0"/>
              <a:t>How to see? – holistic thinking</a:t>
            </a:r>
          </a:p>
          <a:p>
            <a:pPr lvl="1"/>
            <a:r>
              <a:rPr lang="en-US" altLang="zh-CN" dirty="0" smtClean="0"/>
              <a:t>Completeness : Logic + Semantic</a:t>
            </a:r>
          </a:p>
          <a:p>
            <a:pPr lvl="2"/>
            <a:r>
              <a:rPr lang="en-US" altLang="zh-CN" dirty="0" smtClean="0"/>
              <a:t>Logical completeness </a:t>
            </a:r>
          </a:p>
          <a:p>
            <a:pPr lvl="3"/>
            <a:r>
              <a:rPr lang="en-US" altLang="zh-CN" dirty="0" smtClean="0"/>
              <a:t>Can we make sure the system is safe to the change’s wave?</a:t>
            </a:r>
          </a:p>
          <a:p>
            <a:pPr lvl="4"/>
            <a:r>
              <a:rPr lang="en-US" altLang="zh-CN" dirty="0" smtClean="0"/>
              <a:t>Are theories still true now with the emergent data?  </a:t>
            </a:r>
          </a:p>
          <a:p>
            <a:pPr lvl="3"/>
            <a:r>
              <a:rPr lang="en-US" altLang="zh-CN" dirty="0" smtClean="0"/>
              <a:t>Have we try </a:t>
            </a:r>
            <a:r>
              <a:rPr lang="en-US" altLang="zh-CN" dirty="0" smtClean="0">
                <a:solidFill>
                  <a:srgbClr val="FF0000"/>
                </a:solidFill>
              </a:rPr>
              <a:t>all 21-centry theories </a:t>
            </a:r>
            <a:r>
              <a:rPr lang="en-US" altLang="zh-CN" dirty="0" smtClean="0"/>
              <a:t>to change the world?</a:t>
            </a:r>
          </a:p>
          <a:p>
            <a:pPr lvl="2"/>
            <a:r>
              <a:rPr lang="en-US" altLang="zh-CN" dirty="0" smtClean="0"/>
              <a:t>Semantic completeness</a:t>
            </a:r>
          </a:p>
          <a:p>
            <a:pPr lvl="3"/>
            <a:r>
              <a:rPr lang="en-US" altLang="zh-CN" dirty="0" smtClean="0"/>
              <a:t>How many dimensions care about the same change?</a:t>
            </a:r>
          </a:p>
          <a:p>
            <a:pPr lvl="4"/>
            <a:r>
              <a:rPr lang="en-US" altLang="zh-CN" dirty="0" smtClean="0"/>
              <a:t>Are these multiple dimensions complete?</a:t>
            </a:r>
          </a:p>
          <a:p>
            <a:pPr lvl="3"/>
            <a:r>
              <a:rPr lang="en-US" altLang="zh-CN" dirty="0" smtClean="0"/>
              <a:t>What will happen if some dimensions missed?</a:t>
            </a:r>
          </a:p>
          <a:p>
            <a:pPr lvl="4"/>
            <a:r>
              <a:rPr lang="en-US" altLang="zh-CN" dirty="0" smtClean="0"/>
              <a:t>Random &amp; Risk</a:t>
            </a:r>
          </a:p>
        </p:txBody>
      </p:sp>
    </p:spTree>
    <p:extLst>
      <p:ext uri="{BB962C8B-B14F-4D97-AF65-F5344CB8AC3E}">
        <p14:creationId xmlns:p14="http://schemas.microsoft.com/office/powerpoint/2010/main" val="2969405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build the ideal world among different motivations?</a:t>
            </a:r>
            <a:endParaRPr lang="zh-CN" altLang="en-US" dirty="0"/>
          </a:p>
        </p:txBody>
      </p:sp>
      <p:sp>
        <p:nvSpPr>
          <p:cNvPr id="3" name="内容占位符 2"/>
          <p:cNvSpPr>
            <a:spLocks noGrp="1"/>
          </p:cNvSpPr>
          <p:nvPr>
            <p:ph idx="1"/>
          </p:nvPr>
        </p:nvSpPr>
        <p:spPr/>
        <p:txBody>
          <a:bodyPr>
            <a:normAutofit/>
          </a:bodyPr>
          <a:lstStyle/>
          <a:p>
            <a:r>
              <a:rPr lang="en-US" altLang="zh-CN" dirty="0" smtClean="0"/>
              <a:t>Change-WAVE</a:t>
            </a:r>
          </a:p>
          <a:p>
            <a:pPr lvl="1"/>
            <a:r>
              <a:rPr lang="en-US" altLang="zh-CN" dirty="0" smtClean="0"/>
              <a:t>How to start?</a:t>
            </a:r>
          </a:p>
          <a:p>
            <a:pPr lvl="1"/>
            <a:r>
              <a:rPr lang="en-US" altLang="zh-CN" dirty="0" smtClean="0"/>
              <a:t>How to stop?</a:t>
            </a:r>
          </a:p>
        </p:txBody>
      </p:sp>
    </p:spTree>
    <p:extLst>
      <p:ext uri="{BB962C8B-B14F-4D97-AF65-F5344CB8AC3E}">
        <p14:creationId xmlns:p14="http://schemas.microsoft.com/office/powerpoint/2010/main" val="1790482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build the ideal world among different motivations?</a:t>
            </a:r>
            <a:endParaRPr lang="zh-CN" altLang="en-US" dirty="0"/>
          </a:p>
        </p:txBody>
      </p:sp>
      <p:sp>
        <p:nvSpPr>
          <p:cNvPr id="3" name="内容占位符 2"/>
          <p:cNvSpPr>
            <a:spLocks noGrp="1"/>
          </p:cNvSpPr>
          <p:nvPr>
            <p:ph idx="1"/>
          </p:nvPr>
        </p:nvSpPr>
        <p:spPr/>
        <p:txBody>
          <a:bodyPr>
            <a:normAutofit/>
          </a:bodyPr>
          <a:lstStyle/>
          <a:p>
            <a:endParaRPr lang="en-US" altLang="zh-CN" dirty="0" smtClean="0"/>
          </a:p>
        </p:txBody>
      </p:sp>
    </p:spTree>
    <p:extLst>
      <p:ext uri="{BB962C8B-B14F-4D97-AF65-F5344CB8AC3E}">
        <p14:creationId xmlns:p14="http://schemas.microsoft.com/office/powerpoint/2010/main" val="19335553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machine learns a new theory?</a:t>
            </a:r>
            <a:endParaRPr lang="zh-CN" altLang="en-US" dirty="0"/>
          </a:p>
        </p:txBody>
      </p:sp>
      <p:sp>
        <p:nvSpPr>
          <p:cNvPr id="3" name="内容占位符 2"/>
          <p:cNvSpPr>
            <a:spLocks noGrp="1"/>
          </p:cNvSpPr>
          <p:nvPr>
            <p:ph idx="1"/>
          </p:nvPr>
        </p:nvSpPr>
        <p:spPr/>
        <p:txBody>
          <a:bodyPr/>
          <a:lstStyle/>
          <a:p>
            <a:r>
              <a:rPr lang="en-US" altLang="zh-CN" dirty="0" smtClean="0"/>
              <a:t>Argument</a:t>
            </a:r>
          </a:p>
          <a:p>
            <a:pPr lvl="1"/>
            <a:r>
              <a:rPr lang="en-US" altLang="zh-CN" dirty="0" smtClean="0"/>
              <a:t>Sense-making</a:t>
            </a:r>
          </a:p>
          <a:p>
            <a:r>
              <a:rPr lang="en-US" altLang="zh-CN" dirty="0" smtClean="0"/>
              <a:t>Proof (DIA logic)</a:t>
            </a:r>
          </a:p>
          <a:p>
            <a:r>
              <a:rPr lang="en-US" altLang="zh-CN" dirty="0" smtClean="0"/>
              <a:t>Negation</a:t>
            </a:r>
          </a:p>
          <a:p>
            <a:r>
              <a:rPr lang="en-US" altLang="zh-CN" dirty="0" smtClean="0"/>
              <a:t>Long-short term real truth</a:t>
            </a:r>
          </a:p>
          <a:p>
            <a:pPr lvl="1"/>
            <a:r>
              <a:rPr lang="en-US" altLang="zh-CN" dirty="0" smtClean="0"/>
              <a:t>Working hypothesis – short term truth</a:t>
            </a:r>
          </a:p>
          <a:p>
            <a:pPr lvl="1"/>
            <a:r>
              <a:rPr lang="en-US" altLang="zh-CN" dirty="0" smtClean="0"/>
              <a:t>Dancing to prove what’s the truth?</a:t>
            </a:r>
          </a:p>
        </p:txBody>
      </p:sp>
    </p:spTree>
    <p:extLst>
      <p:ext uri="{BB962C8B-B14F-4D97-AF65-F5344CB8AC3E}">
        <p14:creationId xmlns:p14="http://schemas.microsoft.com/office/powerpoint/2010/main" val="40709639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buNone/>
            </a:pPr>
            <a:r>
              <a:rPr lang="en-US" altLang="zh-CN" sz="6000" dirty="0" smtClean="0"/>
              <a:t>Foundational study on the basic concepts behind LR idea</a:t>
            </a:r>
          </a:p>
          <a:p>
            <a:pPr marL="0" indent="0" algn="ctr">
              <a:buNone/>
            </a:pPr>
            <a:r>
              <a:rPr lang="en-US" altLang="zh-CN" sz="6000" dirty="0" smtClean="0"/>
              <a:t>Jason</a:t>
            </a:r>
          </a:p>
          <a:p>
            <a:pPr marL="0" indent="0" algn="ctr">
              <a:buNone/>
            </a:pPr>
            <a:r>
              <a:rPr lang="en-US" altLang="zh-CN" sz="6000" dirty="0"/>
              <a:t>2018-3-7 </a:t>
            </a:r>
            <a:endParaRPr lang="zh-CN" altLang="en-US" sz="6000" dirty="0"/>
          </a:p>
        </p:txBody>
      </p:sp>
    </p:spTree>
    <p:extLst>
      <p:ext uri="{BB962C8B-B14F-4D97-AF65-F5344CB8AC3E}">
        <p14:creationId xmlns:p14="http://schemas.microsoft.com/office/powerpoint/2010/main" val="40170434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Decidable problem</a:t>
            </a:r>
            <a:endParaRPr lang="zh-CN" altLang="en-US" dirty="0"/>
          </a:p>
        </p:txBody>
      </p:sp>
      <p:sp>
        <p:nvSpPr>
          <p:cNvPr id="3" name="内容占位符 2"/>
          <p:cNvSpPr>
            <a:spLocks noGrp="1"/>
          </p:cNvSpPr>
          <p:nvPr>
            <p:ph idx="1"/>
          </p:nvPr>
        </p:nvSpPr>
        <p:spPr/>
        <p:txBody>
          <a:bodyPr/>
          <a:lstStyle/>
          <a:p>
            <a:r>
              <a:rPr lang="en-US" altLang="zh-CN" dirty="0" smtClean="0"/>
              <a:t>A </a:t>
            </a:r>
            <a:r>
              <a:rPr lang="en-US" altLang="zh-CN" b="1" dirty="0" smtClean="0"/>
              <a:t>decision </a:t>
            </a:r>
            <a:r>
              <a:rPr lang="en-US" altLang="zh-CN" b="1" dirty="0"/>
              <a:t>problem</a:t>
            </a:r>
            <a:r>
              <a:rPr lang="en-US" altLang="zh-CN" dirty="0"/>
              <a:t> is a problem that can be posed as </a:t>
            </a:r>
            <a:r>
              <a:rPr lang="en-US" altLang="zh-CN" dirty="0" smtClean="0"/>
              <a:t>a yes-no question</a:t>
            </a:r>
            <a:r>
              <a:rPr lang="en-US" altLang="zh-CN" dirty="0"/>
              <a:t> of the input values</a:t>
            </a:r>
            <a:r>
              <a:rPr lang="en-US" altLang="zh-CN" dirty="0" smtClean="0"/>
              <a:t>.</a:t>
            </a:r>
          </a:p>
          <a:p>
            <a:r>
              <a:rPr lang="en-US" altLang="zh-CN" dirty="0" smtClean="0"/>
              <a:t>A</a:t>
            </a:r>
            <a:r>
              <a:rPr lang="en-US" altLang="zh-CN" b="1" dirty="0" smtClean="0"/>
              <a:t> Decidable language  A </a:t>
            </a:r>
            <a:r>
              <a:rPr lang="en-US" altLang="zh-CN" dirty="0" smtClean="0"/>
              <a:t>is </a:t>
            </a:r>
            <a:r>
              <a:rPr lang="en-US" altLang="zh-CN" dirty="0">
                <a:solidFill>
                  <a:srgbClr val="FF0000"/>
                </a:solidFill>
              </a:rPr>
              <a:t>decidable</a:t>
            </a:r>
            <a:r>
              <a:rPr lang="en-US" altLang="zh-CN" dirty="0"/>
              <a:t> (</a:t>
            </a:r>
            <a:r>
              <a:rPr lang="en-US" altLang="zh-CN" b="1" dirty="0"/>
              <a:t>recursive</a:t>
            </a:r>
            <a:r>
              <a:rPr lang="en-US" altLang="zh-CN" dirty="0" smtClean="0"/>
              <a:t>), if there is a Turing machine M (decider) that accepts the language </a:t>
            </a:r>
            <a:r>
              <a:rPr lang="en-US" altLang="zh-CN" b="1" dirty="0" smtClean="0"/>
              <a:t>A</a:t>
            </a:r>
            <a:r>
              <a:rPr lang="en-US" altLang="zh-CN" dirty="0" smtClean="0"/>
              <a:t> halts on every input string.</a:t>
            </a:r>
            <a:endParaRPr lang="en-US" altLang="zh-CN" dirty="0"/>
          </a:p>
          <a:p>
            <a:endParaRPr lang="zh-CN" altLang="en-US" dirty="0"/>
          </a:p>
        </p:txBody>
      </p:sp>
      <p:sp>
        <p:nvSpPr>
          <p:cNvPr id="4" name="Rectangle 16"/>
          <p:cNvSpPr>
            <a:spLocks noChangeArrowheads="1"/>
          </p:cNvSpPr>
          <p:nvPr/>
        </p:nvSpPr>
        <p:spPr bwMode="auto">
          <a:xfrm>
            <a:off x="3886200" y="4624137"/>
            <a:ext cx="3733800" cy="1981200"/>
          </a:xfrm>
          <a:prstGeom prst="rect">
            <a:avLst/>
          </a:prstGeom>
          <a:noFill/>
          <a:ln w="9525">
            <a:solidFill>
              <a:schemeClr val="tx1"/>
            </a:solidFill>
            <a:miter lim="800000"/>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 name="Text Box 17"/>
          <p:cNvSpPr txBox="1">
            <a:spLocks noChangeArrowheads="1"/>
          </p:cNvSpPr>
          <p:nvPr/>
        </p:nvSpPr>
        <p:spPr bwMode="auto">
          <a:xfrm>
            <a:off x="3919997" y="4121971"/>
            <a:ext cx="186088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rgbClr val="CC0099"/>
                </a:solidFill>
                <a:ea typeface="宋体" panose="02010600030101010101" pitchFamily="2" charset="-122"/>
              </a:rPr>
              <a:t>Turing Machine</a:t>
            </a:r>
          </a:p>
        </p:txBody>
      </p:sp>
      <p:sp>
        <p:nvSpPr>
          <p:cNvPr id="6" name="Line 18"/>
          <p:cNvSpPr>
            <a:spLocks noChangeShapeType="1"/>
          </p:cNvSpPr>
          <p:nvPr/>
        </p:nvSpPr>
        <p:spPr bwMode="auto">
          <a:xfrm>
            <a:off x="7620000" y="5005137"/>
            <a:ext cx="762000"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 name="Line 19"/>
          <p:cNvSpPr>
            <a:spLocks noChangeShapeType="1"/>
          </p:cNvSpPr>
          <p:nvPr/>
        </p:nvSpPr>
        <p:spPr bwMode="auto">
          <a:xfrm>
            <a:off x="7620000" y="6148137"/>
            <a:ext cx="762000"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 name="Line 20"/>
          <p:cNvSpPr>
            <a:spLocks noChangeShapeType="1"/>
          </p:cNvSpPr>
          <p:nvPr/>
        </p:nvSpPr>
        <p:spPr bwMode="auto">
          <a:xfrm>
            <a:off x="3352800" y="5538537"/>
            <a:ext cx="762000"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 name="Text Box 21"/>
          <p:cNvSpPr txBox="1">
            <a:spLocks noChangeArrowheads="1"/>
          </p:cNvSpPr>
          <p:nvPr/>
        </p:nvSpPr>
        <p:spPr bwMode="auto">
          <a:xfrm>
            <a:off x="2416572" y="5197006"/>
            <a:ext cx="729457"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rgbClr val="FF0000"/>
                </a:solidFill>
                <a:ea typeface="宋体" panose="02010600030101010101" pitchFamily="2" charset="-122"/>
              </a:rPr>
              <a:t>Input</a:t>
            </a:r>
          </a:p>
          <a:p>
            <a:r>
              <a:rPr lang="en-US" altLang="zh-CN" dirty="0">
                <a:solidFill>
                  <a:srgbClr val="FF0000"/>
                </a:solidFill>
                <a:ea typeface="宋体" panose="02010600030101010101" pitchFamily="2" charset="-122"/>
              </a:rPr>
              <a:t>string</a:t>
            </a:r>
          </a:p>
        </p:txBody>
      </p:sp>
      <p:sp>
        <p:nvSpPr>
          <p:cNvPr id="10" name="Text Box 22"/>
          <p:cNvSpPr txBox="1">
            <a:spLocks noChangeArrowheads="1"/>
          </p:cNvSpPr>
          <p:nvPr/>
        </p:nvSpPr>
        <p:spPr bwMode="auto">
          <a:xfrm>
            <a:off x="8382000" y="4791618"/>
            <a:ext cx="15319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FF0000"/>
                </a:solidFill>
                <a:ea typeface="宋体" panose="02010600030101010101" pitchFamily="2" charset="-122"/>
              </a:rPr>
              <a:t>Accept</a:t>
            </a:r>
          </a:p>
        </p:txBody>
      </p:sp>
      <p:sp>
        <p:nvSpPr>
          <p:cNvPr id="11" name="Text Box 23"/>
          <p:cNvSpPr txBox="1">
            <a:spLocks noChangeArrowheads="1"/>
          </p:cNvSpPr>
          <p:nvPr/>
        </p:nvSpPr>
        <p:spPr bwMode="auto">
          <a:xfrm>
            <a:off x="8397248" y="5959057"/>
            <a:ext cx="144938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ea typeface="宋体" panose="02010600030101010101" pitchFamily="2" charset="-122"/>
              </a:rPr>
              <a:t>Reject</a:t>
            </a:r>
          </a:p>
        </p:txBody>
      </p:sp>
      <p:graphicFrame>
        <p:nvGraphicFramePr>
          <p:cNvPr id="12" name="Object 24"/>
          <p:cNvGraphicFramePr>
            <a:graphicFrameLocks noChangeAspect="1"/>
          </p:cNvGraphicFramePr>
          <p:nvPr>
            <p:extLst>
              <p:ext uri="{D42A27DB-BD31-4B8C-83A1-F6EECF244321}">
                <p14:modId xmlns:p14="http://schemas.microsoft.com/office/powerpoint/2010/main" val="604655895"/>
              </p:ext>
            </p:extLst>
          </p:nvPr>
        </p:nvGraphicFramePr>
        <p:xfrm>
          <a:off x="7010400" y="4090737"/>
          <a:ext cx="533400" cy="498475"/>
        </p:xfrm>
        <a:graphic>
          <a:graphicData uri="http://schemas.openxmlformats.org/presentationml/2006/ole">
            <mc:AlternateContent xmlns:mc="http://schemas.openxmlformats.org/markup-compatibility/2006">
              <mc:Choice xmlns:v="urn:schemas-microsoft-com:vml" Requires="v">
                <p:oleObj spid="_x0000_s3458" name="Equation" r:id="rId4" imgW="190440" imgH="177480" progId="Equation.3">
                  <p:embed/>
                </p:oleObj>
              </mc:Choice>
              <mc:Fallback>
                <p:oleObj name="Equation" r:id="rId4" imgW="19044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4090737"/>
                        <a:ext cx="53340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25"/>
          <p:cNvSpPr txBox="1">
            <a:spLocks noChangeArrowheads="1"/>
          </p:cNvSpPr>
          <p:nvPr/>
        </p:nvSpPr>
        <p:spPr bwMode="auto">
          <a:xfrm>
            <a:off x="4572000" y="5356267"/>
            <a:ext cx="24177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CC0099"/>
                </a:solidFill>
                <a:ea typeface="宋体" panose="02010600030101010101" pitchFamily="2" charset="-122"/>
              </a:rPr>
              <a:t>Decider</a:t>
            </a:r>
            <a:r>
              <a:rPr lang="en-US" altLang="zh-CN" dirty="0">
                <a:ea typeface="宋体" panose="02010600030101010101" pitchFamily="2" charset="-122"/>
              </a:rPr>
              <a:t> </a:t>
            </a:r>
            <a:r>
              <a:rPr lang="en-US" altLang="zh-CN" dirty="0">
                <a:solidFill>
                  <a:srgbClr val="CC0099"/>
                </a:solidFill>
                <a:ea typeface="宋体" panose="02010600030101010101" pitchFamily="2" charset="-122"/>
              </a:rPr>
              <a:t>for</a:t>
            </a:r>
          </a:p>
        </p:txBody>
      </p:sp>
      <p:graphicFrame>
        <p:nvGraphicFramePr>
          <p:cNvPr id="14" name="Object 26"/>
          <p:cNvGraphicFramePr>
            <a:graphicFrameLocks noChangeAspect="1"/>
          </p:cNvGraphicFramePr>
          <p:nvPr>
            <p:extLst>
              <p:ext uri="{D42A27DB-BD31-4B8C-83A1-F6EECF244321}">
                <p14:modId xmlns:p14="http://schemas.microsoft.com/office/powerpoint/2010/main" val="3927339700"/>
              </p:ext>
            </p:extLst>
          </p:nvPr>
        </p:nvGraphicFramePr>
        <p:xfrm>
          <a:off x="7010400" y="5309937"/>
          <a:ext cx="493713" cy="533400"/>
        </p:xfrm>
        <a:graphic>
          <a:graphicData uri="http://schemas.openxmlformats.org/presentationml/2006/ole">
            <mc:AlternateContent xmlns:mc="http://schemas.openxmlformats.org/markup-compatibility/2006">
              <mc:Choice xmlns:v="urn:schemas-microsoft-com:vml" Requires="v">
                <p:oleObj spid="_x0000_s3459" name="Equation" r:id="rId6" imgW="152280" imgH="164880" progId="Equation.3">
                  <p:embed/>
                </p:oleObj>
              </mc:Choice>
              <mc:Fallback>
                <p:oleObj name="Equation" r:id="rId6" imgW="152280" imgH="164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5309937"/>
                        <a:ext cx="4937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27"/>
          <p:cNvSpPr txBox="1">
            <a:spLocks noChangeArrowheads="1"/>
          </p:cNvSpPr>
          <p:nvPr/>
        </p:nvSpPr>
        <p:spPr bwMode="auto">
          <a:xfrm>
            <a:off x="8360171" y="3803149"/>
            <a:ext cx="1199357"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rgbClr val="009900"/>
                </a:solidFill>
                <a:ea typeface="宋体" panose="02010600030101010101" pitchFamily="2" charset="-122"/>
              </a:rPr>
              <a:t>Decision</a:t>
            </a:r>
          </a:p>
          <a:p>
            <a:r>
              <a:rPr lang="en-US" altLang="zh-CN" dirty="0">
                <a:solidFill>
                  <a:srgbClr val="009900"/>
                </a:solidFill>
                <a:ea typeface="宋体" panose="02010600030101010101" pitchFamily="2" charset="-122"/>
              </a:rPr>
              <a:t>On Halt:</a:t>
            </a:r>
          </a:p>
        </p:txBody>
      </p:sp>
      <p:sp>
        <p:nvSpPr>
          <p:cNvPr id="16" name="Oval 31"/>
          <p:cNvSpPr>
            <a:spLocks noChangeArrowheads="1"/>
          </p:cNvSpPr>
          <p:nvPr/>
        </p:nvSpPr>
        <p:spPr bwMode="auto">
          <a:xfrm>
            <a:off x="6705600" y="4852737"/>
            <a:ext cx="457200" cy="457200"/>
          </a:xfrm>
          <a:prstGeom prst="ellipse">
            <a:avLst/>
          </a:prstGeom>
          <a:noFill/>
          <a:ln w="9525">
            <a:solidFill>
              <a:schemeClr val="tx1"/>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 name="Oval 32"/>
          <p:cNvSpPr>
            <a:spLocks noChangeArrowheads="1"/>
          </p:cNvSpPr>
          <p:nvPr/>
        </p:nvSpPr>
        <p:spPr bwMode="auto">
          <a:xfrm>
            <a:off x="6629400" y="4776537"/>
            <a:ext cx="609600" cy="609600"/>
          </a:xfrm>
          <a:prstGeom prst="ellipse">
            <a:avLst/>
          </a:prstGeom>
          <a:noFill/>
          <a:ln w="9525">
            <a:solidFill>
              <a:schemeClr val="tx1"/>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 name="Oval 33"/>
          <p:cNvSpPr>
            <a:spLocks noChangeArrowheads="1"/>
          </p:cNvSpPr>
          <p:nvPr/>
        </p:nvSpPr>
        <p:spPr bwMode="auto">
          <a:xfrm>
            <a:off x="4114800" y="5386137"/>
            <a:ext cx="381000" cy="381000"/>
          </a:xfrm>
          <a:prstGeom prst="ellipse">
            <a:avLst/>
          </a:prstGeom>
          <a:noFill/>
          <a:ln w="9525">
            <a:solidFill>
              <a:schemeClr val="tx1"/>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 name="Oval 34"/>
          <p:cNvSpPr>
            <a:spLocks noChangeArrowheads="1"/>
          </p:cNvSpPr>
          <p:nvPr/>
        </p:nvSpPr>
        <p:spPr bwMode="auto">
          <a:xfrm>
            <a:off x="6705600" y="5995737"/>
            <a:ext cx="381000" cy="381000"/>
          </a:xfrm>
          <a:prstGeom prst="ellipse">
            <a:avLst/>
          </a:prstGeom>
          <a:noFill/>
          <a:ln w="9525">
            <a:solidFill>
              <a:schemeClr val="tx1"/>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 name="Freeform 35"/>
          <p:cNvSpPr>
            <a:spLocks/>
          </p:cNvSpPr>
          <p:nvPr/>
        </p:nvSpPr>
        <p:spPr bwMode="auto">
          <a:xfrm>
            <a:off x="4419600" y="4751137"/>
            <a:ext cx="2209800" cy="723900"/>
          </a:xfrm>
          <a:custGeom>
            <a:avLst/>
            <a:gdLst>
              <a:gd name="T0" fmla="*/ 0 w 1392"/>
              <a:gd name="T1" fmla="*/ 448 h 456"/>
              <a:gd name="T2" fmla="*/ 96 w 1392"/>
              <a:gd name="T3" fmla="*/ 160 h 456"/>
              <a:gd name="T4" fmla="*/ 240 w 1392"/>
              <a:gd name="T5" fmla="*/ 448 h 456"/>
              <a:gd name="T6" fmla="*/ 432 w 1392"/>
              <a:gd name="T7" fmla="*/ 112 h 456"/>
              <a:gd name="T8" fmla="*/ 720 w 1392"/>
              <a:gd name="T9" fmla="*/ 352 h 456"/>
              <a:gd name="T10" fmla="*/ 768 w 1392"/>
              <a:gd name="T11" fmla="*/ 64 h 456"/>
              <a:gd name="T12" fmla="*/ 1104 w 1392"/>
              <a:gd name="T13" fmla="*/ 304 h 456"/>
              <a:gd name="T14" fmla="*/ 1152 w 1392"/>
              <a:gd name="T15" fmla="*/ 16 h 456"/>
              <a:gd name="T16" fmla="*/ 1392 w 1392"/>
              <a:gd name="T17" fmla="*/ 20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2" h="456">
                <a:moveTo>
                  <a:pt x="0" y="448"/>
                </a:moveTo>
                <a:cubicBezTo>
                  <a:pt x="28" y="304"/>
                  <a:pt x="56" y="160"/>
                  <a:pt x="96" y="160"/>
                </a:cubicBezTo>
                <a:cubicBezTo>
                  <a:pt x="136" y="160"/>
                  <a:pt x="184" y="456"/>
                  <a:pt x="240" y="448"/>
                </a:cubicBezTo>
                <a:cubicBezTo>
                  <a:pt x="296" y="440"/>
                  <a:pt x="352" y="128"/>
                  <a:pt x="432" y="112"/>
                </a:cubicBezTo>
                <a:cubicBezTo>
                  <a:pt x="512" y="96"/>
                  <a:pt x="664" y="360"/>
                  <a:pt x="720" y="352"/>
                </a:cubicBezTo>
                <a:cubicBezTo>
                  <a:pt x="776" y="344"/>
                  <a:pt x="704" y="72"/>
                  <a:pt x="768" y="64"/>
                </a:cubicBezTo>
                <a:cubicBezTo>
                  <a:pt x="832" y="56"/>
                  <a:pt x="1040" y="312"/>
                  <a:pt x="1104" y="304"/>
                </a:cubicBezTo>
                <a:cubicBezTo>
                  <a:pt x="1168" y="296"/>
                  <a:pt x="1104" y="32"/>
                  <a:pt x="1152" y="16"/>
                </a:cubicBezTo>
                <a:cubicBezTo>
                  <a:pt x="1200" y="0"/>
                  <a:pt x="1296" y="104"/>
                  <a:pt x="1392" y="20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1" name="Freeform 36"/>
          <p:cNvSpPr>
            <a:spLocks/>
          </p:cNvSpPr>
          <p:nvPr/>
        </p:nvSpPr>
        <p:spPr bwMode="auto">
          <a:xfrm>
            <a:off x="4343400" y="5767137"/>
            <a:ext cx="2362200" cy="812800"/>
          </a:xfrm>
          <a:custGeom>
            <a:avLst/>
            <a:gdLst>
              <a:gd name="T0" fmla="*/ 0 w 1488"/>
              <a:gd name="T1" fmla="*/ 0 h 512"/>
              <a:gd name="T2" fmla="*/ 144 w 1488"/>
              <a:gd name="T3" fmla="*/ 240 h 512"/>
              <a:gd name="T4" fmla="*/ 288 w 1488"/>
              <a:gd name="T5" fmla="*/ 144 h 512"/>
              <a:gd name="T6" fmla="*/ 192 w 1488"/>
              <a:gd name="T7" fmla="*/ 480 h 512"/>
              <a:gd name="T8" fmla="*/ 432 w 1488"/>
              <a:gd name="T9" fmla="*/ 96 h 512"/>
              <a:gd name="T10" fmla="*/ 528 w 1488"/>
              <a:gd name="T11" fmla="*/ 432 h 512"/>
              <a:gd name="T12" fmla="*/ 672 w 1488"/>
              <a:gd name="T13" fmla="*/ 192 h 512"/>
              <a:gd name="T14" fmla="*/ 864 w 1488"/>
              <a:gd name="T15" fmla="*/ 480 h 512"/>
              <a:gd name="T16" fmla="*/ 1152 w 1488"/>
              <a:gd name="T17" fmla="*/ 96 h 512"/>
              <a:gd name="T18" fmla="*/ 1296 w 1488"/>
              <a:gd name="T19" fmla="*/ 480 h 512"/>
              <a:gd name="T20" fmla="*/ 1488 w 1488"/>
              <a:gd name="T21" fmla="*/ 2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8" h="512">
                <a:moveTo>
                  <a:pt x="0" y="0"/>
                </a:moveTo>
                <a:cubicBezTo>
                  <a:pt x="48" y="108"/>
                  <a:pt x="96" y="216"/>
                  <a:pt x="144" y="240"/>
                </a:cubicBezTo>
                <a:cubicBezTo>
                  <a:pt x="192" y="264"/>
                  <a:pt x="280" y="104"/>
                  <a:pt x="288" y="144"/>
                </a:cubicBezTo>
                <a:cubicBezTo>
                  <a:pt x="296" y="184"/>
                  <a:pt x="168" y="488"/>
                  <a:pt x="192" y="480"/>
                </a:cubicBezTo>
                <a:cubicBezTo>
                  <a:pt x="216" y="472"/>
                  <a:pt x="376" y="104"/>
                  <a:pt x="432" y="96"/>
                </a:cubicBezTo>
                <a:cubicBezTo>
                  <a:pt x="488" y="88"/>
                  <a:pt x="488" y="416"/>
                  <a:pt x="528" y="432"/>
                </a:cubicBezTo>
                <a:cubicBezTo>
                  <a:pt x="568" y="448"/>
                  <a:pt x="616" y="184"/>
                  <a:pt x="672" y="192"/>
                </a:cubicBezTo>
                <a:cubicBezTo>
                  <a:pt x="728" y="200"/>
                  <a:pt x="784" y="496"/>
                  <a:pt x="864" y="480"/>
                </a:cubicBezTo>
                <a:cubicBezTo>
                  <a:pt x="944" y="464"/>
                  <a:pt x="1080" y="96"/>
                  <a:pt x="1152" y="96"/>
                </a:cubicBezTo>
                <a:cubicBezTo>
                  <a:pt x="1224" y="96"/>
                  <a:pt x="1240" y="448"/>
                  <a:pt x="1296" y="480"/>
                </a:cubicBezTo>
                <a:cubicBezTo>
                  <a:pt x="1352" y="512"/>
                  <a:pt x="1420" y="400"/>
                  <a:pt x="1488" y="28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Tree>
    <p:extLst>
      <p:ext uri="{BB962C8B-B14F-4D97-AF65-F5344CB8AC3E}">
        <p14:creationId xmlns:p14="http://schemas.microsoft.com/office/powerpoint/2010/main" val="31373410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Undecidable problem</a:t>
            </a:r>
            <a:endParaRPr lang="zh-CN" altLang="en-US" dirty="0"/>
          </a:p>
        </p:txBody>
      </p:sp>
      <p:sp>
        <p:nvSpPr>
          <p:cNvPr id="3" name="内容占位符 2"/>
          <p:cNvSpPr>
            <a:spLocks noGrp="1"/>
          </p:cNvSpPr>
          <p:nvPr>
            <p:ph idx="1"/>
          </p:nvPr>
        </p:nvSpPr>
        <p:spPr/>
        <p:txBody>
          <a:bodyPr/>
          <a:lstStyle/>
          <a:p>
            <a:r>
              <a:rPr lang="en-US" altLang="zh-CN" dirty="0"/>
              <a:t>A</a:t>
            </a:r>
            <a:r>
              <a:rPr lang="en-US" altLang="zh-CN" dirty="0" smtClean="0"/>
              <a:t>n</a:t>
            </a:r>
            <a:r>
              <a:rPr lang="en-US" altLang="zh-CN" dirty="0"/>
              <a:t> </a:t>
            </a:r>
            <a:r>
              <a:rPr lang="en-US" altLang="zh-CN" b="1" dirty="0"/>
              <a:t>undecidable problem</a:t>
            </a:r>
            <a:r>
              <a:rPr lang="en-US" altLang="zh-CN" dirty="0"/>
              <a:t> is </a:t>
            </a:r>
            <a:r>
              <a:rPr lang="en-US" altLang="zh-CN" dirty="0" smtClean="0"/>
              <a:t>a decision problem for </a:t>
            </a:r>
            <a:r>
              <a:rPr lang="en-US" altLang="zh-CN" dirty="0"/>
              <a:t>which it is known to be impossible to construct a </a:t>
            </a:r>
            <a:r>
              <a:rPr lang="en-US" altLang="zh-CN" dirty="0" smtClean="0"/>
              <a:t>single algorithm that </a:t>
            </a:r>
            <a:r>
              <a:rPr lang="en-US" altLang="zh-CN" dirty="0"/>
              <a:t>always leads to a correct yes-or-no answer</a:t>
            </a:r>
            <a:r>
              <a:rPr lang="en-US" altLang="zh-CN" dirty="0" smtClean="0"/>
              <a:t>.</a:t>
            </a:r>
          </a:p>
          <a:p>
            <a:pPr lvl="1"/>
            <a:r>
              <a:rPr lang="en-US" altLang="zh-CN" dirty="0" smtClean="0"/>
              <a:t>Problems that a computer can’t solve</a:t>
            </a:r>
          </a:p>
          <a:p>
            <a:r>
              <a:rPr lang="en-US" altLang="zh-CN" dirty="0" smtClean="0"/>
              <a:t>An </a:t>
            </a:r>
            <a:r>
              <a:rPr lang="en-US" altLang="zh-CN" b="1" dirty="0" smtClean="0"/>
              <a:t>undecidable language </a:t>
            </a:r>
            <a:r>
              <a:rPr lang="en-US" altLang="zh-CN" dirty="0" smtClean="0"/>
              <a:t>is not a decidable language, namely, there is no Turing machine that reaches a decision(halts) for all input strings of the language.</a:t>
            </a:r>
            <a:endParaRPr lang="zh-CN" altLang="en-US" dirty="0"/>
          </a:p>
        </p:txBody>
      </p:sp>
    </p:spTree>
    <p:extLst>
      <p:ext uri="{BB962C8B-B14F-4D97-AF65-F5344CB8AC3E}">
        <p14:creationId xmlns:p14="http://schemas.microsoft.com/office/powerpoint/2010/main" val="18964438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45FF71E-9677-47CC-B217-5DECBD14EDB4}" type="slidenum">
              <a:rPr lang="en-US" altLang="zh-CN" sz="1400"/>
              <a:pPr/>
              <a:t>89</a:t>
            </a:fld>
            <a:endParaRPr lang="en-US" altLang="zh-CN" sz="1400"/>
          </a:p>
        </p:txBody>
      </p:sp>
      <p:sp>
        <p:nvSpPr>
          <p:cNvPr id="1331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Languages vs Problems</a:t>
            </a:r>
          </a:p>
        </p:txBody>
      </p:sp>
      <p:sp>
        <p:nvSpPr>
          <p:cNvPr id="13316" name="Rectangle 3"/>
          <p:cNvSpPr>
            <a:spLocks noGrp="1" noChangeArrowheads="1"/>
          </p:cNvSpPr>
          <p:nvPr>
            <p:ph type="body" idx="1"/>
          </p:nvPr>
        </p:nvSpPr>
        <p:spPr/>
        <p:txBody>
          <a:bodyPr>
            <a:normAutofit/>
          </a:bodyPr>
          <a:lstStyle/>
          <a:p>
            <a:r>
              <a:rPr lang="en-US" altLang="zh-CN" dirty="0" smtClean="0">
                <a:ea typeface="宋体" panose="02010600030101010101" pitchFamily="2" charset="-122"/>
              </a:rPr>
              <a:t>A </a:t>
            </a:r>
            <a:r>
              <a:rPr lang="en-US" altLang="zh-CN" dirty="0">
                <a:ea typeface="宋体" panose="02010600030101010101" pitchFamily="2" charset="-122"/>
              </a:rPr>
              <a:t>“language” is a set of </a:t>
            </a:r>
            <a:r>
              <a:rPr lang="en-US" altLang="zh-CN" dirty="0" smtClean="0">
                <a:ea typeface="宋体" panose="02010600030101010101" pitchFamily="2" charset="-122"/>
              </a:rPr>
              <a:t>strings</a:t>
            </a:r>
          </a:p>
          <a:p>
            <a:pPr lvl="1"/>
            <a:r>
              <a:rPr lang="en-US" altLang="zh-CN" dirty="0" smtClean="0">
                <a:ea typeface="宋体" panose="02010600030101010101" pitchFamily="2" charset="-122"/>
              </a:rPr>
              <a:t>A </a:t>
            </a:r>
            <a:r>
              <a:rPr lang="en-US" altLang="zh-CN" b="1" dirty="0" smtClean="0">
                <a:ea typeface="宋体" panose="02010600030101010101" pitchFamily="2" charset="-122"/>
              </a:rPr>
              <a:t>formal language </a:t>
            </a:r>
            <a:r>
              <a:rPr lang="en-US" altLang="zh-CN" dirty="0" smtClean="0">
                <a:ea typeface="宋体" panose="02010600030101010101" pitchFamily="2" charset="-122"/>
              </a:rPr>
              <a:t>is </a:t>
            </a:r>
            <a:r>
              <a:rPr lang="en-US" altLang="zh-CN" dirty="0" smtClean="0"/>
              <a:t>a set of strings of </a:t>
            </a:r>
            <a:r>
              <a:rPr lang="en-US" altLang="zh-CN" b="1" dirty="0" smtClean="0"/>
              <a:t>finite</a:t>
            </a:r>
            <a:r>
              <a:rPr lang="en-US" altLang="zh-CN" dirty="0" smtClean="0"/>
              <a:t> set of symbols together </a:t>
            </a:r>
            <a:r>
              <a:rPr lang="en-US" altLang="zh-CN" dirty="0"/>
              <a:t>with </a:t>
            </a:r>
            <a:r>
              <a:rPr lang="en-US" altLang="zh-CN" b="1" dirty="0"/>
              <a:t>a set of rules </a:t>
            </a:r>
            <a:r>
              <a:rPr lang="en-US" altLang="zh-CN" dirty="0"/>
              <a:t>that are specific to it.</a:t>
            </a:r>
            <a:endParaRPr lang="en-US" altLang="zh-CN" dirty="0">
              <a:ea typeface="宋体" panose="02010600030101010101" pitchFamily="2" charset="-122"/>
            </a:endParaRPr>
          </a:p>
          <a:p>
            <a:r>
              <a:rPr lang="en-US" altLang="zh-CN" dirty="0">
                <a:ea typeface="宋体" panose="02010600030101010101" pitchFamily="2" charset="-122"/>
              </a:rPr>
              <a:t>Any “problem” can be expressed as a set of all strings that are of the form:</a:t>
            </a:r>
          </a:p>
          <a:p>
            <a:pPr lvl="1" eaLnBrk="1" hangingPunct="1">
              <a:lnSpc>
                <a:spcPct val="90000"/>
              </a:lnSpc>
            </a:pPr>
            <a:r>
              <a:rPr lang="en-US" altLang="zh-CN" sz="2800" dirty="0">
                <a:ea typeface="宋体" panose="02010600030101010101" pitchFamily="2" charset="-122"/>
              </a:rPr>
              <a:t>“&lt;input, output&gt;”</a:t>
            </a:r>
          </a:p>
          <a:p>
            <a:pPr marL="0" indent="0" eaLnBrk="1" hangingPunct="1">
              <a:lnSpc>
                <a:spcPct val="90000"/>
              </a:lnSpc>
              <a:buNone/>
            </a:pPr>
            <a:endParaRPr lang="en-US" altLang="zh-CN" dirty="0">
              <a:ea typeface="宋体" panose="02010600030101010101" pitchFamily="2" charset="-122"/>
            </a:endParaRPr>
          </a:p>
          <a:p>
            <a:pPr eaLnBrk="1" hangingPunct="1">
              <a:lnSpc>
                <a:spcPct val="90000"/>
              </a:lnSpc>
              <a:buFont typeface="Wingdings" panose="05000000000000000000" pitchFamily="2" charset="2"/>
              <a:buNone/>
            </a:pPr>
            <a:r>
              <a:rPr lang="en-US" altLang="zh-CN" dirty="0" smtClean="0">
                <a:ea typeface="宋体" panose="02010600030101010101" pitchFamily="2" charset="-122"/>
              </a:rPr>
              <a:t>     ==&gt; </a:t>
            </a:r>
            <a:r>
              <a:rPr lang="en-US" altLang="zh-CN" dirty="0">
                <a:ea typeface="宋体" panose="02010600030101010101" pitchFamily="2" charset="-122"/>
              </a:rPr>
              <a:t>Every problem also corresponds to a language!!</a:t>
            </a:r>
          </a:p>
          <a:p>
            <a:pPr eaLnBrk="1" hangingPunct="1">
              <a:lnSpc>
                <a:spcPct val="90000"/>
              </a:lnSpc>
            </a:pPr>
            <a:endParaRPr lang="en-US" altLang="zh-CN" dirty="0">
              <a:ea typeface="宋体" panose="02010600030101010101" pitchFamily="2" charset="-122"/>
            </a:endParaRPr>
          </a:p>
        </p:txBody>
      </p:sp>
      <p:sp>
        <p:nvSpPr>
          <p:cNvPr id="13317" name="TextBox 4"/>
          <p:cNvSpPr txBox="1">
            <a:spLocks noChangeArrowheads="1"/>
          </p:cNvSpPr>
          <p:nvPr/>
        </p:nvSpPr>
        <p:spPr bwMode="auto">
          <a:xfrm>
            <a:off x="1055134" y="5574159"/>
            <a:ext cx="9203160" cy="46166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sz="2400" dirty="0"/>
              <a:t>Think of the language for a “problem”  == a </a:t>
            </a:r>
            <a:r>
              <a:rPr lang="en-US" altLang="zh-CN" sz="2400" i="1" dirty="0"/>
              <a:t>verifier</a:t>
            </a:r>
            <a:r>
              <a:rPr lang="en-US" altLang="zh-CN" sz="2400" dirty="0"/>
              <a:t> for the problem</a:t>
            </a:r>
          </a:p>
        </p:txBody>
      </p:sp>
      <p:sp>
        <p:nvSpPr>
          <p:cNvPr id="6" name="TextBox 5"/>
          <p:cNvSpPr txBox="1"/>
          <p:nvPr/>
        </p:nvSpPr>
        <p:spPr>
          <a:xfrm>
            <a:off x="1266847" y="4385758"/>
            <a:ext cx="8461804" cy="461665"/>
          </a:xfrm>
          <a:prstGeom prst="rect">
            <a:avLst/>
          </a:prstGeom>
          <a:solidFill>
            <a:schemeClr val="accent5">
              <a:lumMod val="90000"/>
            </a:schemeClr>
          </a:solidFill>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400" dirty="0"/>
              <a:t>e.g., Problem (</a:t>
            </a:r>
            <a:r>
              <a:rPr lang="en-US" sz="2400" dirty="0" err="1"/>
              <a:t>a+b</a:t>
            </a:r>
            <a:r>
              <a:rPr lang="en-US" sz="2400" dirty="0"/>
              <a:t>) ≡ Language of strings of the form { “</a:t>
            </a:r>
            <a:r>
              <a:rPr lang="en-US" sz="2400" dirty="0" err="1"/>
              <a:t>a#b</a:t>
            </a:r>
            <a:r>
              <a:rPr lang="en-US" sz="2400" dirty="0"/>
              <a:t>, </a:t>
            </a:r>
            <a:r>
              <a:rPr lang="en-US" sz="2400" dirty="0" err="1"/>
              <a:t>a+b</a:t>
            </a:r>
            <a:r>
              <a:rPr lang="en-US" sz="2400" dirty="0"/>
              <a:t>” }</a:t>
            </a:r>
          </a:p>
        </p:txBody>
      </p:sp>
    </p:spTree>
    <p:extLst>
      <p:ext uri="{BB962C8B-B14F-4D97-AF65-F5344CB8AC3E}">
        <p14:creationId xmlns:p14="http://schemas.microsoft.com/office/powerpoint/2010/main" val="17899783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Sense and Meaning</a:t>
            </a:r>
            <a:endParaRPr lang="zh-CN" altLang="en-US" dirty="0"/>
          </a:p>
        </p:txBody>
      </p:sp>
      <p:sp>
        <p:nvSpPr>
          <p:cNvPr id="3" name="内容占位符 2"/>
          <p:cNvSpPr>
            <a:spLocks noGrp="1"/>
          </p:cNvSpPr>
          <p:nvPr>
            <p:ph idx="1"/>
          </p:nvPr>
        </p:nvSpPr>
        <p:spPr>
          <a:xfrm>
            <a:off x="838199" y="1825625"/>
            <a:ext cx="10688053" cy="4351338"/>
          </a:xfrm>
        </p:spPr>
        <p:txBody>
          <a:bodyPr>
            <a:normAutofit fontScale="85000" lnSpcReduction="10000"/>
          </a:bodyPr>
          <a:lstStyle/>
          <a:p>
            <a:r>
              <a:rPr lang="en-US" altLang="zh-CN" dirty="0" smtClean="0">
                <a:solidFill>
                  <a:srgbClr val="FF0000"/>
                </a:solidFill>
              </a:rPr>
              <a:t>Sense of an expression </a:t>
            </a:r>
            <a:r>
              <a:rPr lang="en-US" altLang="zh-CN" dirty="0" smtClean="0"/>
              <a:t>= its sense property + sense relations with other expression. </a:t>
            </a:r>
          </a:p>
          <a:p>
            <a:r>
              <a:rPr lang="en-US" altLang="zh-CN" dirty="0" smtClean="0"/>
              <a:t>Sense Property </a:t>
            </a:r>
          </a:p>
          <a:p>
            <a:pPr lvl="1"/>
            <a:r>
              <a:rPr lang="en-US" altLang="zh-CN" dirty="0" smtClean="0"/>
              <a:t>Analytic – An analytic sentence is one that is necessarily TRUE, as a result of the sense of the words in it. It reflects a tacit agreement by speakers of the language about the sense of the words in it.</a:t>
            </a:r>
          </a:p>
          <a:p>
            <a:pPr lvl="2"/>
            <a:r>
              <a:rPr lang="en-US" altLang="zh-CN" dirty="0" smtClean="0"/>
              <a:t>For example, all CPUs are VNA– The truth of this sentence follows from the senses of the CPU and VNA.</a:t>
            </a:r>
          </a:p>
          <a:p>
            <a:pPr lvl="1"/>
            <a:r>
              <a:rPr lang="en-US" altLang="zh-CN" dirty="0" smtClean="0"/>
              <a:t>Synthesis – A synthetic sentence is one which is NOT analytic, but maybe TRUE or FALSE depending on the way the world is(situation) </a:t>
            </a:r>
          </a:p>
          <a:p>
            <a:pPr lvl="2"/>
            <a:r>
              <a:rPr lang="en-US" altLang="zh-CN" dirty="0" smtClean="0"/>
              <a:t>For example, cpu1 enables task1 – its truth depending on the situation instead of the sense of </a:t>
            </a:r>
            <a:r>
              <a:rPr lang="en-US" altLang="zh-CN" dirty="0" err="1" smtClean="0"/>
              <a:t>cpu</a:t>
            </a:r>
            <a:r>
              <a:rPr lang="en-US" altLang="zh-CN" dirty="0" smtClean="0"/>
              <a:t> and task</a:t>
            </a:r>
          </a:p>
          <a:p>
            <a:pPr lvl="1"/>
            <a:r>
              <a:rPr lang="en-US" altLang="zh-CN" dirty="0" smtClean="0"/>
              <a:t>Contradiction – is a sentence that is necessarily FALSE, as a result of the sense of the worlds in it. It’s the opposite of an analytic sentence.</a:t>
            </a:r>
          </a:p>
          <a:p>
            <a:pPr lvl="2"/>
            <a:r>
              <a:rPr lang="en-US" altLang="zh-CN" dirty="0" smtClean="0"/>
              <a:t>For example, Host is Storage is a contradiction – it must be FALSE cause the sense of Host and Storage</a:t>
            </a:r>
          </a:p>
          <a:p>
            <a:r>
              <a:rPr lang="en-US" altLang="zh-CN" dirty="0" smtClean="0"/>
              <a:t>Sense relation</a:t>
            </a:r>
          </a:p>
          <a:p>
            <a:pPr lvl="1"/>
            <a:r>
              <a:rPr lang="en-US" altLang="zh-CN" dirty="0"/>
              <a:t>synonymy, </a:t>
            </a:r>
            <a:r>
              <a:rPr lang="en-US" altLang="zh-CN" dirty="0" err="1"/>
              <a:t>antonymy</a:t>
            </a:r>
            <a:r>
              <a:rPr lang="en-US" altLang="zh-CN" dirty="0"/>
              <a:t>, hyponymy</a:t>
            </a:r>
            <a:endParaRPr lang="en-US" altLang="zh-CN" dirty="0" smtClean="0"/>
          </a:p>
          <a:p>
            <a:pPr lvl="1"/>
            <a:endParaRPr lang="en-US" altLang="zh-CN" dirty="0" smtClean="0"/>
          </a:p>
        </p:txBody>
      </p:sp>
      <p:grpSp>
        <p:nvGrpSpPr>
          <p:cNvPr id="6" name="组合 5"/>
          <p:cNvGrpSpPr/>
          <p:nvPr/>
        </p:nvGrpSpPr>
        <p:grpSpPr>
          <a:xfrm>
            <a:off x="5683286" y="222415"/>
            <a:ext cx="3469104" cy="1610981"/>
            <a:chOff x="7708234" y="147175"/>
            <a:chExt cx="3469104" cy="1610981"/>
          </a:xfrm>
        </p:grpSpPr>
        <p:pic>
          <p:nvPicPr>
            <p:cNvPr id="8" name="内容占位符 3"/>
            <p:cNvPicPr>
              <a:picLocks noChangeAspect="1"/>
            </p:cNvPicPr>
            <p:nvPr/>
          </p:nvPicPr>
          <p:blipFill>
            <a:blip r:embed="rId2"/>
            <a:stretch>
              <a:fillRect/>
            </a:stretch>
          </p:blipFill>
          <p:spPr>
            <a:xfrm>
              <a:off x="7708234" y="147175"/>
              <a:ext cx="3469104" cy="1610981"/>
            </a:xfrm>
            <a:prstGeom prst="rect">
              <a:avLst/>
            </a:prstGeom>
          </p:spPr>
        </p:pic>
        <p:sp>
          <p:nvSpPr>
            <p:cNvPr id="9" name="椭圆 8"/>
            <p:cNvSpPr/>
            <p:nvPr/>
          </p:nvSpPr>
          <p:spPr>
            <a:xfrm>
              <a:off x="7708235" y="709197"/>
              <a:ext cx="655710" cy="3640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6182224" y="526970"/>
            <a:ext cx="844217" cy="3640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56802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45FF71E-9677-47CC-B217-5DECBD14EDB4}" type="slidenum">
              <a:rPr lang="en-US" altLang="zh-CN" sz="1400"/>
              <a:pPr/>
              <a:t>90</a:t>
            </a:fld>
            <a:endParaRPr lang="en-US" altLang="zh-CN" sz="1400"/>
          </a:p>
        </p:txBody>
      </p:sp>
      <p:sp>
        <p:nvSpPr>
          <p:cNvPr id="1331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Languages vs Problems</a:t>
            </a:r>
          </a:p>
        </p:txBody>
      </p:sp>
      <p:sp>
        <p:nvSpPr>
          <p:cNvPr id="13316" name="Rectangle 3"/>
          <p:cNvSpPr>
            <a:spLocks noGrp="1" noChangeArrowheads="1"/>
          </p:cNvSpPr>
          <p:nvPr>
            <p:ph type="body" idx="1"/>
          </p:nvPr>
        </p:nvSpPr>
        <p:spPr/>
        <p:txBody>
          <a:bodyPr>
            <a:normAutofit lnSpcReduction="10000"/>
          </a:bodyPr>
          <a:lstStyle/>
          <a:p>
            <a:pPr eaLnBrk="1" hangingPunct="1">
              <a:lnSpc>
                <a:spcPct val="90000"/>
              </a:lnSpc>
            </a:pPr>
            <a:r>
              <a:rPr lang="en-US" altLang="zh-CN" dirty="0" smtClean="0">
                <a:ea typeface="宋体" panose="02010600030101010101" pitchFamily="2" charset="-122"/>
              </a:rPr>
              <a:t>Any problem can be converted to a language, and vice-versa.</a:t>
            </a:r>
          </a:p>
          <a:p>
            <a:pPr lvl="1">
              <a:buFontTx/>
              <a:buChar char="-"/>
            </a:pPr>
            <a:r>
              <a:rPr lang="en-US" altLang="zh-CN" dirty="0" smtClean="0">
                <a:ea typeface="宋体" panose="02010600030101010101" pitchFamily="2" charset="-122"/>
              </a:rPr>
              <a:t>Problem: Determine if a number is prime</a:t>
            </a:r>
          </a:p>
          <a:p>
            <a:pPr lvl="1">
              <a:buFontTx/>
              <a:buChar char="-"/>
            </a:pPr>
            <a:r>
              <a:rPr lang="en-US" altLang="zh-CN" dirty="0" smtClean="0">
                <a:ea typeface="宋体" panose="02010600030101010101" pitchFamily="2" charset="-122"/>
              </a:rPr>
              <a:t>Language: L = {p : p is prime} </a:t>
            </a:r>
          </a:p>
          <a:p>
            <a:pPr lvl="1">
              <a:buFontTx/>
              <a:buChar char="-"/>
            </a:pPr>
            <a:endParaRPr lang="en-US" altLang="zh-CN" dirty="0">
              <a:ea typeface="宋体" panose="02010600030101010101" pitchFamily="2" charset="-122"/>
            </a:endParaRPr>
          </a:p>
          <a:p>
            <a:pPr lvl="1">
              <a:buFontTx/>
              <a:buChar char="-"/>
            </a:pPr>
            <a:r>
              <a:rPr lang="en-US" altLang="zh-CN" dirty="0" smtClean="0">
                <a:ea typeface="宋体" panose="02010600030101010101" pitchFamily="2" charset="-122"/>
              </a:rPr>
              <a:t>Problem: Determine if a Turing Machine M halts on an input string w</a:t>
            </a:r>
          </a:p>
          <a:p>
            <a:pPr lvl="1">
              <a:buFontTx/>
              <a:buChar char="-"/>
            </a:pPr>
            <a:r>
              <a:rPr lang="en-US" altLang="zh-CN" dirty="0" smtClean="0">
                <a:ea typeface="宋体" panose="02010600030101010101" pitchFamily="2" charset="-122"/>
              </a:rPr>
              <a:t>Language: L = {e(M), e(w): M halts on w}</a:t>
            </a:r>
          </a:p>
          <a:p>
            <a:r>
              <a:rPr lang="en-US" altLang="zh-CN" dirty="0"/>
              <a:t>Computational problem:</a:t>
            </a:r>
          </a:p>
          <a:p>
            <a:pPr lvl="1"/>
            <a:r>
              <a:rPr lang="en-US" altLang="zh-CN" dirty="0"/>
              <a:t>A </a:t>
            </a:r>
            <a:r>
              <a:rPr lang="en-US" altLang="zh-CN" b="1" dirty="0"/>
              <a:t>function</a:t>
            </a:r>
            <a:r>
              <a:rPr lang="en-US" altLang="zh-CN" dirty="0"/>
              <a:t> from input data to output data, more generally a </a:t>
            </a:r>
            <a:r>
              <a:rPr lang="en-US" altLang="zh-CN" b="1" dirty="0"/>
              <a:t>relation</a:t>
            </a:r>
            <a:r>
              <a:rPr lang="en-US" altLang="zh-CN" dirty="0"/>
              <a:t> R on data.</a:t>
            </a:r>
          </a:p>
          <a:p>
            <a:pPr lvl="1"/>
            <a:r>
              <a:rPr lang="en-US" altLang="zh-CN" dirty="0" smtClean="0"/>
              <a:t>Data encoded as strings</a:t>
            </a:r>
          </a:p>
          <a:p>
            <a:pPr lvl="1"/>
            <a:r>
              <a:rPr lang="en-US" altLang="zh-CN" dirty="0" smtClean="0"/>
              <a:t>Relations encoded as set of strings</a:t>
            </a:r>
            <a:endParaRPr lang="en-US" altLang="zh-CN" dirty="0"/>
          </a:p>
          <a:p>
            <a:endParaRPr lang="en-US" altLang="zh-CN" dirty="0" smtClean="0">
              <a:ea typeface="宋体" panose="02010600030101010101" pitchFamily="2" charset="-122"/>
            </a:endParaRPr>
          </a:p>
        </p:txBody>
      </p:sp>
    </p:spTree>
    <p:extLst>
      <p:ext uri="{BB962C8B-B14F-4D97-AF65-F5344CB8AC3E}">
        <p14:creationId xmlns:p14="http://schemas.microsoft.com/office/powerpoint/2010/main" val="29687390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 conclusion</a:t>
            </a:r>
            <a:endParaRPr lang="zh-CN" altLang="en-US" dirty="0"/>
          </a:p>
        </p:txBody>
      </p:sp>
      <p:sp>
        <p:nvSpPr>
          <p:cNvPr id="3" name="内容占位符 2"/>
          <p:cNvSpPr>
            <a:spLocks noGrp="1"/>
          </p:cNvSpPr>
          <p:nvPr>
            <p:ph idx="1"/>
          </p:nvPr>
        </p:nvSpPr>
        <p:spPr/>
        <p:txBody>
          <a:bodyPr/>
          <a:lstStyle/>
          <a:p>
            <a:pPr marL="342900" lvl="1" indent="-342900"/>
            <a:r>
              <a:rPr lang="en-US" altLang="zh-CN" sz="2800" dirty="0" smtClean="0"/>
              <a:t>Important ideas:</a:t>
            </a:r>
          </a:p>
          <a:p>
            <a:pPr marL="342900" lvl="1" indent="-342900"/>
            <a:r>
              <a:rPr lang="en-US" altLang="zh-CN" sz="2800" dirty="0" smtClean="0"/>
              <a:t>“</a:t>
            </a:r>
            <a:r>
              <a:rPr lang="en-US" altLang="zh-CN" sz="2800" dirty="0"/>
              <a:t>problem” formalized as </a:t>
            </a:r>
            <a:r>
              <a:rPr lang="en-US" altLang="zh-CN" sz="2800" dirty="0" smtClean="0"/>
              <a:t>language</a:t>
            </a:r>
          </a:p>
          <a:p>
            <a:pPr marL="800100" lvl="2" indent="-342900"/>
            <a:r>
              <a:rPr lang="en-US" altLang="zh-CN" sz="2800" dirty="0">
                <a:solidFill>
                  <a:srgbClr val="FF0000"/>
                </a:solidFill>
              </a:rPr>
              <a:t>language = </a:t>
            </a:r>
            <a:r>
              <a:rPr lang="en-US" altLang="zh-CN" sz="2800" dirty="0"/>
              <a:t>set of strings</a:t>
            </a:r>
          </a:p>
          <a:p>
            <a:pPr marL="342900" lvl="1" indent="-342900"/>
            <a:r>
              <a:rPr lang="en-US" altLang="zh-CN" sz="2800" dirty="0"/>
              <a:t>“computation” formalized as simple </a:t>
            </a:r>
            <a:r>
              <a:rPr lang="en-US" altLang="zh-CN" sz="2800" dirty="0" smtClean="0"/>
              <a:t>machine</a:t>
            </a:r>
          </a:p>
          <a:p>
            <a:pPr marL="800100" lvl="2" indent="-342900"/>
            <a:r>
              <a:rPr lang="en-US" altLang="zh-CN" sz="2800" dirty="0">
                <a:solidFill>
                  <a:srgbClr val="FF0000"/>
                </a:solidFill>
              </a:rPr>
              <a:t>finite automata</a:t>
            </a:r>
          </a:p>
          <a:p>
            <a:pPr marL="800100" lvl="2" indent="-342900"/>
            <a:r>
              <a:rPr lang="en-US" altLang="zh-CN" sz="2800" dirty="0" smtClean="0">
                <a:solidFill>
                  <a:srgbClr val="FF0000"/>
                </a:solidFill>
              </a:rPr>
              <a:t>pushdown automata</a:t>
            </a:r>
          </a:p>
          <a:p>
            <a:pPr marL="800100" lvl="2" indent="-342900"/>
            <a:r>
              <a:rPr lang="en-US" altLang="zh-CN" sz="2800" dirty="0" smtClean="0">
                <a:solidFill>
                  <a:srgbClr val="FF0000"/>
                </a:solidFill>
              </a:rPr>
              <a:t>Turing </a:t>
            </a:r>
            <a:r>
              <a:rPr lang="en-US" altLang="zh-CN" sz="2800" dirty="0">
                <a:solidFill>
                  <a:srgbClr val="FF0000"/>
                </a:solidFill>
              </a:rPr>
              <a:t>Machine</a:t>
            </a:r>
          </a:p>
          <a:p>
            <a:pPr marL="342900" lvl="1" indent="-342900"/>
            <a:r>
              <a:rPr lang="en-US" altLang="zh-CN" sz="2800" dirty="0"/>
              <a:t>“power” of machine formalized as the set of languages it </a:t>
            </a:r>
            <a:r>
              <a:rPr lang="en-US" altLang="zh-CN" sz="2800" dirty="0">
                <a:solidFill>
                  <a:srgbClr val="FF0000"/>
                </a:solidFill>
              </a:rPr>
              <a:t>recognizes</a:t>
            </a:r>
          </a:p>
          <a:p>
            <a:endParaRPr lang="zh-CN" altLang="en-US" dirty="0"/>
          </a:p>
        </p:txBody>
      </p:sp>
    </p:spTree>
    <p:extLst>
      <p:ext uri="{BB962C8B-B14F-4D97-AF65-F5344CB8AC3E}">
        <p14:creationId xmlns:p14="http://schemas.microsoft.com/office/powerpoint/2010/main" val="29319638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Turing Machine(TM)</a:t>
            </a:r>
            <a:endParaRPr lang="zh-CN" altLang="en-US" dirty="0"/>
          </a:p>
        </p:txBody>
      </p:sp>
      <p:sp>
        <p:nvSpPr>
          <p:cNvPr id="3" name="内容占位符 2"/>
          <p:cNvSpPr>
            <a:spLocks noGrp="1"/>
          </p:cNvSpPr>
          <p:nvPr>
            <p:ph idx="1"/>
          </p:nvPr>
        </p:nvSpPr>
        <p:spPr/>
        <p:txBody>
          <a:bodyPr/>
          <a:lstStyle/>
          <a:p>
            <a:r>
              <a:rPr lang="en-US" altLang="zh-CN" dirty="0" smtClean="0"/>
              <a:t>Why Turing Machine?</a:t>
            </a:r>
          </a:p>
          <a:p>
            <a:pPr lvl="1"/>
            <a:r>
              <a:rPr lang="en-US" altLang="zh-CN" dirty="0" smtClean="0"/>
              <a:t>To prove that certain languages have no algorithm.</a:t>
            </a:r>
          </a:p>
          <a:p>
            <a:r>
              <a:rPr lang="en-US" altLang="zh-CN" dirty="0" smtClean="0"/>
              <a:t>What’s Turing Machine?</a:t>
            </a:r>
            <a:endParaRPr lang="zh-CN" altLang="en-US" dirty="0"/>
          </a:p>
        </p:txBody>
      </p:sp>
      <p:sp>
        <p:nvSpPr>
          <p:cNvPr id="4" name="Text Box 4"/>
          <p:cNvSpPr txBox="1">
            <a:spLocks noChangeArrowheads="1"/>
          </p:cNvSpPr>
          <p:nvPr/>
        </p:nvSpPr>
        <p:spPr bwMode="auto">
          <a:xfrm>
            <a:off x="4156364" y="3551087"/>
            <a:ext cx="304800" cy="376238"/>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0</a:t>
            </a:r>
          </a:p>
        </p:txBody>
      </p:sp>
      <p:sp>
        <p:nvSpPr>
          <p:cNvPr id="5" name="Text Box 5"/>
          <p:cNvSpPr txBox="1">
            <a:spLocks noChangeArrowheads="1"/>
          </p:cNvSpPr>
          <p:nvPr/>
        </p:nvSpPr>
        <p:spPr bwMode="auto">
          <a:xfrm>
            <a:off x="44611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1</a:t>
            </a:r>
          </a:p>
        </p:txBody>
      </p:sp>
      <p:sp>
        <p:nvSpPr>
          <p:cNvPr id="6" name="Text Box 6"/>
          <p:cNvSpPr txBox="1">
            <a:spLocks noChangeArrowheads="1"/>
          </p:cNvSpPr>
          <p:nvPr/>
        </p:nvSpPr>
        <p:spPr bwMode="auto">
          <a:xfrm>
            <a:off x="47659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1</a:t>
            </a:r>
          </a:p>
        </p:txBody>
      </p:sp>
      <p:sp>
        <p:nvSpPr>
          <p:cNvPr id="7" name="Text Box 7"/>
          <p:cNvSpPr txBox="1">
            <a:spLocks noChangeArrowheads="1"/>
          </p:cNvSpPr>
          <p:nvPr/>
        </p:nvSpPr>
        <p:spPr bwMode="auto">
          <a:xfrm>
            <a:off x="50707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0</a:t>
            </a:r>
          </a:p>
        </p:txBody>
      </p:sp>
      <p:sp>
        <p:nvSpPr>
          <p:cNvPr id="8" name="Text Box 8"/>
          <p:cNvSpPr txBox="1">
            <a:spLocks noChangeArrowheads="1"/>
          </p:cNvSpPr>
          <p:nvPr/>
        </p:nvSpPr>
        <p:spPr bwMode="auto">
          <a:xfrm>
            <a:off x="53755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0</a:t>
            </a:r>
          </a:p>
        </p:txBody>
      </p:sp>
      <p:sp>
        <p:nvSpPr>
          <p:cNvPr id="9" name="Text Box 9"/>
          <p:cNvSpPr txBox="1">
            <a:spLocks noChangeArrowheads="1"/>
          </p:cNvSpPr>
          <p:nvPr/>
        </p:nvSpPr>
        <p:spPr bwMode="auto">
          <a:xfrm>
            <a:off x="56803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1</a:t>
            </a:r>
          </a:p>
        </p:txBody>
      </p:sp>
      <p:sp>
        <p:nvSpPr>
          <p:cNvPr id="10" name="Text Box 10"/>
          <p:cNvSpPr txBox="1">
            <a:spLocks noChangeArrowheads="1"/>
          </p:cNvSpPr>
          <p:nvPr/>
        </p:nvSpPr>
        <p:spPr bwMode="auto">
          <a:xfrm>
            <a:off x="5985164" y="3551087"/>
            <a:ext cx="304800" cy="376238"/>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1</a:t>
            </a:r>
          </a:p>
        </p:txBody>
      </p:sp>
      <p:sp>
        <p:nvSpPr>
          <p:cNvPr id="11" name="Text Box 11"/>
          <p:cNvSpPr txBox="1">
            <a:spLocks noChangeArrowheads="1"/>
          </p:cNvSpPr>
          <p:nvPr/>
        </p:nvSpPr>
        <p:spPr bwMode="auto">
          <a:xfrm>
            <a:off x="62899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1</a:t>
            </a:r>
          </a:p>
        </p:txBody>
      </p:sp>
      <p:sp>
        <p:nvSpPr>
          <p:cNvPr id="12" name="Text Box 12"/>
          <p:cNvSpPr txBox="1">
            <a:spLocks noChangeArrowheads="1"/>
          </p:cNvSpPr>
          <p:nvPr/>
        </p:nvSpPr>
        <p:spPr bwMode="auto">
          <a:xfrm>
            <a:off x="65947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0</a:t>
            </a:r>
          </a:p>
        </p:txBody>
      </p:sp>
      <p:sp>
        <p:nvSpPr>
          <p:cNvPr id="13" name="Text Box 13"/>
          <p:cNvSpPr txBox="1">
            <a:spLocks noChangeArrowheads="1"/>
          </p:cNvSpPr>
          <p:nvPr/>
        </p:nvSpPr>
        <p:spPr bwMode="auto">
          <a:xfrm>
            <a:off x="6899564" y="3551087"/>
            <a:ext cx="304800" cy="376238"/>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1</a:t>
            </a:r>
          </a:p>
        </p:txBody>
      </p:sp>
      <p:sp>
        <p:nvSpPr>
          <p:cNvPr id="14" name="Text Box 14"/>
          <p:cNvSpPr txBox="1">
            <a:spLocks noChangeArrowheads="1"/>
          </p:cNvSpPr>
          <p:nvPr/>
        </p:nvSpPr>
        <p:spPr bwMode="auto">
          <a:xfrm>
            <a:off x="72043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0</a:t>
            </a:r>
          </a:p>
        </p:txBody>
      </p:sp>
      <p:sp>
        <p:nvSpPr>
          <p:cNvPr id="15" name="Text Box 15"/>
          <p:cNvSpPr txBox="1">
            <a:spLocks noChangeArrowheads="1"/>
          </p:cNvSpPr>
          <p:nvPr/>
        </p:nvSpPr>
        <p:spPr bwMode="auto">
          <a:xfrm>
            <a:off x="75091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a:ea typeface="宋体" panose="02010600030101010101" pitchFamily="2" charset="-122"/>
              </a:rPr>
              <a:t>0</a:t>
            </a:r>
          </a:p>
        </p:txBody>
      </p:sp>
      <p:sp>
        <p:nvSpPr>
          <p:cNvPr id="16" name="Text Box 16"/>
          <p:cNvSpPr txBox="1">
            <a:spLocks noChangeArrowheads="1"/>
          </p:cNvSpPr>
          <p:nvPr/>
        </p:nvSpPr>
        <p:spPr bwMode="auto">
          <a:xfrm>
            <a:off x="78139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endParaRPr lang="zh-CN" altLang="zh-CN"/>
          </a:p>
        </p:txBody>
      </p:sp>
      <p:sp>
        <p:nvSpPr>
          <p:cNvPr id="17" name="Text Box 17"/>
          <p:cNvSpPr txBox="1">
            <a:spLocks noChangeArrowheads="1"/>
          </p:cNvSpPr>
          <p:nvPr/>
        </p:nvSpPr>
        <p:spPr bwMode="auto">
          <a:xfrm>
            <a:off x="81187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endParaRPr lang="zh-CN" altLang="zh-CN"/>
          </a:p>
        </p:txBody>
      </p:sp>
      <p:sp>
        <p:nvSpPr>
          <p:cNvPr id="18" name="Text Box 18"/>
          <p:cNvSpPr txBox="1">
            <a:spLocks noChangeArrowheads="1"/>
          </p:cNvSpPr>
          <p:nvPr/>
        </p:nvSpPr>
        <p:spPr bwMode="auto">
          <a:xfrm>
            <a:off x="8423564" y="3546325"/>
            <a:ext cx="304800" cy="376237"/>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endParaRPr lang="zh-CN" altLang="zh-CN"/>
          </a:p>
        </p:txBody>
      </p:sp>
      <p:sp>
        <p:nvSpPr>
          <p:cNvPr id="19" name="Text Box 19"/>
          <p:cNvSpPr txBox="1">
            <a:spLocks noChangeArrowheads="1"/>
          </p:cNvSpPr>
          <p:nvPr/>
        </p:nvSpPr>
        <p:spPr bwMode="auto">
          <a:xfrm>
            <a:off x="2708564" y="4724250"/>
            <a:ext cx="685800" cy="588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3200">
                <a:ea typeface="宋体" panose="02010600030101010101" pitchFamily="2" charset="-122"/>
              </a:rPr>
              <a:t>q</a:t>
            </a:r>
            <a:r>
              <a:rPr lang="en-US" altLang="zh-CN" sz="3200" baseline="-25000">
                <a:ea typeface="宋体" panose="02010600030101010101" pitchFamily="2" charset="-122"/>
              </a:rPr>
              <a:t>0</a:t>
            </a:r>
            <a:endParaRPr lang="en-US" altLang="zh-CN" sz="3200">
              <a:ea typeface="宋体" panose="02010600030101010101" pitchFamily="2" charset="-122"/>
            </a:endParaRPr>
          </a:p>
        </p:txBody>
      </p:sp>
      <p:sp>
        <p:nvSpPr>
          <p:cNvPr id="20" name="Text Box 20"/>
          <p:cNvSpPr txBox="1">
            <a:spLocks noChangeArrowheads="1"/>
          </p:cNvSpPr>
          <p:nvPr/>
        </p:nvSpPr>
        <p:spPr bwMode="auto">
          <a:xfrm>
            <a:off x="5146964" y="3027212"/>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800">
                <a:solidFill>
                  <a:srgbClr val="FF0000"/>
                </a:solidFill>
                <a:ea typeface="宋体" panose="02010600030101010101" pitchFamily="2" charset="-122"/>
              </a:rPr>
              <a:t>input tape</a:t>
            </a:r>
          </a:p>
        </p:txBody>
      </p:sp>
      <p:sp>
        <p:nvSpPr>
          <p:cNvPr id="21" name="Text Box 21"/>
          <p:cNvSpPr txBox="1">
            <a:spLocks noChangeArrowheads="1"/>
          </p:cNvSpPr>
          <p:nvPr/>
        </p:nvSpPr>
        <p:spPr bwMode="auto">
          <a:xfrm>
            <a:off x="2098964" y="3768575"/>
            <a:ext cx="1676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800">
                <a:solidFill>
                  <a:srgbClr val="FF0000"/>
                </a:solidFill>
                <a:ea typeface="宋体" panose="02010600030101010101" pitchFamily="2" charset="-122"/>
              </a:rPr>
              <a:t>finite control</a:t>
            </a:r>
          </a:p>
        </p:txBody>
      </p:sp>
      <p:cxnSp>
        <p:nvCxnSpPr>
          <p:cNvPr id="22" name="AutoShape 22"/>
          <p:cNvCxnSpPr>
            <a:cxnSpLocks noChangeShapeType="1"/>
            <a:stCxn id="19" idx="3"/>
            <a:endCxn id="4" idx="2"/>
          </p:cNvCxnSpPr>
          <p:nvPr/>
        </p:nvCxnSpPr>
        <p:spPr bwMode="auto">
          <a:xfrm flipV="1">
            <a:off x="3394364" y="3927325"/>
            <a:ext cx="914400" cy="109220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 name="Text Box 23"/>
          <p:cNvSpPr txBox="1">
            <a:spLocks noChangeArrowheads="1"/>
          </p:cNvSpPr>
          <p:nvPr/>
        </p:nvSpPr>
        <p:spPr bwMode="auto">
          <a:xfrm>
            <a:off x="8880764" y="3408212"/>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800">
                <a:ea typeface="宋体" panose="02010600030101010101" pitchFamily="2" charset="-122"/>
              </a:rPr>
              <a:t>…</a:t>
            </a:r>
          </a:p>
        </p:txBody>
      </p:sp>
      <p:sp>
        <p:nvSpPr>
          <p:cNvPr id="24" name="Text Box 24"/>
          <p:cNvSpPr txBox="1">
            <a:spLocks noChangeArrowheads="1"/>
          </p:cNvSpPr>
          <p:nvPr/>
        </p:nvSpPr>
        <p:spPr bwMode="auto">
          <a:xfrm>
            <a:off x="4232564" y="4062262"/>
            <a:ext cx="1905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800">
                <a:solidFill>
                  <a:srgbClr val="FF0000"/>
                </a:solidFill>
                <a:ea typeface="宋体" panose="02010600030101010101" pitchFamily="2" charset="-122"/>
              </a:rPr>
              <a:t>read/write head</a:t>
            </a:r>
          </a:p>
        </p:txBody>
      </p:sp>
      <p:sp>
        <p:nvSpPr>
          <p:cNvPr id="46" name="矩形 45"/>
          <p:cNvSpPr/>
          <p:nvPr/>
        </p:nvSpPr>
        <p:spPr>
          <a:xfrm>
            <a:off x="7623464" y="4158626"/>
            <a:ext cx="4149436" cy="1200329"/>
          </a:xfrm>
          <a:prstGeom prst="rect">
            <a:avLst/>
          </a:prstGeom>
        </p:spPr>
        <p:txBody>
          <a:bodyPr wrap="square">
            <a:spAutoFit/>
          </a:bodyPr>
          <a:lstStyle/>
          <a:p>
            <a:r>
              <a:rPr lang="en-US" altLang="zh-CN" dirty="0"/>
              <a:t>New </a:t>
            </a:r>
            <a:r>
              <a:rPr lang="en-US" altLang="zh-CN" dirty="0" smtClean="0"/>
              <a:t>capabilities:</a:t>
            </a:r>
          </a:p>
          <a:p>
            <a:r>
              <a:rPr lang="en-US" altLang="zh-CN" dirty="0" smtClean="0"/>
              <a:t> - infinite tape</a:t>
            </a:r>
          </a:p>
          <a:p>
            <a:r>
              <a:rPr lang="en-US" altLang="zh-CN" dirty="0"/>
              <a:t> </a:t>
            </a:r>
            <a:r>
              <a:rPr lang="en-US" altLang="zh-CN" dirty="0" smtClean="0"/>
              <a:t>- can </a:t>
            </a:r>
            <a:r>
              <a:rPr lang="en-US" altLang="zh-CN" dirty="0"/>
              <a:t>read OR write to </a:t>
            </a:r>
            <a:r>
              <a:rPr lang="en-US" altLang="zh-CN" dirty="0" smtClean="0"/>
              <a:t>tape</a:t>
            </a:r>
          </a:p>
          <a:p>
            <a:r>
              <a:rPr lang="en-US" altLang="zh-CN" dirty="0"/>
              <a:t> </a:t>
            </a:r>
            <a:r>
              <a:rPr lang="en-US" altLang="zh-CN" dirty="0" smtClean="0"/>
              <a:t>- read/write head can move left and right</a:t>
            </a:r>
            <a:endParaRPr lang="en-US" altLang="zh-CN" dirty="0"/>
          </a:p>
        </p:txBody>
      </p:sp>
      <p:sp>
        <p:nvSpPr>
          <p:cNvPr id="53" name="文本框 52"/>
          <p:cNvSpPr txBox="1"/>
          <p:nvPr/>
        </p:nvSpPr>
        <p:spPr>
          <a:xfrm>
            <a:off x="789515" y="5871840"/>
            <a:ext cx="1896994" cy="369332"/>
          </a:xfrm>
          <a:prstGeom prst="rect">
            <a:avLst/>
          </a:prstGeom>
          <a:noFill/>
        </p:spPr>
        <p:txBody>
          <a:bodyPr wrap="none" rtlCol="0">
            <a:spAutoFit/>
          </a:bodyPr>
          <a:lstStyle/>
          <a:p>
            <a:r>
              <a:rPr lang="en-US" altLang="zh-CN" b="1" dirty="0" smtClean="0"/>
              <a:t>Formal definition:</a:t>
            </a:r>
            <a:endParaRPr lang="zh-CN" altLang="en-US" b="1" dirty="0"/>
          </a:p>
        </p:txBody>
      </p:sp>
      <p:pic>
        <p:nvPicPr>
          <p:cNvPr id="54" name="图片 53"/>
          <p:cNvPicPr>
            <a:picLocks noChangeAspect="1"/>
          </p:cNvPicPr>
          <p:nvPr/>
        </p:nvPicPr>
        <p:blipFill>
          <a:blip r:embed="rId3"/>
          <a:stretch>
            <a:fillRect/>
          </a:stretch>
        </p:blipFill>
        <p:spPr>
          <a:xfrm>
            <a:off x="2716212" y="5844783"/>
            <a:ext cx="4953553" cy="396389"/>
          </a:xfrm>
          <a:prstGeom prst="rect">
            <a:avLst/>
          </a:prstGeom>
        </p:spPr>
      </p:pic>
      <p:sp>
        <p:nvSpPr>
          <p:cNvPr id="55" name="矩形 54"/>
          <p:cNvSpPr/>
          <p:nvPr/>
        </p:nvSpPr>
        <p:spPr>
          <a:xfrm>
            <a:off x="7082199" y="5369019"/>
            <a:ext cx="1218219" cy="369332"/>
          </a:xfrm>
          <a:prstGeom prst="rect">
            <a:avLst/>
          </a:prstGeom>
        </p:spPr>
        <p:txBody>
          <a:bodyPr wrap="none">
            <a:spAutoFit/>
          </a:bodyPr>
          <a:lstStyle/>
          <a:p>
            <a:pPr algn="ctr"/>
            <a:r>
              <a:rPr lang="en-US" altLang="zh-CN" dirty="0">
                <a:solidFill>
                  <a:srgbClr val="FF0000"/>
                </a:solidFill>
              </a:rPr>
              <a:t>initial state</a:t>
            </a:r>
            <a:endParaRPr lang="zh-CN" altLang="en-US" dirty="0">
              <a:solidFill>
                <a:srgbClr val="FF0000"/>
              </a:solidFill>
            </a:endParaRPr>
          </a:p>
        </p:txBody>
      </p:sp>
      <p:sp>
        <p:nvSpPr>
          <p:cNvPr id="56" name="矩形 55"/>
          <p:cNvSpPr/>
          <p:nvPr/>
        </p:nvSpPr>
        <p:spPr>
          <a:xfrm>
            <a:off x="3394364" y="5194901"/>
            <a:ext cx="1873911" cy="646331"/>
          </a:xfrm>
          <a:prstGeom prst="rect">
            <a:avLst/>
          </a:prstGeom>
        </p:spPr>
        <p:txBody>
          <a:bodyPr wrap="none">
            <a:spAutoFit/>
          </a:bodyPr>
          <a:lstStyle/>
          <a:p>
            <a:pPr algn="ctr"/>
            <a:r>
              <a:rPr lang="en-US" altLang="zh-CN" dirty="0" smtClean="0">
                <a:solidFill>
                  <a:srgbClr val="FF0000"/>
                </a:solidFill>
              </a:rPr>
              <a:t>finite, non-empty </a:t>
            </a:r>
          </a:p>
          <a:p>
            <a:pPr algn="ctr"/>
            <a:r>
              <a:rPr lang="en-US" altLang="zh-CN" dirty="0" smtClean="0">
                <a:solidFill>
                  <a:srgbClr val="FF0000"/>
                </a:solidFill>
              </a:rPr>
              <a:t>set of </a:t>
            </a:r>
            <a:r>
              <a:rPr lang="en-US" altLang="zh-CN" i="1" dirty="0" smtClean="0">
                <a:solidFill>
                  <a:srgbClr val="FF0000"/>
                </a:solidFill>
              </a:rPr>
              <a:t>states</a:t>
            </a:r>
            <a:endParaRPr lang="zh-CN" altLang="en-US" dirty="0">
              <a:solidFill>
                <a:srgbClr val="FF0000"/>
              </a:solidFill>
            </a:endParaRPr>
          </a:p>
        </p:txBody>
      </p:sp>
      <p:sp>
        <p:nvSpPr>
          <p:cNvPr id="57" name="矩形 56"/>
          <p:cNvSpPr/>
          <p:nvPr/>
        </p:nvSpPr>
        <p:spPr>
          <a:xfrm>
            <a:off x="2772491" y="6248273"/>
            <a:ext cx="2454903" cy="646331"/>
          </a:xfrm>
          <a:prstGeom prst="rect">
            <a:avLst/>
          </a:prstGeom>
        </p:spPr>
        <p:txBody>
          <a:bodyPr wrap="none">
            <a:spAutoFit/>
          </a:bodyPr>
          <a:lstStyle/>
          <a:p>
            <a:pPr algn="ctr"/>
            <a:r>
              <a:rPr lang="en-US" altLang="zh-CN" dirty="0">
                <a:solidFill>
                  <a:srgbClr val="FF0000"/>
                </a:solidFill>
              </a:rPr>
              <a:t>finite, non-empty set of </a:t>
            </a:r>
          </a:p>
          <a:p>
            <a:pPr algn="ctr"/>
            <a:r>
              <a:rPr lang="en-US" altLang="zh-CN" dirty="0">
                <a:solidFill>
                  <a:srgbClr val="FF0000"/>
                </a:solidFill>
              </a:rPr>
              <a:t>tape alphabet symbols</a:t>
            </a:r>
            <a:endParaRPr lang="zh-CN" altLang="en-US" dirty="0">
              <a:solidFill>
                <a:srgbClr val="FF0000"/>
              </a:solidFill>
            </a:endParaRPr>
          </a:p>
        </p:txBody>
      </p:sp>
      <p:sp>
        <p:nvSpPr>
          <p:cNvPr id="58" name="矩形 57"/>
          <p:cNvSpPr/>
          <p:nvPr/>
        </p:nvSpPr>
        <p:spPr>
          <a:xfrm>
            <a:off x="5372744" y="5273930"/>
            <a:ext cx="1483740" cy="369332"/>
          </a:xfrm>
          <a:prstGeom prst="rect">
            <a:avLst/>
          </a:prstGeom>
        </p:spPr>
        <p:txBody>
          <a:bodyPr wrap="none">
            <a:spAutoFit/>
          </a:bodyPr>
          <a:lstStyle/>
          <a:p>
            <a:pPr algn="ctr"/>
            <a:r>
              <a:rPr lang="en-US" altLang="zh-CN" dirty="0">
                <a:solidFill>
                  <a:srgbClr val="FF0000"/>
                </a:solidFill>
              </a:rPr>
              <a:t>blank symbol </a:t>
            </a:r>
            <a:endParaRPr lang="zh-CN" altLang="en-US" dirty="0">
              <a:solidFill>
                <a:srgbClr val="FF0000"/>
              </a:solidFill>
            </a:endParaRPr>
          </a:p>
        </p:txBody>
      </p:sp>
      <p:sp>
        <p:nvSpPr>
          <p:cNvPr id="59" name="矩形 58"/>
          <p:cNvSpPr/>
          <p:nvPr/>
        </p:nvSpPr>
        <p:spPr>
          <a:xfrm>
            <a:off x="5440019" y="6311900"/>
            <a:ext cx="1311961" cy="646331"/>
          </a:xfrm>
          <a:prstGeom prst="rect">
            <a:avLst/>
          </a:prstGeom>
        </p:spPr>
        <p:txBody>
          <a:bodyPr wrap="none">
            <a:spAutoFit/>
          </a:bodyPr>
          <a:lstStyle/>
          <a:p>
            <a:pPr algn="ctr"/>
            <a:r>
              <a:rPr lang="en-US" altLang="zh-CN" dirty="0">
                <a:solidFill>
                  <a:srgbClr val="FF0000"/>
                </a:solidFill>
              </a:rPr>
              <a:t>set of input </a:t>
            </a:r>
          </a:p>
          <a:p>
            <a:pPr algn="ctr"/>
            <a:r>
              <a:rPr lang="en-US" altLang="zh-CN" dirty="0">
                <a:solidFill>
                  <a:srgbClr val="FF0000"/>
                </a:solidFill>
              </a:rPr>
              <a:t>symbols</a:t>
            </a:r>
            <a:endParaRPr lang="zh-CN" altLang="en-US" dirty="0">
              <a:solidFill>
                <a:srgbClr val="FF0000"/>
              </a:solidFill>
            </a:endParaRPr>
          </a:p>
        </p:txBody>
      </p:sp>
      <p:sp>
        <p:nvSpPr>
          <p:cNvPr id="60" name="矩形 59"/>
          <p:cNvSpPr/>
          <p:nvPr/>
        </p:nvSpPr>
        <p:spPr>
          <a:xfrm>
            <a:off x="8282876" y="5549331"/>
            <a:ext cx="1195776" cy="369332"/>
          </a:xfrm>
          <a:prstGeom prst="rect">
            <a:avLst/>
          </a:prstGeom>
        </p:spPr>
        <p:txBody>
          <a:bodyPr wrap="none">
            <a:spAutoFit/>
          </a:bodyPr>
          <a:lstStyle/>
          <a:p>
            <a:pPr algn="ctr"/>
            <a:r>
              <a:rPr lang="en-US" altLang="zh-CN" dirty="0">
                <a:solidFill>
                  <a:srgbClr val="FF0000"/>
                </a:solidFill>
              </a:rPr>
              <a:t>final states</a:t>
            </a:r>
            <a:endParaRPr lang="zh-CN" altLang="en-US" dirty="0">
              <a:solidFill>
                <a:srgbClr val="FF0000"/>
              </a:solidFill>
            </a:endParaRPr>
          </a:p>
        </p:txBody>
      </p:sp>
      <p:sp>
        <p:nvSpPr>
          <p:cNvPr id="62" name="文本框 61"/>
          <p:cNvSpPr txBox="1"/>
          <p:nvPr/>
        </p:nvSpPr>
        <p:spPr>
          <a:xfrm>
            <a:off x="6899564" y="6408264"/>
            <a:ext cx="1944956" cy="369332"/>
          </a:xfrm>
          <a:prstGeom prst="rect">
            <a:avLst/>
          </a:prstGeom>
        </p:spPr>
        <p:txBody>
          <a:bodyPr wrap="none">
            <a:spAutoFit/>
          </a:bodyPr>
          <a:lstStyle>
            <a:defPPr>
              <a:defRPr lang="zh-CN"/>
            </a:defPPr>
            <a:lvl1pPr algn="ctr">
              <a:defRPr>
                <a:solidFill>
                  <a:srgbClr val="FF0000"/>
                </a:solidFill>
              </a:defRPr>
            </a:lvl1pPr>
          </a:lstStyle>
          <a:p>
            <a:r>
              <a:rPr lang="en-US" altLang="zh-CN" dirty="0"/>
              <a:t>Transition function</a:t>
            </a:r>
            <a:endParaRPr lang="zh-CN" altLang="en-US" dirty="0"/>
          </a:p>
        </p:txBody>
      </p:sp>
      <p:cxnSp>
        <p:nvCxnSpPr>
          <p:cNvPr id="64" name="直接箭头连接符 63"/>
          <p:cNvCxnSpPr/>
          <p:nvPr/>
        </p:nvCxnSpPr>
        <p:spPr>
          <a:xfrm>
            <a:off x="4537552" y="5652787"/>
            <a:ext cx="533212" cy="2331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58" idx="2"/>
          </p:cNvCxnSpPr>
          <p:nvPr/>
        </p:nvCxnSpPr>
        <p:spPr>
          <a:xfrm flipH="1">
            <a:off x="5832765" y="5643262"/>
            <a:ext cx="281849" cy="2754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4537552" y="6180514"/>
            <a:ext cx="838012" cy="2619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6197981" y="6113739"/>
            <a:ext cx="15783" cy="350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a:off x="6912269" y="5616354"/>
            <a:ext cx="596895" cy="302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7428073" y="5778199"/>
            <a:ext cx="1200076" cy="264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H="1" flipV="1">
            <a:off x="6594210" y="6160737"/>
            <a:ext cx="457754" cy="3188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5940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ChangeArrowheads="1"/>
          </p:cNvSpPr>
          <p:nvPr>
            <p:ph type="title"/>
          </p:nvPr>
        </p:nvSpPr>
        <p:spPr/>
        <p:txBody>
          <a:bodyPr/>
          <a:lstStyle/>
          <a:p>
            <a:r>
              <a:rPr lang="en-US" altLang="zh-CN" smtClean="0">
                <a:ea typeface="宋体" panose="02010600030101010101" pitchFamily="2" charset="-122"/>
              </a:rPr>
              <a:t>Deciding and Recognizing</a:t>
            </a:r>
          </a:p>
        </p:txBody>
      </p:sp>
      <p:sp>
        <p:nvSpPr>
          <p:cNvPr id="2" name="内容占位符 1"/>
          <p:cNvSpPr>
            <a:spLocks noGrp="1"/>
          </p:cNvSpPr>
          <p:nvPr>
            <p:ph idx="1"/>
          </p:nvPr>
        </p:nvSpPr>
        <p:spPr/>
        <p:txBody>
          <a:bodyPr>
            <a:normAutofit/>
          </a:bodyPr>
          <a:lstStyle/>
          <a:p>
            <a:r>
              <a:rPr lang="en-US" altLang="zh-CN" sz="3200" dirty="0"/>
              <a:t>TM M:</a:t>
            </a:r>
          </a:p>
          <a:p>
            <a:pPr lvl="1"/>
            <a:r>
              <a:rPr lang="en-US" altLang="zh-CN" sz="3200" dirty="0"/>
              <a:t>L(M) is the language it </a:t>
            </a:r>
            <a:r>
              <a:rPr lang="en-US" altLang="zh-CN" sz="3200" dirty="0">
                <a:solidFill>
                  <a:srgbClr val="FF0000"/>
                </a:solidFill>
              </a:rPr>
              <a:t>recognizes</a:t>
            </a:r>
          </a:p>
          <a:p>
            <a:pPr lvl="1"/>
            <a:r>
              <a:rPr lang="en-US" altLang="zh-CN" sz="3200" dirty="0"/>
              <a:t>if M rejects every x </a:t>
            </a:r>
            <a:r>
              <a:rPr lang="en-US" altLang="zh-CN" sz="3200" dirty="0">
                <a:sym typeface="Symbol" panose="05050102010706020507" pitchFamily="18" charset="2"/>
              </a:rPr>
              <a:t> L(M) it </a:t>
            </a:r>
            <a:r>
              <a:rPr lang="en-US" altLang="zh-CN" sz="3200" dirty="0">
                <a:solidFill>
                  <a:srgbClr val="FF0000"/>
                </a:solidFill>
                <a:sym typeface="Symbol" panose="05050102010706020507" pitchFamily="18" charset="2"/>
              </a:rPr>
              <a:t>decides</a:t>
            </a:r>
            <a:r>
              <a:rPr lang="en-US" altLang="zh-CN" sz="3200" dirty="0">
                <a:sym typeface="Symbol" panose="05050102010706020507" pitchFamily="18" charset="2"/>
              </a:rPr>
              <a:t> L</a:t>
            </a:r>
          </a:p>
          <a:p>
            <a:pPr lvl="1"/>
            <a:r>
              <a:rPr lang="en-US" altLang="zh-CN" sz="3200" dirty="0">
                <a:sym typeface="Symbol" panose="05050102010706020507" pitchFamily="18" charset="2"/>
              </a:rPr>
              <a:t>set of languages recognized by some TM is called </a:t>
            </a:r>
            <a:r>
              <a:rPr lang="en-US" altLang="zh-CN" sz="3200" dirty="0">
                <a:solidFill>
                  <a:schemeClr val="accent2"/>
                </a:solidFill>
                <a:sym typeface="Symbol" panose="05050102010706020507" pitchFamily="18" charset="2"/>
              </a:rPr>
              <a:t>Turing-recognizable </a:t>
            </a:r>
            <a:r>
              <a:rPr lang="en-US" altLang="zh-CN" sz="3200" dirty="0">
                <a:sym typeface="Symbol" panose="05050102010706020507" pitchFamily="18" charset="2"/>
              </a:rPr>
              <a:t>or </a:t>
            </a:r>
            <a:r>
              <a:rPr lang="en-US" altLang="zh-CN" sz="3200" dirty="0">
                <a:solidFill>
                  <a:schemeClr val="accent2"/>
                </a:solidFill>
                <a:sym typeface="Symbol" panose="05050102010706020507" pitchFamily="18" charset="2"/>
              </a:rPr>
              <a:t>recursively enumerable (RE)</a:t>
            </a:r>
          </a:p>
          <a:p>
            <a:pPr lvl="1"/>
            <a:r>
              <a:rPr lang="en-US" altLang="zh-CN" sz="3200" dirty="0">
                <a:sym typeface="Symbol" panose="05050102010706020507" pitchFamily="18" charset="2"/>
              </a:rPr>
              <a:t>set of languages decided by some TM is called </a:t>
            </a:r>
            <a:r>
              <a:rPr lang="en-US" altLang="zh-CN" sz="3200" dirty="0">
                <a:solidFill>
                  <a:schemeClr val="accent2"/>
                </a:solidFill>
                <a:sym typeface="Symbol" panose="05050102010706020507" pitchFamily="18" charset="2"/>
              </a:rPr>
              <a:t>Turing-decidable</a:t>
            </a:r>
            <a:r>
              <a:rPr lang="en-US" altLang="zh-CN" sz="3200" dirty="0">
                <a:sym typeface="Symbol" panose="05050102010706020507" pitchFamily="18" charset="2"/>
              </a:rPr>
              <a:t> or </a:t>
            </a:r>
            <a:r>
              <a:rPr lang="en-US" altLang="zh-CN" sz="3200" dirty="0">
                <a:solidFill>
                  <a:schemeClr val="accent2"/>
                </a:solidFill>
                <a:sym typeface="Symbol" panose="05050102010706020507" pitchFamily="18" charset="2"/>
              </a:rPr>
              <a:t>decidable</a:t>
            </a:r>
            <a:r>
              <a:rPr lang="en-US" altLang="zh-CN" sz="3200" dirty="0">
                <a:sym typeface="Symbol" panose="05050102010706020507" pitchFamily="18" charset="2"/>
              </a:rPr>
              <a:t> or </a:t>
            </a:r>
            <a:r>
              <a:rPr lang="en-US" altLang="zh-CN" sz="3200" dirty="0" smtClean="0">
                <a:solidFill>
                  <a:schemeClr val="accent2"/>
                </a:solidFill>
                <a:sym typeface="Symbol" panose="05050102010706020507" pitchFamily="18" charset="2"/>
              </a:rPr>
              <a:t>recursive</a:t>
            </a:r>
            <a:endParaRPr lang="en-US" altLang="zh-CN" sz="3200" dirty="0">
              <a:solidFill>
                <a:srgbClr val="FF0000"/>
              </a:solidFill>
            </a:endParaRPr>
          </a:p>
        </p:txBody>
      </p:sp>
      <p:sp>
        <p:nvSpPr>
          <p:cNvPr id="38919" name="Text Box 4"/>
          <p:cNvSpPr txBox="1">
            <a:spLocks noChangeArrowheads="1"/>
          </p:cNvSpPr>
          <p:nvPr/>
        </p:nvSpPr>
        <p:spPr bwMode="auto">
          <a:xfrm>
            <a:off x="6096000" y="1676401"/>
            <a:ext cx="1676400" cy="466725"/>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ea typeface="宋体" panose="02010600030101010101" pitchFamily="2" charset="-122"/>
              </a:rPr>
              <a:t>machine</a:t>
            </a:r>
          </a:p>
        </p:txBody>
      </p:sp>
      <p:sp>
        <p:nvSpPr>
          <p:cNvPr id="38920" name="Text Box 5"/>
          <p:cNvSpPr txBox="1">
            <a:spLocks noChangeArrowheads="1"/>
          </p:cNvSpPr>
          <p:nvPr/>
        </p:nvSpPr>
        <p:spPr bwMode="auto">
          <a:xfrm>
            <a:off x="4267200" y="1676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a:ea typeface="宋体" panose="02010600030101010101" pitchFamily="2" charset="-122"/>
              </a:rPr>
              <a:t>input</a:t>
            </a:r>
          </a:p>
        </p:txBody>
      </p:sp>
      <p:cxnSp>
        <p:nvCxnSpPr>
          <p:cNvPr id="38921" name="AutoShape 6"/>
          <p:cNvCxnSpPr>
            <a:cxnSpLocks noChangeShapeType="1"/>
            <a:stCxn id="38920" idx="3"/>
            <a:endCxn id="38919" idx="1"/>
          </p:cNvCxnSpPr>
          <p:nvPr/>
        </p:nvCxnSpPr>
        <p:spPr bwMode="auto">
          <a:xfrm>
            <a:off x="5181600" y="1905001"/>
            <a:ext cx="9144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922" name="AutoShape 7"/>
          <p:cNvSpPr>
            <a:spLocks/>
          </p:cNvSpPr>
          <p:nvPr/>
        </p:nvSpPr>
        <p:spPr bwMode="auto">
          <a:xfrm>
            <a:off x="8610600" y="1295400"/>
            <a:ext cx="304800" cy="1219200"/>
          </a:xfrm>
          <a:prstGeom prst="lef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38923" name="Text Box 8"/>
          <p:cNvSpPr txBox="1">
            <a:spLocks noChangeArrowheads="1"/>
          </p:cNvSpPr>
          <p:nvPr/>
        </p:nvSpPr>
        <p:spPr bwMode="auto">
          <a:xfrm>
            <a:off x="8915400" y="1295401"/>
            <a:ext cx="2209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Tx/>
              <a:buChar char="•"/>
            </a:pPr>
            <a:r>
              <a:rPr lang="en-US" altLang="zh-CN">
                <a:ea typeface="宋体" panose="02010600030101010101" pitchFamily="2" charset="-122"/>
              </a:rPr>
              <a:t> accept</a:t>
            </a:r>
          </a:p>
          <a:p>
            <a:pPr eaLnBrk="1" hangingPunct="1">
              <a:spcBef>
                <a:spcPct val="50000"/>
              </a:spcBef>
              <a:buFontTx/>
              <a:buChar char="•"/>
            </a:pPr>
            <a:r>
              <a:rPr lang="en-US" altLang="zh-CN">
                <a:ea typeface="宋体" panose="02010600030101010101" pitchFamily="2" charset="-122"/>
              </a:rPr>
              <a:t> reject </a:t>
            </a:r>
          </a:p>
          <a:p>
            <a:pPr eaLnBrk="1" hangingPunct="1">
              <a:spcBef>
                <a:spcPct val="50000"/>
              </a:spcBef>
              <a:buFontTx/>
              <a:buChar char="•"/>
            </a:pPr>
            <a:r>
              <a:rPr lang="en-US" altLang="zh-CN">
                <a:ea typeface="宋体" panose="02010600030101010101" pitchFamily="2" charset="-122"/>
              </a:rPr>
              <a:t> loop forever</a:t>
            </a:r>
          </a:p>
        </p:txBody>
      </p:sp>
      <p:cxnSp>
        <p:nvCxnSpPr>
          <p:cNvPr id="38924" name="AutoShape 9"/>
          <p:cNvCxnSpPr>
            <a:cxnSpLocks noChangeShapeType="1"/>
            <a:stCxn id="38919" idx="3"/>
            <a:endCxn id="38922" idx="1"/>
          </p:cNvCxnSpPr>
          <p:nvPr/>
        </p:nvCxnSpPr>
        <p:spPr bwMode="auto">
          <a:xfrm flipV="1">
            <a:off x="7772400" y="1905001"/>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9457630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Decidability vs </a:t>
            </a:r>
            <a:r>
              <a:rPr lang="en-US" altLang="zh-CN" dirty="0" err="1" smtClean="0"/>
              <a:t>Undecidability</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There are 2 types of TMs(based on halting):</a:t>
            </a:r>
          </a:p>
          <a:p>
            <a:pPr lvl="1"/>
            <a:r>
              <a:rPr lang="en-US" altLang="zh-CN" dirty="0" smtClean="0"/>
              <a:t>Recursive: TMs that always halt, no matter accepting or non-accepting = Decidable problems</a:t>
            </a:r>
          </a:p>
          <a:p>
            <a:pPr lvl="1"/>
            <a:r>
              <a:rPr lang="en-US" altLang="zh-CN" dirty="0" smtClean="0"/>
              <a:t>Recursively enumerable: TMs that are guaranteed to halt only on acceptance. If non-accepting, it may or may not halt(loop forever.).</a:t>
            </a:r>
          </a:p>
          <a:p>
            <a:r>
              <a:rPr lang="en-US" altLang="zh-CN" dirty="0" smtClean="0"/>
              <a:t>Decidability</a:t>
            </a:r>
          </a:p>
          <a:p>
            <a:pPr lvl="1"/>
            <a:r>
              <a:rPr lang="en-US" altLang="zh-CN" dirty="0" smtClean="0"/>
              <a:t>A </a:t>
            </a:r>
            <a:r>
              <a:rPr lang="en-US" altLang="zh-CN" dirty="0"/>
              <a:t>decision problem </a:t>
            </a:r>
            <a:r>
              <a:rPr lang="en-US" altLang="zh-CN" i="1" dirty="0"/>
              <a:t>A</a:t>
            </a:r>
            <a:r>
              <a:rPr lang="en-US" altLang="zh-CN" dirty="0"/>
              <a:t> is called </a:t>
            </a:r>
            <a:r>
              <a:rPr lang="en-US" altLang="zh-CN" i="1" dirty="0"/>
              <a:t>decidable</a:t>
            </a:r>
            <a:r>
              <a:rPr lang="en-US" altLang="zh-CN" dirty="0"/>
              <a:t> or </a:t>
            </a:r>
            <a:r>
              <a:rPr lang="en-US" altLang="zh-CN" i="1" dirty="0"/>
              <a:t>effectively solvable</a:t>
            </a:r>
            <a:r>
              <a:rPr lang="en-US" altLang="zh-CN" dirty="0"/>
              <a:t> if </a:t>
            </a:r>
            <a:r>
              <a:rPr lang="en-US" altLang="zh-CN" i="1" dirty="0"/>
              <a:t>A</a:t>
            </a:r>
            <a:r>
              <a:rPr lang="en-US" altLang="zh-CN" dirty="0"/>
              <a:t> is a </a:t>
            </a:r>
            <a:r>
              <a:rPr lang="en-US" altLang="zh-CN" dirty="0">
                <a:hlinkClick r:id="rId3" tooltip="Recursive set"/>
              </a:rPr>
              <a:t>recursive set</a:t>
            </a:r>
            <a:r>
              <a:rPr lang="en-US" altLang="zh-CN" dirty="0"/>
              <a:t>. A problem is called </a:t>
            </a:r>
            <a:r>
              <a:rPr lang="en-US" altLang="zh-CN" i="1" dirty="0"/>
              <a:t>partially decidable</a:t>
            </a:r>
            <a:r>
              <a:rPr lang="en-US" altLang="zh-CN" dirty="0"/>
              <a:t>, </a:t>
            </a:r>
            <a:r>
              <a:rPr lang="en-US" altLang="zh-CN" i="1" dirty="0" smtClean="0"/>
              <a:t>semi-decidable</a:t>
            </a:r>
            <a:r>
              <a:rPr lang="en-US" altLang="zh-CN" dirty="0"/>
              <a:t>, </a:t>
            </a:r>
            <a:r>
              <a:rPr lang="en-US" altLang="zh-CN" i="1" dirty="0"/>
              <a:t>solvable</a:t>
            </a:r>
            <a:r>
              <a:rPr lang="en-US" altLang="zh-CN" dirty="0"/>
              <a:t>, or </a:t>
            </a:r>
            <a:r>
              <a:rPr lang="en-US" altLang="zh-CN" i="1" dirty="0"/>
              <a:t>provable</a:t>
            </a:r>
            <a:r>
              <a:rPr lang="en-US" altLang="zh-CN" dirty="0"/>
              <a:t> if </a:t>
            </a:r>
            <a:r>
              <a:rPr lang="en-US" altLang="zh-CN" i="1" dirty="0"/>
              <a:t>A</a:t>
            </a:r>
            <a:r>
              <a:rPr lang="en-US" altLang="zh-CN" dirty="0"/>
              <a:t> is a </a:t>
            </a:r>
            <a:r>
              <a:rPr lang="en-US" altLang="zh-CN" dirty="0">
                <a:hlinkClick r:id="rId4" tooltip="Recursively enumerable set"/>
              </a:rPr>
              <a:t>recursively enumerable set</a:t>
            </a:r>
            <a:r>
              <a:rPr lang="en-US" altLang="zh-CN" dirty="0"/>
              <a:t>. </a:t>
            </a:r>
            <a:endParaRPr lang="en-US" altLang="zh-CN" dirty="0" smtClean="0"/>
          </a:p>
          <a:p>
            <a:r>
              <a:rPr lang="en-US" altLang="zh-CN" dirty="0" err="1" smtClean="0"/>
              <a:t>Undecidability</a:t>
            </a:r>
            <a:endParaRPr lang="en-US" altLang="zh-CN" dirty="0" smtClean="0"/>
          </a:p>
          <a:p>
            <a:pPr lvl="1"/>
            <a:r>
              <a:rPr lang="en-US" altLang="zh-CN" dirty="0" smtClean="0"/>
              <a:t>Undecidable problem are those that are not recursive.</a:t>
            </a:r>
            <a:endParaRPr lang="zh-CN" altLang="en-US" dirty="0"/>
          </a:p>
        </p:txBody>
      </p:sp>
    </p:spTree>
    <p:extLst>
      <p:ext uri="{BB962C8B-B14F-4D97-AF65-F5344CB8AC3E}">
        <p14:creationId xmlns:p14="http://schemas.microsoft.com/office/powerpoint/2010/main" val="323527954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Computability</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Computability – is the problem solvable?</a:t>
            </a:r>
            <a:endParaRPr lang="en-US" altLang="zh-CN" dirty="0"/>
          </a:p>
          <a:p>
            <a:pPr lvl="1"/>
            <a:r>
              <a:rPr lang="en-US" altLang="zh-CN" dirty="0"/>
              <a:t>Computability refers to whether of not in principle it is possible to evaluate f(n) by following a set of instructions.</a:t>
            </a:r>
          </a:p>
          <a:p>
            <a:pPr lvl="1"/>
            <a:r>
              <a:rPr lang="en-US" altLang="zh-CN" dirty="0"/>
              <a:t>We are not for the moment worried if this computation requires 1,000,000 or more consecutive steps.</a:t>
            </a:r>
          </a:p>
          <a:p>
            <a:r>
              <a:rPr lang="en-US" altLang="zh-CN" dirty="0"/>
              <a:t>The </a:t>
            </a:r>
            <a:r>
              <a:rPr lang="en-US" altLang="zh-CN" dirty="0" err="1"/>
              <a:t>Entscheidungsproblem</a:t>
            </a:r>
            <a:r>
              <a:rPr lang="en-US" altLang="zh-CN" dirty="0"/>
              <a:t> (Decision problem) asks for an algorithm that takes as input a statement of a first-order logic and answers “Yes” or “No” according to whether the statement is universally valid (valid in every structure satisfying the axioms).</a:t>
            </a:r>
          </a:p>
          <a:p>
            <a:r>
              <a:rPr lang="en-US" altLang="zh-CN" b="1" dirty="0"/>
              <a:t>An algorithm to ask whether something is true. Is it computable</a:t>
            </a:r>
            <a:r>
              <a:rPr lang="en-US" altLang="zh-CN" dirty="0"/>
              <a:t> ?</a:t>
            </a:r>
          </a:p>
          <a:p>
            <a:pPr lvl="1"/>
            <a:r>
              <a:rPr lang="en-US" altLang="zh-CN" dirty="0"/>
              <a:t>Turing Machine &amp; Lambda Calculus – two mathematical ways to ask question about “Computability”</a:t>
            </a:r>
            <a:endParaRPr lang="zh-CN" altLang="en-US" dirty="0"/>
          </a:p>
        </p:txBody>
      </p:sp>
    </p:spTree>
    <p:extLst>
      <p:ext uri="{BB962C8B-B14F-4D97-AF65-F5344CB8AC3E}">
        <p14:creationId xmlns:p14="http://schemas.microsoft.com/office/powerpoint/2010/main" val="1353801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Formal language</a:t>
            </a:r>
            <a:endParaRPr lang="zh-CN" altLang="en-US" dirty="0"/>
          </a:p>
        </p:txBody>
      </p:sp>
      <p:sp>
        <p:nvSpPr>
          <p:cNvPr id="3" name="内容占位符 2"/>
          <p:cNvSpPr>
            <a:spLocks noGrp="1"/>
          </p:cNvSpPr>
          <p:nvPr>
            <p:ph idx="1"/>
          </p:nvPr>
        </p:nvSpPr>
        <p:spPr/>
        <p:txBody>
          <a:bodyPr>
            <a:normAutofit/>
          </a:bodyPr>
          <a:lstStyle/>
          <a:p>
            <a:r>
              <a:rPr lang="en-US" altLang="zh-CN" dirty="0" smtClean="0"/>
              <a:t>Why formal language?</a:t>
            </a:r>
          </a:p>
          <a:p>
            <a:pPr lvl="1"/>
            <a:r>
              <a:rPr lang="en-US" altLang="zh-CN" dirty="0" smtClean="0"/>
              <a:t>Computer-</a:t>
            </a:r>
            <a:r>
              <a:rPr lang="en-US" altLang="zh-CN" dirty="0" err="1" smtClean="0"/>
              <a:t>processable</a:t>
            </a:r>
            <a:endParaRPr lang="en-US" altLang="zh-CN" dirty="0" smtClean="0"/>
          </a:p>
          <a:p>
            <a:pPr lvl="1"/>
            <a:r>
              <a:rPr lang="en-US" altLang="zh-CN" dirty="0" smtClean="0"/>
              <a:t>Computability</a:t>
            </a:r>
          </a:p>
          <a:p>
            <a:r>
              <a:rPr lang="en-US" altLang="zh-CN" dirty="0" smtClean="0"/>
              <a:t>What is Formal language</a:t>
            </a:r>
          </a:p>
          <a:p>
            <a:pPr lvl="1"/>
            <a:r>
              <a:rPr lang="en-US" altLang="zh-CN" dirty="0" smtClean="0"/>
              <a:t>Well-defined</a:t>
            </a:r>
          </a:p>
          <a:p>
            <a:pPr lvl="1"/>
            <a:r>
              <a:rPr lang="en-US" altLang="zh-CN" dirty="0" smtClean="0"/>
              <a:t>Finite set of rules</a:t>
            </a:r>
          </a:p>
        </p:txBody>
      </p:sp>
      <p:pic>
        <p:nvPicPr>
          <p:cNvPr id="5" name="Picture 2" descr="https://sites.temple.edu/tudsc/files/2015/09/formal_langu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674" y="1524827"/>
            <a:ext cx="7245926" cy="5137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2987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756439" y="4511843"/>
            <a:ext cx="3255532" cy="2047166"/>
          </a:xfrm>
          <a:prstGeom prst="rect">
            <a:avLst/>
          </a:prstGeom>
        </p:spPr>
      </p:pic>
      <p:sp>
        <p:nvSpPr>
          <p:cNvPr id="2" name="标题 1"/>
          <p:cNvSpPr>
            <a:spLocks noGrp="1"/>
          </p:cNvSpPr>
          <p:nvPr>
            <p:ph type="title"/>
          </p:nvPr>
        </p:nvSpPr>
        <p:spPr/>
        <p:txBody>
          <a:bodyPr/>
          <a:lstStyle/>
          <a:p>
            <a:r>
              <a:rPr lang="en-US" altLang="zh-CN" dirty="0" smtClean="0"/>
              <a:t>The Chomsky Hierarchy of formal Language</a:t>
            </a:r>
            <a:endParaRPr lang="zh-CN" altLang="en-US" dirty="0"/>
          </a:p>
        </p:txBody>
      </p:sp>
      <p:pic>
        <p:nvPicPr>
          <p:cNvPr id="1026" name="Picture 2" descr="“complexity computability language”的图片搜索结果"/>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109833" y="1864897"/>
            <a:ext cx="6552603"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上弧形箭头 4"/>
          <p:cNvSpPr/>
          <p:nvPr/>
        </p:nvSpPr>
        <p:spPr>
          <a:xfrm rot="1820096">
            <a:off x="8458783" y="3493470"/>
            <a:ext cx="2064802" cy="614942"/>
          </a:xfrm>
          <a:prstGeom prst="curved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9336505" y="3431609"/>
            <a:ext cx="715260" cy="369332"/>
          </a:xfrm>
          <a:prstGeom prst="rect">
            <a:avLst/>
          </a:prstGeom>
          <a:noFill/>
        </p:spPr>
        <p:txBody>
          <a:bodyPr wrap="none" rtlCol="0">
            <a:spAutoFit/>
          </a:bodyPr>
          <a:lstStyle/>
          <a:p>
            <a:r>
              <a:rPr lang="en-US" altLang="zh-CN" dirty="0" smtClean="0"/>
              <a:t>Study</a:t>
            </a:r>
            <a:endParaRPr lang="zh-CN" altLang="en-US" dirty="0"/>
          </a:p>
        </p:txBody>
      </p:sp>
    </p:spTree>
    <p:extLst>
      <p:ext uri="{BB962C8B-B14F-4D97-AF65-F5344CB8AC3E}">
        <p14:creationId xmlns:p14="http://schemas.microsoft.com/office/powerpoint/2010/main" val="33471211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1AD04B9-EB2A-4554-ADD6-084655DAE38B}" type="slidenum">
              <a:rPr lang="en-US" altLang="zh-CN" sz="1400"/>
              <a:pPr/>
              <a:t>98</a:t>
            </a:fld>
            <a:endParaRPr lang="en-US" altLang="zh-CN" sz="1400"/>
          </a:p>
        </p:txBody>
      </p:sp>
      <p:sp>
        <p:nvSpPr>
          <p:cNvPr id="5124" name="Oval 4"/>
          <p:cNvSpPr>
            <a:spLocks noChangeArrowheads="1"/>
          </p:cNvSpPr>
          <p:nvPr/>
        </p:nvSpPr>
        <p:spPr bwMode="auto">
          <a:xfrm>
            <a:off x="3657600" y="3733800"/>
            <a:ext cx="1143000" cy="1600200"/>
          </a:xfrm>
          <a:prstGeom prst="ellipse">
            <a:avLst/>
          </a:prstGeom>
          <a:solidFill>
            <a:schemeClr val="accent1"/>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t>Regular</a:t>
            </a:r>
          </a:p>
          <a:p>
            <a:pPr algn="ctr"/>
            <a:r>
              <a:rPr lang="en-US" altLang="zh-CN" sz="1800"/>
              <a:t>(DFA)</a:t>
            </a:r>
          </a:p>
        </p:txBody>
      </p:sp>
      <p:sp>
        <p:nvSpPr>
          <p:cNvPr id="5125" name="Oval 5"/>
          <p:cNvSpPr>
            <a:spLocks noChangeArrowheads="1"/>
          </p:cNvSpPr>
          <p:nvPr/>
        </p:nvSpPr>
        <p:spPr bwMode="auto">
          <a:xfrm>
            <a:off x="3200400" y="3505200"/>
            <a:ext cx="3276600" cy="2514600"/>
          </a:xfrm>
          <a:prstGeom prst="ellipse">
            <a:avLst/>
          </a:prstGeom>
          <a:solidFill>
            <a:schemeClr val="accent1">
              <a:alpha val="9019"/>
            </a:schemeClr>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lgn="r"/>
            <a:r>
              <a:rPr lang="en-US" altLang="zh-CN" sz="2400"/>
              <a:t>Context-</a:t>
            </a:r>
            <a:br>
              <a:rPr lang="en-US" altLang="zh-CN" sz="2400"/>
            </a:br>
            <a:r>
              <a:rPr lang="en-US" altLang="zh-CN" sz="2400"/>
              <a:t>free</a:t>
            </a:r>
          </a:p>
          <a:p>
            <a:pPr algn="r"/>
            <a:r>
              <a:rPr lang="en-US" altLang="zh-CN" sz="2400"/>
              <a:t>(PDA)</a:t>
            </a:r>
          </a:p>
        </p:txBody>
      </p:sp>
      <p:sp>
        <p:nvSpPr>
          <p:cNvPr id="5126" name="Oval 6"/>
          <p:cNvSpPr>
            <a:spLocks noChangeArrowheads="1"/>
          </p:cNvSpPr>
          <p:nvPr/>
        </p:nvSpPr>
        <p:spPr bwMode="auto">
          <a:xfrm>
            <a:off x="2743200" y="3352800"/>
            <a:ext cx="4876800" cy="2819400"/>
          </a:xfrm>
          <a:prstGeom prst="ellipse">
            <a:avLst/>
          </a:prstGeom>
          <a:solidFill>
            <a:srgbClr val="CCFFCC">
              <a:alpha val="20000"/>
            </a:srgbClr>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lgn="ctr"/>
            <a:endParaRPr lang="zh-CN" altLang="zh-CN"/>
          </a:p>
        </p:txBody>
      </p:sp>
      <p:sp>
        <p:nvSpPr>
          <p:cNvPr id="5127" name="Text Box 7"/>
          <p:cNvSpPr txBox="1">
            <a:spLocks noChangeArrowheads="1"/>
          </p:cNvSpPr>
          <p:nvPr/>
        </p:nvSpPr>
        <p:spPr bwMode="auto">
          <a:xfrm rot="-5400000">
            <a:off x="6469857" y="4426745"/>
            <a:ext cx="1173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a:t>Context</a:t>
            </a:r>
          </a:p>
          <a:p>
            <a:r>
              <a:rPr lang="en-US" altLang="zh-CN"/>
              <a:t>sensitive</a:t>
            </a:r>
          </a:p>
        </p:txBody>
      </p:sp>
      <p:sp>
        <p:nvSpPr>
          <p:cNvPr id="504840" name="Oval 8"/>
          <p:cNvSpPr>
            <a:spLocks noChangeArrowheads="1"/>
          </p:cNvSpPr>
          <p:nvPr/>
        </p:nvSpPr>
        <p:spPr bwMode="auto">
          <a:xfrm>
            <a:off x="2514600" y="3124200"/>
            <a:ext cx="6324600" cy="3505200"/>
          </a:xfrm>
          <a:prstGeom prst="ellipse">
            <a:avLst/>
          </a:prstGeom>
          <a:solidFill>
            <a:srgbClr val="FFCC99">
              <a:alpha val="9019"/>
            </a:srgbClr>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4841" name="Text Box 9"/>
          <p:cNvSpPr txBox="1">
            <a:spLocks noChangeArrowheads="1"/>
          </p:cNvSpPr>
          <p:nvPr/>
        </p:nvSpPr>
        <p:spPr bwMode="auto">
          <a:xfrm rot="-5400000">
            <a:off x="7458649" y="4887089"/>
            <a:ext cx="13260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a:t>Recursive</a:t>
            </a:r>
          </a:p>
        </p:txBody>
      </p:sp>
      <p:sp>
        <p:nvSpPr>
          <p:cNvPr id="504842" name="Oval 10"/>
          <p:cNvSpPr>
            <a:spLocks noChangeArrowheads="1"/>
          </p:cNvSpPr>
          <p:nvPr/>
        </p:nvSpPr>
        <p:spPr bwMode="auto">
          <a:xfrm>
            <a:off x="2133600" y="2743200"/>
            <a:ext cx="8229600" cy="3962400"/>
          </a:xfrm>
          <a:prstGeom prst="ellipse">
            <a:avLst/>
          </a:prstGeom>
          <a:solidFill>
            <a:srgbClr val="FFCC99">
              <a:alpha val="9019"/>
            </a:srgbClr>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lgn="ctr"/>
            <a:endParaRPr lang="zh-CN" altLang="zh-CN"/>
          </a:p>
        </p:txBody>
      </p:sp>
      <p:sp>
        <p:nvSpPr>
          <p:cNvPr id="504844" name="Text Box 12"/>
          <p:cNvSpPr txBox="1">
            <a:spLocks noChangeArrowheads="1"/>
          </p:cNvSpPr>
          <p:nvPr/>
        </p:nvSpPr>
        <p:spPr bwMode="auto">
          <a:xfrm rot="-5400000">
            <a:off x="8175626" y="4154488"/>
            <a:ext cx="2146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a:t>Recursively</a:t>
            </a:r>
            <a:br>
              <a:rPr lang="en-US" altLang="zh-CN"/>
            </a:br>
            <a:r>
              <a:rPr lang="en-US" altLang="zh-CN"/>
              <a:t>Enumerable (RE)</a:t>
            </a:r>
          </a:p>
        </p:txBody>
      </p:sp>
      <p:sp>
        <p:nvSpPr>
          <p:cNvPr id="504846" name="Text Box 14"/>
          <p:cNvSpPr txBox="1">
            <a:spLocks noChangeArrowheads="1"/>
          </p:cNvSpPr>
          <p:nvPr/>
        </p:nvSpPr>
        <p:spPr bwMode="auto">
          <a:xfrm>
            <a:off x="1905001" y="2133600"/>
            <a:ext cx="3603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a:t>Non-RE Languages</a:t>
            </a:r>
            <a:br>
              <a:rPr lang="en-US" altLang="zh-CN"/>
            </a:br>
            <a:r>
              <a:rPr lang="en-US" altLang="zh-CN"/>
              <a:t>(all other languages for which </a:t>
            </a:r>
            <a:br>
              <a:rPr lang="en-US" altLang="zh-CN"/>
            </a:br>
            <a:r>
              <a:rPr lang="en-US" altLang="zh-CN"/>
              <a:t>no TMs can be built)</a:t>
            </a:r>
          </a:p>
        </p:txBody>
      </p:sp>
      <p:sp>
        <p:nvSpPr>
          <p:cNvPr id="504847" name="Rectangle 15"/>
          <p:cNvSpPr>
            <a:spLocks noChangeArrowheads="1"/>
          </p:cNvSpPr>
          <p:nvPr/>
        </p:nvSpPr>
        <p:spPr bwMode="auto">
          <a:xfrm>
            <a:off x="1905000" y="2133600"/>
            <a:ext cx="8534400" cy="457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34" name="Text Box 17"/>
          <p:cNvSpPr txBox="1">
            <a:spLocks noChangeArrowheads="1"/>
          </p:cNvSpPr>
          <p:nvPr/>
        </p:nvSpPr>
        <p:spPr bwMode="auto">
          <a:xfrm>
            <a:off x="6172201" y="1828800"/>
            <a:ext cx="669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0070C0"/>
                </a:solidFill>
              </a:rPr>
              <a:t>LBA</a:t>
            </a:r>
          </a:p>
        </p:txBody>
      </p:sp>
      <p:sp>
        <p:nvSpPr>
          <p:cNvPr id="504850" name="Text Box 18"/>
          <p:cNvSpPr txBox="1">
            <a:spLocks noChangeArrowheads="1"/>
          </p:cNvSpPr>
          <p:nvPr/>
        </p:nvSpPr>
        <p:spPr bwMode="auto">
          <a:xfrm>
            <a:off x="6858001" y="1600201"/>
            <a:ext cx="2498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0070C0"/>
                </a:solidFill>
              </a:rPr>
              <a:t>TMs that always halt</a:t>
            </a:r>
          </a:p>
        </p:txBody>
      </p:sp>
      <p:sp>
        <p:nvSpPr>
          <p:cNvPr id="504851" name="Text Box 19"/>
          <p:cNvSpPr txBox="1">
            <a:spLocks noChangeArrowheads="1"/>
          </p:cNvSpPr>
          <p:nvPr/>
        </p:nvSpPr>
        <p:spPr bwMode="auto">
          <a:xfrm>
            <a:off x="8093075" y="2117726"/>
            <a:ext cx="210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0070C0"/>
                </a:solidFill>
              </a:rPr>
              <a:t>TMs that may or </a:t>
            </a:r>
            <a:br>
              <a:rPr lang="en-US" altLang="zh-CN">
                <a:solidFill>
                  <a:srgbClr val="0070C0"/>
                </a:solidFill>
              </a:rPr>
            </a:br>
            <a:r>
              <a:rPr lang="en-US" altLang="zh-CN">
                <a:solidFill>
                  <a:srgbClr val="0070C0"/>
                </a:solidFill>
              </a:rPr>
              <a:t>may not halt</a:t>
            </a:r>
          </a:p>
        </p:txBody>
      </p:sp>
      <p:sp>
        <p:nvSpPr>
          <p:cNvPr id="5137" name="Line 20"/>
          <p:cNvSpPr>
            <a:spLocks noChangeShapeType="1"/>
          </p:cNvSpPr>
          <p:nvPr/>
        </p:nvSpPr>
        <p:spPr bwMode="auto">
          <a:xfrm>
            <a:off x="6400800" y="2209800"/>
            <a:ext cx="381000" cy="2514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4853" name="Line 21"/>
          <p:cNvSpPr>
            <a:spLocks noChangeShapeType="1"/>
          </p:cNvSpPr>
          <p:nvPr/>
        </p:nvSpPr>
        <p:spPr bwMode="auto">
          <a:xfrm>
            <a:off x="7620000" y="1981200"/>
            <a:ext cx="381000" cy="2514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4854" name="Line 22"/>
          <p:cNvSpPr>
            <a:spLocks noChangeShapeType="1"/>
          </p:cNvSpPr>
          <p:nvPr/>
        </p:nvSpPr>
        <p:spPr bwMode="auto">
          <a:xfrm>
            <a:off x="8991600" y="2895600"/>
            <a:ext cx="1524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4855" name="Text Box 23"/>
          <p:cNvSpPr txBox="1">
            <a:spLocks noChangeArrowheads="1"/>
          </p:cNvSpPr>
          <p:nvPr/>
        </p:nvSpPr>
        <p:spPr bwMode="auto">
          <a:xfrm>
            <a:off x="4800600" y="1371601"/>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0070C0"/>
                </a:solidFill>
              </a:rPr>
              <a:t>No TMs exist</a:t>
            </a:r>
          </a:p>
        </p:txBody>
      </p:sp>
      <p:sp>
        <p:nvSpPr>
          <p:cNvPr id="504856" name="Line 24"/>
          <p:cNvSpPr>
            <a:spLocks noChangeShapeType="1"/>
          </p:cNvSpPr>
          <p:nvPr/>
        </p:nvSpPr>
        <p:spPr bwMode="auto">
          <a:xfrm flipH="1">
            <a:off x="4191000" y="1752600"/>
            <a:ext cx="1219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4857" name="Text Box 25"/>
          <p:cNvSpPr txBox="1">
            <a:spLocks noChangeArrowheads="1"/>
          </p:cNvSpPr>
          <p:nvPr/>
        </p:nvSpPr>
        <p:spPr bwMode="auto">
          <a:xfrm>
            <a:off x="7543800" y="6096001"/>
            <a:ext cx="3162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b="1">
                <a:solidFill>
                  <a:schemeClr val="hlink"/>
                </a:solidFill>
              </a:rPr>
              <a:t>“Undecidable” problems</a:t>
            </a:r>
          </a:p>
        </p:txBody>
      </p:sp>
      <p:sp>
        <p:nvSpPr>
          <p:cNvPr id="504858" name="Line 26"/>
          <p:cNvSpPr>
            <a:spLocks noChangeShapeType="1"/>
          </p:cNvSpPr>
          <p:nvPr/>
        </p:nvSpPr>
        <p:spPr bwMode="auto">
          <a:xfrm flipV="1">
            <a:off x="9067800" y="5638800"/>
            <a:ext cx="0" cy="5334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4859" name="Line 27"/>
          <p:cNvSpPr>
            <a:spLocks noChangeShapeType="1"/>
          </p:cNvSpPr>
          <p:nvPr/>
        </p:nvSpPr>
        <p:spPr bwMode="auto">
          <a:xfrm flipV="1">
            <a:off x="9144000" y="5943600"/>
            <a:ext cx="838200" cy="2286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4860" name="Text Box 28"/>
          <p:cNvSpPr txBox="1">
            <a:spLocks noChangeArrowheads="1"/>
          </p:cNvSpPr>
          <p:nvPr/>
        </p:nvSpPr>
        <p:spPr bwMode="auto">
          <a:xfrm>
            <a:off x="2133600" y="6248401"/>
            <a:ext cx="285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b="1">
                <a:solidFill>
                  <a:schemeClr val="hlink"/>
                </a:solidFill>
              </a:rPr>
              <a:t>“Decidable” problems</a:t>
            </a:r>
          </a:p>
        </p:txBody>
      </p:sp>
      <p:sp>
        <p:nvSpPr>
          <p:cNvPr id="504862" name="Line 30"/>
          <p:cNvSpPr>
            <a:spLocks noChangeShapeType="1"/>
          </p:cNvSpPr>
          <p:nvPr/>
        </p:nvSpPr>
        <p:spPr bwMode="auto">
          <a:xfrm flipV="1">
            <a:off x="4724400" y="5715000"/>
            <a:ext cx="2895600" cy="6858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0"/>
          <p:cNvSpPr>
            <a:spLocks noChangeShapeType="1"/>
          </p:cNvSpPr>
          <p:nvPr/>
        </p:nvSpPr>
        <p:spPr bwMode="auto">
          <a:xfrm flipV="1">
            <a:off x="4648200" y="5410200"/>
            <a:ext cx="1905000" cy="9144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0"/>
          <p:cNvSpPr>
            <a:spLocks noChangeShapeType="1"/>
          </p:cNvSpPr>
          <p:nvPr/>
        </p:nvSpPr>
        <p:spPr bwMode="auto">
          <a:xfrm flipV="1">
            <a:off x="4419600" y="5410200"/>
            <a:ext cx="1066800" cy="838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0"/>
          <p:cNvSpPr>
            <a:spLocks noChangeShapeType="1"/>
          </p:cNvSpPr>
          <p:nvPr/>
        </p:nvSpPr>
        <p:spPr bwMode="auto">
          <a:xfrm flipV="1">
            <a:off x="4267200" y="5029200"/>
            <a:ext cx="152400" cy="1219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标题 1"/>
          <p:cNvSpPr>
            <a:spLocks noGrp="1"/>
          </p:cNvSpPr>
          <p:nvPr>
            <p:ph type="title"/>
          </p:nvPr>
        </p:nvSpPr>
        <p:spPr/>
        <p:txBody>
          <a:bodyPr/>
          <a:lstStyle/>
          <a:p>
            <a:r>
              <a:rPr lang="en-US" altLang="zh-CN" dirty="0"/>
              <a:t>Recursive, RE, Undecidable languages</a:t>
            </a:r>
            <a:endParaRPr lang="zh-CN" altLang="en-US" dirty="0"/>
          </a:p>
        </p:txBody>
      </p:sp>
    </p:spTree>
    <p:extLst>
      <p:ext uri="{BB962C8B-B14F-4D97-AF65-F5344CB8AC3E}">
        <p14:creationId xmlns:p14="http://schemas.microsoft.com/office/powerpoint/2010/main" val="1381292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48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48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48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48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48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484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48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48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48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484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48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485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48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48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48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48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4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40" grpId="0" animBg="1"/>
      <p:bldP spid="504841" grpId="0"/>
      <p:bldP spid="504842" grpId="0" animBg="1"/>
      <p:bldP spid="504844" grpId="0"/>
      <p:bldP spid="504846" grpId="0"/>
      <p:bldP spid="504847" grpId="0" animBg="1"/>
      <p:bldP spid="504850" grpId="0"/>
      <p:bldP spid="504851" grpId="0"/>
      <p:bldP spid="504853" grpId="0" animBg="1"/>
      <p:bldP spid="504854" grpId="0" animBg="1"/>
      <p:bldP spid="504855" grpId="0"/>
      <p:bldP spid="504856" grpId="0" animBg="1"/>
      <p:bldP spid="504857" grpId="0"/>
      <p:bldP spid="504858" grpId="0" animBg="1"/>
      <p:bldP spid="504859" grpId="0" animBg="1"/>
      <p:bldP spid="504860" grpId="0"/>
      <p:bldP spid="504862" grpId="0" animBg="1"/>
      <p:bldP spid="27" grpId="0" animBg="1"/>
      <p:bldP spid="28" grpId="0" animBg="1"/>
      <p:bldP spid="2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62121BD-552B-47F2-B293-E2A3F4FD855B}" type="slidenum">
              <a:rPr lang="en-US" altLang="zh-CN" sz="1400"/>
              <a:pPr/>
              <a:t>99</a:t>
            </a:fld>
            <a:endParaRPr lang="en-US" altLang="zh-CN" sz="1400"/>
          </a:p>
        </p:txBody>
      </p:sp>
      <p:sp>
        <p:nvSpPr>
          <p:cNvPr id="6147" name="Rectangle 2"/>
          <p:cNvSpPr>
            <a:spLocks noGrp="1" noChangeArrowheads="1"/>
          </p:cNvSpPr>
          <p:nvPr>
            <p:ph type="title"/>
          </p:nvPr>
        </p:nvSpPr>
        <p:spPr/>
        <p:txBody>
          <a:bodyPr>
            <a:normAutofit/>
          </a:bodyPr>
          <a:lstStyle/>
          <a:p>
            <a:pPr eaLnBrk="1" hangingPunct="1"/>
            <a:r>
              <a:rPr lang="en-US" altLang="zh-CN" dirty="0">
                <a:ea typeface="宋体" panose="02010600030101010101" pitchFamily="2" charset="-122"/>
              </a:rPr>
              <a:t>Recursive Languages &amp;</a:t>
            </a:r>
            <a:br>
              <a:rPr lang="en-US" altLang="zh-CN" dirty="0">
                <a:ea typeface="宋体" panose="02010600030101010101" pitchFamily="2" charset="-122"/>
              </a:rPr>
            </a:br>
            <a:r>
              <a:rPr lang="en-US" altLang="zh-CN" dirty="0">
                <a:ea typeface="宋体" panose="02010600030101010101" pitchFamily="2" charset="-122"/>
              </a:rPr>
              <a:t>Recursively Enumerable (RE) languages</a:t>
            </a:r>
          </a:p>
        </p:txBody>
      </p:sp>
      <p:sp>
        <p:nvSpPr>
          <p:cNvPr id="6148" name="Rectangle 3"/>
          <p:cNvSpPr>
            <a:spLocks noGrp="1" noChangeArrowheads="1"/>
          </p:cNvSpPr>
          <p:nvPr>
            <p:ph type="body" idx="1"/>
          </p:nvPr>
        </p:nvSpPr>
        <p:spPr>
          <a:xfrm>
            <a:off x="2590800" y="1905000"/>
            <a:ext cx="7772400" cy="4114800"/>
          </a:xfrm>
        </p:spPr>
        <p:txBody>
          <a:bodyPr/>
          <a:lstStyle/>
          <a:p>
            <a:pPr eaLnBrk="1" hangingPunct="1"/>
            <a:r>
              <a:rPr lang="en-US" altLang="zh-CN">
                <a:ea typeface="宋体" panose="02010600030101010101" pitchFamily="2" charset="-122"/>
              </a:rPr>
              <a:t>Any TM for a </a:t>
            </a:r>
            <a:r>
              <a:rPr lang="en-US" altLang="zh-CN" u="sng">
                <a:ea typeface="宋体" panose="02010600030101010101" pitchFamily="2" charset="-122"/>
              </a:rPr>
              <a:t>Recursive</a:t>
            </a:r>
            <a:r>
              <a:rPr lang="en-US" altLang="zh-CN">
                <a:ea typeface="宋体" panose="02010600030101010101" pitchFamily="2" charset="-122"/>
              </a:rPr>
              <a:t> language is going to look like this:</a:t>
            </a: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Any TM for a </a:t>
            </a:r>
            <a:r>
              <a:rPr lang="en-US" altLang="zh-CN" u="sng">
                <a:ea typeface="宋体" panose="02010600030101010101" pitchFamily="2" charset="-122"/>
              </a:rPr>
              <a:t>Recursively Enumerable</a:t>
            </a:r>
            <a:r>
              <a:rPr lang="en-US" altLang="zh-CN">
                <a:ea typeface="宋体" panose="02010600030101010101" pitchFamily="2" charset="-122"/>
              </a:rPr>
              <a:t> (RE) language is going to look like this:</a:t>
            </a:r>
          </a:p>
          <a:p>
            <a:pPr eaLnBrk="1" hangingPunct="1"/>
            <a:endParaRPr lang="en-US" altLang="zh-CN" smtClean="0">
              <a:ea typeface="宋体" panose="02010600030101010101" pitchFamily="2" charset="-122"/>
            </a:endParaRPr>
          </a:p>
        </p:txBody>
      </p:sp>
      <p:sp>
        <p:nvSpPr>
          <p:cNvPr id="6149" name="AutoShape 4"/>
          <p:cNvSpPr>
            <a:spLocks noChangeArrowheads="1"/>
          </p:cNvSpPr>
          <p:nvPr/>
        </p:nvSpPr>
        <p:spPr bwMode="auto">
          <a:xfrm>
            <a:off x="5334000" y="2787650"/>
            <a:ext cx="2133600" cy="1295400"/>
          </a:xfrm>
          <a:prstGeom prst="roundRect">
            <a:avLst>
              <a:gd name="adj" fmla="val 16667"/>
            </a:avLst>
          </a:prstGeom>
          <a:solidFill>
            <a:schemeClr val="accent1"/>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lgn="ctr"/>
            <a:r>
              <a:rPr lang="en-US" altLang="zh-CN"/>
              <a:t>M</a:t>
            </a:r>
          </a:p>
        </p:txBody>
      </p:sp>
      <p:sp>
        <p:nvSpPr>
          <p:cNvPr id="6150" name="Text Box 5"/>
          <p:cNvSpPr txBox="1">
            <a:spLocks noChangeArrowheads="1"/>
          </p:cNvSpPr>
          <p:nvPr/>
        </p:nvSpPr>
        <p:spPr bwMode="auto">
          <a:xfrm>
            <a:off x="3810000" y="3092451"/>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a:t>w</a:t>
            </a:r>
          </a:p>
        </p:txBody>
      </p:sp>
      <p:sp>
        <p:nvSpPr>
          <p:cNvPr id="6151" name="Line 6"/>
          <p:cNvSpPr>
            <a:spLocks noChangeShapeType="1"/>
          </p:cNvSpPr>
          <p:nvPr/>
        </p:nvSpPr>
        <p:spPr bwMode="auto">
          <a:xfrm>
            <a:off x="4419600" y="3321050"/>
            <a:ext cx="914400" cy="31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 name="Line 7"/>
          <p:cNvSpPr>
            <a:spLocks noChangeShapeType="1"/>
          </p:cNvSpPr>
          <p:nvPr/>
        </p:nvSpPr>
        <p:spPr bwMode="auto">
          <a:xfrm flipV="1">
            <a:off x="7467600" y="3016250"/>
            <a:ext cx="304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3" name="Text Box 8"/>
          <p:cNvSpPr txBox="1">
            <a:spLocks noChangeArrowheads="1"/>
          </p:cNvSpPr>
          <p:nvPr/>
        </p:nvSpPr>
        <p:spPr bwMode="auto">
          <a:xfrm>
            <a:off x="7908926" y="2730500"/>
            <a:ext cx="1254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b="1" i="1">
                <a:solidFill>
                  <a:srgbClr val="006600"/>
                </a:solidFill>
              </a:rPr>
              <a:t>“accept”</a:t>
            </a:r>
          </a:p>
        </p:txBody>
      </p:sp>
      <p:sp>
        <p:nvSpPr>
          <p:cNvPr id="6154" name="Line 9"/>
          <p:cNvSpPr>
            <a:spLocks noChangeShapeType="1"/>
          </p:cNvSpPr>
          <p:nvPr/>
        </p:nvSpPr>
        <p:spPr bwMode="auto">
          <a:xfrm>
            <a:off x="7467600" y="3549650"/>
            <a:ext cx="304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 name="Text Box 10"/>
          <p:cNvSpPr txBox="1">
            <a:spLocks noChangeArrowheads="1"/>
          </p:cNvSpPr>
          <p:nvPr/>
        </p:nvSpPr>
        <p:spPr bwMode="auto">
          <a:xfrm>
            <a:off x="7816850" y="3492500"/>
            <a:ext cx="112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b="1" i="1">
                <a:solidFill>
                  <a:srgbClr val="FF0000"/>
                </a:solidFill>
              </a:rPr>
              <a:t>“reject”</a:t>
            </a:r>
          </a:p>
        </p:txBody>
      </p:sp>
      <p:sp>
        <p:nvSpPr>
          <p:cNvPr id="6156" name="Rectangle 11"/>
          <p:cNvSpPr>
            <a:spLocks noChangeArrowheads="1"/>
          </p:cNvSpPr>
          <p:nvPr/>
        </p:nvSpPr>
        <p:spPr bwMode="auto">
          <a:xfrm>
            <a:off x="9407525" y="2667001"/>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157" name="AutoShape 4"/>
          <p:cNvSpPr>
            <a:spLocks noChangeArrowheads="1"/>
          </p:cNvSpPr>
          <p:nvPr/>
        </p:nvSpPr>
        <p:spPr bwMode="auto">
          <a:xfrm>
            <a:off x="5410200" y="5410200"/>
            <a:ext cx="2133600" cy="1295400"/>
          </a:xfrm>
          <a:prstGeom prst="roundRect">
            <a:avLst>
              <a:gd name="adj" fmla="val 16667"/>
            </a:avLst>
          </a:prstGeom>
          <a:solidFill>
            <a:schemeClr val="accent1"/>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lgn="ctr"/>
            <a:r>
              <a:rPr lang="en-US" altLang="zh-CN"/>
              <a:t>M</a:t>
            </a:r>
          </a:p>
        </p:txBody>
      </p:sp>
      <p:sp>
        <p:nvSpPr>
          <p:cNvPr id="6158" name="Text Box 5"/>
          <p:cNvSpPr txBox="1">
            <a:spLocks noChangeArrowheads="1"/>
          </p:cNvSpPr>
          <p:nvPr/>
        </p:nvSpPr>
        <p:spPr bwMode="auto">
          <a:xfrm>
            <a:off x="3962400" y="5715001"/>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a:t>w</a:t>
            </a:r>
          </a:p>
        </p:txBody>
      </p:sp>
      <p:sp>
        <p:nvSpPr>
          <p:cNvPr id="6159" name="Line 6"/>
          <p:cNvSpPr>
            <a:spLocks noChangeShapeType="1"/>
          </p:cNvSpPr>
          <p:nvPr/>
        </p:nvSpPr>
        <p:spPr bwMode="auto">
          <a:xfrm>
            <a:off x="4572000" y="5943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0" name="Line 7"/>
          <p:cNvSpPr>
            <a:spLocks noChangeShapeType="1"/>
          </p:cNvSpPr>
          <p:nvPr/>
        </p:nvSpPr>
        <p:spPr bwMode="auto">
          <a:xfrm flipV="1">
            <a:off x="7543800" y="5638800"/>
            <a:ext cx="304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1" name="Text Box 8"/>
          <p:cNvSpPr txBox="1">
            <a:spLocks noChangeArrowheads="1"/>
          </p:cNvSpPr>
          <p:nvPr/>
        </p:nvSpPr>
        <p:spPr bwMode="auto">
          <a:xfrm>
            <a:off x="7985126" y="5353050"/>
            <a:ext cx="1254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zh-CN" b="1" i="1">
                <a:solidFill>
                  <a:srgbClr val="006600"/>
                </a:solidFill>
              </a:rPr>
              <a:t>“accept”</a:t>
            </a:r>
          </a:p>
        </p:txBody>
      </p:sp>
      <p:sp>
        <p:nvSpPr>
          <p:cNvPr id="6162" name="Rectangle 11"/>
          <p:cNvSpPr>
            <a:spLocks noChangeArrowheads="1"/>
          </p:cNvSpPr>
          <p:nvPr/>
        </p:nvSpPr>
        <p:spPr bwMode="auto">
          <a:xfrm>
            <a:off x="8721725" y="5289551"/>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cxnSp>
        <p:nvCxnSpPr>
          <p:cNvPr id="6163" name="Straight Connector 33"/>
          <p:cNvCxnSpPr>
            <a:cxnSpLocks noChangeShapeType="1"/>
          </p:cNvCxnSpPr>
          <p:nvPr/>
        </p:nvCxnSpPr>
        <p:spPr bwMode="auto">
          <a:xfrm>
            <a:off x="1676400" y="4114800"/>
            <a:ext cx="8839200" cy="0"/>
          </a:xfrm>
          <a:prstGeom prst="line">
            <a:avLst/>
          </a:prstGeom>
          <a:noFill/>
          <a:ln w="9525" algn="ctr">
            <a:solidFill>
              <a:schemeClr val="tx1"/>
            </a:solidFill>
            <a:round/>
            <a:headEnd/>
            <a:tailEnd/>
          </a:ln>
        </p:spPr>
      </p:cxnSp>
    </p:spTree>
    <p:extLst>
      <p:ext uri="{BB962C8B-B14F-4D97-AF65-F5344CB8AC3E}">
        <p14:creationId xmlns:p14="http://schemas.microsoft.com/office/powerpoint/2010/main" val="23199232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23053</TotalTime>
  <Words>11692</Words>
  <Application>Microsoft Office PowerPoint</Application>
  <PresentationFormat>宽屏</PresentationFormat>
  <Paragraphs>1824</Paragraphs>
  <Slides>191</Slides>
  <Notes>57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191</vt:i4>
      </vt:variant>
    </vt:vector>
  </HeadingPairs>
  <TitlesOfParts>
    <vt:vector size="203" baseType="lpstr">
      <vt:lpstr>ＭＳ Ｐゴシック</vt:lpstr>
      <vt:lpstr>宋体</vt:lpstr>
      <vt:lpstr>Arial</vt:lpstr>
      <vt:lpstr>Calibri</vt:lpstr>
      <vt:lpstr>Calibri Light</vt:lpstr>
      <vt:lpstr>Comic Sans MS</vt:lpstr>
      <vt:lpstr>Symbol</vt:lpstr>
      <vt:lpstr>Times</vt:lpstr>
      <vt:lpstr>Times New Roman</vt:lpstr>
      <vt:lpstr>Wingdings</vt:lpstr>
      <vt:lpstr>Office 主题</vt:lpstr>
      <vt:lpstr>Equation</vt:lpstr>
      <vt:lpstr>Logic foundation Study</vt:lpstr>
      <vt:lpstr>From 0 to understand the following concepts</vt:lpstr>
      <vt:lpstr>Why we study the semantic in LR? </vt:lpstr>
      <vt:lpstr>The foundation of semantics</vt:lpstr>
      <vt:lpstr>Theory of meaning</vt:lpstr>
      <vt:lpstr>Speaker’s Meaning vs. Sentence Meaning</vt:lpstr>
      <vt:lpstr>Kinds of Meaning </vt:lpstr>
      <vt:lpstr>Meaning: Sense and Denotation</vt:lpstr>
      <vt:lpstr>Sense and Meaning</vt:lpstr>
      <vt:lpstr>Denotation and Reference</vt:lpstr>
      <vt:lpstr>Reference and Meaning</vt:lpstr>
      <vt:lpstr>Extension and Intension</vt:lpstr>
      <vt:lpstr>Extension and Intension to Identify Things</vt:lpstr>
      <vt:lpstr>Predicate</vt:lpstr>
      <vt:lpstr>Categorization</vt:lpstr>
      <vt:lpstr>Prototype theory</vt:lpstr>
      <vt:lpstr>Stereotype theory</vt:lpstr>
      <vt:lpstr>Predicate and Argument</vt:lpstr>
      <vt:lpstr>Set theory and Extension</vt:lpstr>
      <vt:lpstr>Extension and The Undecidability</vt:lpstr>
      <vt:lpstr>Chicken &amp; Egg problem</vt:lpstr>
      <vt:lpstr>What’s logic?  - A general understanding firstly</vt:lpstr>
      <vt:lpstr>Why we need Logic?</vt:lpstr>
      <vt:lpstr>Subject(Formal logic) of these concepts</vt:lpstr>
      <vt:lpstr>What’s the argument?</vt:lpstr>
      <vt:lpstr>What’s the logic consequence?</vt:lpstr>
      <vt:lpstr>PowerPoint 演示文稿</vt:lpstr>
      <vt:lpstr>Syntax first- What’s the Syntax in formal logic?</vt:lpstr>
      <vt:lpstr>Syntax in formal logic</vt:lpstr>
      <vt:lpstr>So what’s the syntax in formal logic on earth?</vt:lpstr>
      <vt:lpstr>So what’s the sentence in formal logic?</vt:lpstr>
      <vt:lpstr>What’s the well-formed formula &amp; formula &amp; symbol? </vt:lpstr>
      <vt:lpstr>So what’s the syntax in formal logic?</vt:lpstr>
      <vt:lpstr>So what’s the syntax in formal logic?</vt:lpstr>
      <vt:lpstr>What’s the Inference in more detail?</vt:lpstr>
      <vt:lpstr>What’s the valid inference? - Validity</vt:lpstr>
      <vt:lpstr>How to decide if an argument is valid?</vt:lpstr>
      <vt:lpstr>PowerPoint 演示文稿</vt:lpstr>
      <vt:lpstr>What’s the semantic?</vt:lpstr>
      <vt:lpstr>What’s the semantic in natural language?</vt:lpstr>
      <vt:lpstr>What’s the semantic in natural language?</vt:lpstr>
      <vt:lpstr>What’s the semantic in propositional logic?</vt:lpstr>
      <vt:lpstr>What’s the semantic in propositional logic?</vt:lpstr>
      <vt:lpstr>What’s the semantic in First-order logic?</vt:lpstr>
      <vt:lpstr>What’s the semantic in First-order logic?</vt:lpstr>
      <vt:lpstr>What’s the semantic in First-order logic?</vt:lpstr>
      <vt:lpstr>What’s semantic entailment?</vt:lpstr>
      <vt:lpstr>Alfred Tarski’s definition.</vt:lpstr>
      <vt:lpstr>What’s the difference between inference(|-) and entailment(|=)?</vt:lpstr>
      <vt:lpstr>What’s the soundness?</vt:lpstr>
      <vt:lpstr>Why we care about the soundness?</vt:lpstr>
      <vt:lpstr>What’s the completeness?</vt:lpstr>
      <vt:lpstr>Why we care about the completeness?</vt:lpstr>
      <vt:lpstr>Let’s take DeadMachine as Example to show my understanding</vt:lpstr>
      <vt:lpstr>What’s the semantics of DeadMachine?</vt:lpstr>
      <vt:lpstr>What can we do based on above semantic network model?</vt:lpstr>
      <vt:lpstr>Reference</vt:lpstr>
      <vt:lpstr>Assertion/Query</vt:lpstr>
      <vt:lpstr>Collins and Quillian</vt:lpstr>
      <vt:lpstr>Action Planning</vt:lpstr>
      <vt:lpstr>Semantic mismatch</vt:lpstr>
      <vt:lpstr>Let’s clarify some basic concepts before semantic interoperation</vt:lpstr>
      <vt:lpstr>Relationship among these basic concepts</vt:lpstr>
      <vt:lpstr>The theory of truth – Truth-maker/Truth-bearer/Truth-value</vt:lpstr>
      <vt:lpstr>Why semantic interoperation?</vt:lpstr>
      <vt:lpstr>Why semantic interoperation?</vt:lpstr>
      <vt:lpstr>Why semantic interoperation?</vt:lpstr>
      <vt:lpstr>Why semantic interoperation?</vt:lpstr>
      <vt:lpstr>Why semantic interoperation?</vt:lpstr>
      <vt:lpstr>Why semantic interoperation?</vt:lpstr>
      <vt:lpstr>Why semantic interoperation?</vt:lpstr>
      <vt:lpstr>What’s the semantic interoperation?</vt:lpstr>
      <vt:lpstr>What’s the semantic interoperability?</vt:lpstr>
      <vt:lpstr>What’s not interoperability?</vt:lpstr>
      <vt:lpstr>What’s not interoperability?</vt:lpstr>
      <vt:lpstr>What’s the semantic interoperation?</vt:lpstr>
      <vt:lpstr>Semantic interoperability</vt:lpstr>
      <vt:lpstr>Interoperation protocol</vt:lpstr>
      <vt:lpstr>What’s the semantic interoperation in LR?</vt:lpstr>
      <vt:lpstr>What to do if semantic interoperation?</vt:lpstr>
      <vt:lpstr>How to build the ideal world among different motivations?</vt:lpstr>
      <vt:lpstr>How to build the ideal world among different motivations?</vt:lpstr>
      <vt:lpstr>How to build the ideal world among different motivations?</vt:lpstr>
      <vt:lpstr>How to build the ideal world among different motivations?</vt:lpstr>
      <vt:lpstr>How machine learns a new theory?</vt:lpstr>
      <vt:lpstr>PowerPoint 演示文稿</vt:lpstr>
      <vt:lpstr>Decidable problem</vt:lpstr>
      <vt:lpstr>Undecidable problem</vt:lpstr>
      <vt:lpstr>Languages vs Problems</vt:lpstr>
      <vt:lpstr>Languages vs Problems</vt:lpstr>
      <vt:lpstr>In conclusion</vt:lpstr>
      <vt:lpstr>Turing Machine(TM)</vt:lpstr>
      <vt:lpstr>Deciding and Recognizing</vt:lpstr>
      <vt:lpstr>Decidability vs Undecidability</vt:lpstr>
      <vt:lpstr>Computability</vt:lpstr>
      <vt:lpstr>Formal language</vt:lpstr>
      <vt:lpstr>The Chomsky Hierarchy of formal Language</vt:lpstr>
      <vt:lpstr>Recursive, RE, Undecidable languages</vt:lpstr>
      <vt:lpstr>Recursive Languages &amp; Recursively Enumerable (RE) languages</vt:lpstr>
      <vt:lpstr>Regular language</vt:lpstr>
      <vt:lpstr>Example of formal language</vt:lpstr>
      <vt:lpstr>The relationship between Grammar, Language, Problem and Machine </vt:lpstr>
      <vt:lpstr>Why Recursion?</vt:lpstr>
      <vt:lpstr>What’s the Recursion?</vt:lpstr>
      <vt:lpstr>What’s Grammar?</vt:lpstr>
      <vt:lpstr>Basic concepts in Grammars</vt:lpstr>
      <vt:lpstr>Why the grammar?</vt:lpstr>
      <vt:lpstr>Syntax parsing</vt:lpstr>
      <vt:lpstr>Semantic parsing</vt:lpstr>
      <vt:lpstr>Logical form</vt:lpstr>
      <vt:lpstr>4 Logical forms in LR</vt:lpstr>
      <vt:lpstr>Proof techniques</vt:lpstr>
      <vt:lpstr>Type of Proof </vt:lpstr>
      <vt:lpstr>Why Proof?</vt:lpstr>
      <vt:lpstr>Space operation + Lambda-calculus</vt:lpstr>
      <vt:lpstr>Lambda-calculus &amp; Description Logic</vt:lpstr>
      <vt:lpstr>Lambda-calculus &amp; Description Logic</vt:lpstr>
      <vt:lpstr>Semantic –  Lambda-calculus </vt:lpstr>
      <vt:lpstr>Variance &amp; Genuine proof</vt:lpstr>
      <vt:lpstr>Enterprise status quo</vt:lpstr>
      <vt:lpstr>企业现状</vt:lpstr>
      <vt:lpstr>传统数据中心环境</vt:lpstr>
      <vt:lpstr>Cloud时代 + DevOps模式</vt:lpstr>
      <vt:lpstr>After LR</vt:lpstr>
      <vt:lpstr>Building type: emergence problem</vt:lpstr>
      <vt:lpstr>Why cloud?</vt:lpstr>
      <vt:lpstr>What’s Cloud?</vt:lpstr>
      <vt:lpstr>System</vt:lpstr>
      <vt:lpstr>Truth and falsity</vt:lpstr>
      <vt:lpstr>Truth and falsity</vt:lpstr>
      <vt:lpstr>Knowledge/belief</vt:lpstr>
      <vt:lpstr>Assertion</vt:lpstr>
      <vt:lpstr>Presuppositions vs. entailments</vt:lpstr>
      <vt:lpstr>Modeling conversation</vt:lpstr>
      <vt:lpstr>Modeling conversation</vt:lpstr>
      <vt:lpstr>Modeling conversation</vt:lpstr>
      <vt:lpstr>Modeling conversation</vt:lpstr>
      <vt:lpstr>Modeling conversation</vt:lpstr>
      <vt:lpstr>Accommodation</vt:lpstr>
      <vt:lpstr>Presupposition failure</vt:lpstr>
      <vt:lpstr>Common ground?</vt:lpstr>
      <vt:lpstr>Algorithm definition</vt:lpstr>
      <vt:lpstr>PowerPoint 演示文稿</vt:lpstr>
      <vt:lpstr>Reality</vt:lpstr>
      <vt:lpstr>Background</vt:lpstr>
      <vt:lpstr>Perception(感(sensory input)+知(make sense))</vt:lpstr>
      <vt:lpstr>Perspective</vt:lpstr>
      <vt:lpstr>Fact vs Opinion(Assumption, Belief)</vt:lpstr>
      <vt:lpstr>Assumption vs Belief</vt:lpstr>
      <vt:lpstr>Observation(Perception) vs Inference</vt:lpstr>
      <vt:lpstr>Computability</vt:lpstr>
      <vt:lpstr>Lambda Calculus</vt:lpstr>
      <vt:lpstr>Lambda演算只有两条真正的法则：称为Alpha和Beta</vt:lpstr>
      <vt:lpstr>Lambda演算只有两条真正的法则：称为Alpha和Beta</vt:lpstr>
      <vt:lpstr>Ambiguity - A fundamental problem for understanding language</vt:lpstr>
      <vt:lpstr>1. Introduction : why ambiguity?</vt:lpstr>
      <vt:lpstr>1. Introduction</vt:lpstr>
      <vt:lpstr>2. Why is ambiguity a problem?</vt:lpstr>
      <vt:lpstr>2. Why is ambiguity a problem?</vt:lpstr>
      <vt:lpstr>3. Local vs. global ambiguity</vt:lpstr>
      <vt:lpstr>3. Local vs. global ambiguity</vt:lpstr>
      <vt:lpstr>3. Local vs. global ambiguity</vt:lpstr>
      <vt:lpstr>3. Local vs. global ambiguity</vt:lpstr>
      <vt:lpstr>4. Types of ambiguity</vt:lpstr>
      <vt:lpstr>4.1 Types of ambiguity : Categorial ambiguity</vt:lpstr>
      <vt:lpstr>4.2 Types of ambiguity: Word sense ambiguity</vt:lpstr>
      <vt:lpstr>4.2 Types of ambiguity: Word sense ambiguity</vt:lpstr>
      <vt:lpstr>4.3 Types of ambiguity: Structural ambiguity</vt:lpstr>
      <vt:lpstr>4.3 Types of ambiguity: Structural ambiguity</vt:lpstr>
      <vt:lpstr>4.3 Types of ambiguity: Structural ambiguity</vt:lpstr>
      <vt:lpstr>4.3 Types of ambiguity: Structural ambiguity</vt:lpstr>
      <vt:lpstr>4.3 Types of ambiguity: Structural ambiguity</vt:lpstr>
      <vt:lpstr>4.4 Types of ambiguity : Referential ambiguity</vt:lpstr>
      <vt:lpstr>4.4 Types of ambiguity : Referential ambiguity</vt:lpstr>
      <vt:lpstr>4.4 Types of ambiguity : Referential ambiguity</vt:lpstr>
      <vt:lpstr>4.5 Types of ambiguity: Ellipsis</vt:lpstr>
      <vt:lpstr>4.5 Types of ambiguity: Ellipsis</vt:lpstr>
      <vt:lpstr>4.5 Types of ambiguity : Ellipsis</vt:lpstr>
      <vt:lpstr>5. Serious problems to overcome</vt:lpstr>
      <vt:lpstr>Conclusions</vt:lpstr>
      <vt:lpstr>Ontology defintion</vt:lpstr>
      <vt:lpstr>A simple ontology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foundation Study</dc:title>
  <dc:creator>AutoBVT</dc:creator>
  <cp:lastModifiedBy>AutoBVT</cp:lastModifiedBy>
  <cp:revision>2054</cp:revision>
  <dcterms:created xsi:type="dcterms:W3CDTF">2018-01-17T08:48:02Z</dcterms:created>
  <dcterms:modified xsi:type="dcterms:W3CDTF">2018-03-21T10:24:40Z</dcterms:modified>
</cp:coreProperties>
</file>